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handoutMasterIdLst>
    <p:handoutMasterId r:id="rId42"/>
  </p:handoutMasterIdLst>
  <p:sldIdLst>
    <p:sldId id="268" r:id="rId2"/>
    <p:sldId id="291" r:id="rId3"/>
    <p:sldId id="292" r:id="rId4"/>
    <p:sldId id="264" r:id="rId5"/>
    <p:sldId id="273" r:id="rId6"/>
    <p:sldId id="274" r:id="rId7"/>
    <p:sldId id="275" r:id="rId8"/>
    <p:sldId id="277" r:id="rId9"/>
    <p:sldId id="278" r:id="rId10"/>
    <p:sldId id="293" r:id="rId11"/>
    <p:sldId id="290" r:id="rId12"/>
    <p:sldId id="294" r:id="rId13"/>
    <p:sldId id="295" r:id="rId14"/>
    <p:sldId id="297" r:id="rId15"/>
    <p:sldId id="324" r:id="rId16"/>
    <p:sldId id="280" r:id="rId17"/>
    <p:sldId id="301" r:id="rId18"/>
    <p:sldId id="307" r:id="rId19"/>
    <p:sldId id="299" r:id="rId20"/>
    <p:sldId id="308" r:id="rId21"/>
    <p:sldId id="281" r:id="rId22"/>
    <p:sldId id="302" r:id="rId23"/>
    <p:sldId id="303" r:id="rId24"/>
    <p:sldId id="304" r:id="rId25"/>
    <p:sldId id="305" r:id="rId26"/>
    <p:sldId id="310" r:id="rId27"/>
    <p:sldId id="309" r:id="rId28"/>
    <p:sldId id="311" r:id="rId29"/>
    <p:sldId id="312" r:id="rId30"/>
    <p:sldId id="313" r:id="rId31"/>
    <p:sldId id="314" r:id="rId32"/>
    <p:sldId id="315" r:id="rId33"/>
    <p:sldId id="318" r:id="rId34"/>
    <p:sldId id="319" r:id="rId35"/>
    <p:sldId id="320" r:id="rId36"/>
    <p:sldId id="321" r:id="rId37"/>
    <p:sldId id="323" r:id="rId38"/>
    <p:sldId id="322" r:id="rId39"/>
    <p:sldId id="272" r:id="rId40"/>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63375" autoAdjust="0"/>
  </p:normalViewPr>
  <p:slideViewPr>
    <p:cSldViewPr>
      <p:cViewPr varScale="1">
        <p:scale>
          <a:sx n="48" d="100"/>
          <a:sy n="48" d="100"/>
        </p:scale>
        <p:origin x="11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4844B88A-95FD-4D8B-839C-BB50CDBF5791}" type="datetimeFigureOut">
              <a:rPr lang="fr-CA" smtClean="0"/>
              <a:t>2017-05-09</a:t>
            </a:fld>
            <a:endParaRPr lang="fr-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953D5F-DF6C-4539-8E21-D217A3E5D7B8}" type="slidenum">
              <a:rPr lang="fr-CA" smtClean="0"/>
              <a:t>‹N°›</a:t>
            </a:fld>
            <a:endParaRPr lang="fr-CA"/>
          </a:p>
        </p:txBody>
      </p:sp>
    </p:spTree>
    <p:extLst>
      <p:ext uri="{BB962C8B-B14F-4D97-AF65-F5344CB8AC3E}">
        <p14:creationId xmlns:p14="http://schemas.microsoft.com/office/powerpoint/2010/main" val="96914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5168EB-AD88-4E22-9755-D4C52461601C}" type="datetimeFigureOut">
              <a:rPr lang="fr-FR" smtClean="0"/>
              <a:t>09/05/2017</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C038F93-BBF9-4452-9FE9-9BBB75A1EF39}" type="slidenum">
              <a:rPr lang="fr-CA" smtClean="0"/>
              <a:t>‹N°›</a:t>
            </a:fld>
            <a:endParaRPr lang="fr-CA"/>
          </a:p>
        </p:txBody>
      </p:sp>
    </p:spTree>
    <p:extLst>
      <p:ext uri="{BB962C8B-B14F-4D97-AF65-F5344CB8AC3E}">
        <p14:creationId xmlns:p14="http://schemas.microsoft.com/office/powerpoint/2010/main" val="206571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a:t>
            </a:fld>
            <a:endParaRPr lang="fr-CA"/>
          </a:p>
        </p:txBody>
      </p:sp>
    </p:spTree>
    <p:extLst>
      <p:ext uri="{BB962C8B-B14F-4D97-AF65-F5344CB8AC3E}">
        <p14:creationId xmlns:p14="http://schemas.microsoft.com/office/powerpoint/2010/main" val="308938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Faire un retour</a:t>
            </a:r>
            <a:r>
              <a:rPr lang="fr-CA" baseline="0" dirty="0" smtClean="0"/>
              <a:t> sur l’exercice en faisant ressortir l’importance que prend l’intention introduit par le titre, les sous-titres etc. quand on aborde un texte.</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19</a:t>
            </a:fld>
            <a:endParaRPr lang="fr-CA"/>
          </a:p>
        </p:txBody>
      </p:sp>
    </p:spTree>
    <p:extLst>
      <p:ext uri="{BB962C8B-B14F-4D97-AF65-F5344CB8AC3E}">
        <p14:creationId xmlns:p14="http://schemas.microsoft.com/office/powerpoint/2010/main" val="167452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Faire le lien entre l’intention de lecture et l’urgence d’apprendre (pourquoi on devrait lire?)</a:t>
            </a:r>
          </a:p>
          <a:p>
            <a:endParaRPr lang="fr-CA" dirty="0" smtClean="0"/>
          </a:p>
          <a:p>
            <a:pPr algn="just"/>
            <a:r>
              <a:rPr lang="fr-CA" dirty="0" smtClean="0">
                <a:latin typeface="Arial" panose="020B0604020202020204" pitchFamily="34" charset="0"/>
                <a:cs typeface="Arial" panose="020B0604020202020204" pitchFamily="34" charset="0"/>
              </a:rPr>
              <a:t>Se donner une intention de lecture influencera beaucoup la façon dont les élèves iront chercher l’information et ce qu’ils retireront de leur lecture.</a:t>
            </a:r>
          </a:p>
          <a:p>
            <a:pPr algn="just"/>
            <a:endParaRPr lang="fr-CA" dirty="0" smtClean="0">
              <a:latin typeface="Arial" panose="020B0604020202020204" pitchFamily="34" charset="0"/>
              <a:cs typeface="Arial" panose="020B0604020202020204" pitchFamily="34" charset="0"/>
            </a:endParaRPr>
          </a:p>
          <a:p>
            <a:pPr algn="just"/>
            <a:r>
              <a:rPr lang="fr-CA" dirty="0" smtClean="0">
                <a:latin typeface="Arial" panose="020B0604020202020204" pitchFamily="34" charset="0"/>
                <a:cs typeface="Arial" panose="020B0604020202020204" pitchFamily="34" charset="0"/>
              </a:rPr>
              <a:t>Le lecteur n’est pas aussi attentif s’il lit pour se divertir que s’il lit pour recueillir de l’information en vue de produire un texte ou répondre à des questions.</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20</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Une fois la première</a:t>
            </a:r>
            <a:r>
              <a:rPr lang="fr-CA" baseline="0" dirty="0" smtClean="0"/>
              <a:t> activité terminée (dans ce cas-ci la leçon de groupe « Choisir un livre à ma pointure » on introduit l’atelier « Lecture à soi » en présentant les 8 étapes pour améliorer la mémoire</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21</a:t>
            </a:fld>
            <a:endParaRPr lang="fr-CA"/>
          </a:p>
        </p:txBody>
      </p:sp>
    </p:spTree>
    <p:extLst>
      <p:ext uri="{BB962C8B-B14F-4D97-AF65-F5344CB8AC3E}">
        <p14:creationId xmlns:p14="http://schemas.microsoft.com/office/powerpoint/2010/main" val="285384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Une autre présentation d’une mini-leçon</a:t>
            </a:r>
            <a:r>
              <a:rPr lang="fr-CA" baseline="0" dirty="0" smtClean="0"/>
              <a:t> en lien avec l’atelier </a:t>
            </a:r>
            <a:r>
              <a:rPr lang="fr-CA" i="1" baseline="0" dirty="0" smtClean="0"/>
              <a:t>Lecture à soi.</a:t>
            </a:r>
            <a:endParaRPr lang="fr-CA" i="1"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22</a:t>
            </a:fld>
            <a:endParaRPr lang="fr-CA"/>
          </a:p>
        </p:txBody>
      </p:sp>
    </p:spTree>
    <p:extLst>
      <p:ext uri="{BB962C8B-B14F-4D97-AF65-F5344CB8AC3E}">
        <p14:creationId xmlns:p14="http://schemas.microsoft.com/office/powerpoint/2010/main" val="15233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Que se passe-t-il sur cette</a:t>
            </a:r>
            <a:r>
              <a:rPr lang="fr-CA" baseline="0" dirty="0" smtClean="0"/>
              <a:t> image?</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23</a:t>
            </a:fld>
            <a:endParaRPr lang="fr-CA"/>
          </a:p>
        </p:txBody>
      </p:sp>
    </p:spTree>
    <p:extLst>
      <p:ext uri="{BB962C8B-B14F-4D97-AF65-F5344CB8AC3E}">
        <p14:creationId xmlns:p14="http://schemas.microsoft.com/office/powerpoint/2010/main" val="215147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24</a:t>
            </a:fld>
            <a:endParaRPr lang="fr-CA"/>
          </a:p>
        </p:txBody>
      </p:sp>
    </p:spTree>
    <p:extLst>
      <p:ext uri="{BB962C8B-B14F-4D97-AF65-F5344CB8AC3E}">
        <p14:creationId xmlns:p14="http://schemas.microsoft.com/office/powerpoint/2010/main" val="4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200000"/>
              </a:lnSpc>
            </a:pPr>
            <a:r>
              <a:rPr lang="fr-CA" b="0" dirty="0" smtClean="0"/>
              <a:t>« Il est essentiel d’enseigner les trois façons de lire. </a:t>
            </a:r>
          </a:p>
          <a:p>
            <a:pPr>
              <a:lnSpc>
                <a:spcPct val="200000"/>
              </a:lnSpc>
            </a:pPr>
            <a:r>
              <a:rPr lang="fr-CA" b="0" dirty="0" smtClean="0"/>
              <a:t>Quand les élèves auront  compris les 3 façons de lire et le mode de réflexion inhérent à chacune, ils pourront s’y exercer efficacement et lire de façon autonome durant de longues périodes.</a:t>
            </a:r>
            <a:endParaRPr lang="fr-CA" sz="1600" b="0" dirty="0" smtClean="0"/>
          </a:p>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25</a:t>
            </a:fld>
            <a:endParaRPr lang="fr-CA"/>
          </a:p>
        </p:txBody>
      </p:sp>
    </p:spTree>
    <p:extLst>
      <p:ext uri="{BB962C8B-B14F-4D97-AF65-F5344CB8AC3E}">
        <p14:creationId xmlns:p14="http://schemas.microsoft.com/office/powerpoint/2010/main" val="6984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26</a:t>
            </a:fld>
            <a:endParaRPr lang="fr-CA"/>
          </a:p>
        </p:txBody>
      </p:sp>
    </p:spTree>
    <p:extLst>
      <p:ext uri="{BB962C8B-B14F-4D97-AF65-F5344CB8AC3E}">
        <p14:creationId xmlns:p14="http://schemas.microsoft.com/office/powerpoint/2010/main" val="151360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enseignants pourront lire les p. 96</a:t>
            </a:r>
            <a:r>
              <a:rPr lang="fr-CA" baseline="0" dirty="0" smtClean="0"/>
              <a:t> à 99</a:t>
            </a:r>
            <a:r>
              <a:rPr lang="fr-CA" dirty="0" smtClean="0"/>
              <a:t> du livre avant le lancement du jour 11 avec leurs élèves. Ils trouveront à l’Annexe</a:t>
            </a:r>
            <a:r>
              <a:rPr lang="fr-CA" baseline="0" dirty="0" smtClean="0"/>
              <a:t> C à la page 171 la façon d’entreprendre l’implantation de « travaux d’écriture » et la liste des leçons essentielles.</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27</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28</a:t>
            </a:fld>
            <a:endParaRPr lang="fr-CA"/>
          </a:p>
        </p:txBody>
      </p:sp>
    </p:spTree>
    <p:extLst>
      <p:ext uri="{BB962C8B-B14F-4D97-AF65-F5344CB8AC3E}">
        <p14:creationId xmlns:p14="http://schemas.microsoft.com/office/powerpoint/2010/main" val="151360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4</a:t>
            </a:fld>
            <a:endParaRPr lang="fr-CA"/>
          </a:p>
        </p:txBody>
      </p:sp>
    </p:spTree>
    <p:extLst>
      <p:ext uri="{BB962C8B-B14F-4D97-AF65-F5344CB8AC3E}">
        <p14:creationId xmlns:p14="http://schemas.microsoft.com/office/powerpoint/2010/main" val="119253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enseignants pourront lire les p.</a:t>
            </a:r>
            <a:r>
              <a:rPr lang="fr-CA" baseline="0" dirty="0" smtClean="0"/>
              <a:t> 110-111</a:t>
            </a:r>
            <a:r>
              <a:rPr lang="fr-CA" dirty="0" smtClean="0"/>
              <a:t> et 125 du livre avant le lancement du jour 15 avec leurs élèves. Ils trouveront à l’Annexe</a:t>
            </a:r>
            <a:r>
              <a:rPr lang="fr-CA" baseline="0" dirty="0" smtClean="0"/>
              <a:t> F de la page 174 et 175 sur la façon d’entreprendre l’implantation de « Étude de mots» et la liste des leçons essentielles.</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29</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30</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31</a:t>
            </a:fld>
            <a:endParaRPr lang="fr-CA"/>
          </a:p>
        </p:txBody>
      </p:sp>
    </p:spTree>
    <p:extLst>
      <p:ext uri="{BB962C8B-B14F-4D97-AF65-F5344CB8AC3E}">
        <p14:creationId xmlns:p14="http://schemas.microsoft.com/office/powerpoint/2010/main" val="151360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enseignants pourront lire les</a:t>
            </a:r>
            <a:r>
              <a:rPr lang="fr-CA" baseline="0" dirty="0" smtClean="0"/>
              <a:t> pages 109 et 124 </a:t>
            </a:r>
            <a:r>
              <a:rPr lang="fr-CA" baseline="0" smtClean="0"/>
              <a:t>ainsi que l’annexe </a:t>
            </a:r>
            <a:r>
              <a:rPr lang="fr-CA" baseline="0" dirty="0" smtClean="0"/>
              <a:t>E (p. 173) avant de lancer l’implantation de cet atelier</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32</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enseignants pourront lire la p.</a:t>
            </a:r>
            <a:r>
              <a:rPr lang="fr-CA" baseline="0" dirty="0" smtClean="0"/>
              <a:t> 124 et l’annexe E (p. 173) avant de lancer l’implantation de cet atelier</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33</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34</a:t>
            </a:fld>
            <a:endParaRPr lang="fr-CA"/>
          </a:p>
        </p:txBody>
      </p:sp>
    </p:spTree>
    <p:extLst>
      <p:ext uri="{BB962C8B-B14F-4D97-AF65-F5344CB8AC3E}">
        <p14:creationId xmlns:p14="http://schemas.microsoft.com/office/powerpoint/2010/main" val="151360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35</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36</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37</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38</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On implante un atelier à la fois et le processus d’implantation pourrait ressembler à la façon progressive qu’on pourrait voir pour le retour à l’entrainement d’un athlète olympique se relevant d’une chirurgie.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Origine: Gail </a:t>
            </a:r>
            <a:r>
              <a:rPr lang="fr-CA" sz="1200" kern="1200" dirty="0" err="1" smtClean="0">
                <a:solidFill>
                  <a:schemeClr val="tx1"/>
                </a:solidFill>
                <a:effectLst/>
                <a:latin typeface="+mn-lt"/>
                <a:ea typeface="+mn-ea"/>
                <a:cs typeface="+mn-cs"/>
              </a:rPr>
              <a:t>Boushey</a:t>
            </a:r>
            <a:r>
              <a:rPr lang="fr-CA" sz="1200" kern="1200" dirty="0" smtClean="0">
                <a:solidFill>
                  <a:schemeClr val="tx1"/>
                </a:solidFill>
                <a:effectLst/>
                <a:latin typeface="+mn-lt"/>
                <a:ea typeface="+mn-ea"/>
                <a:cs typeface="+mn-cs"/>
              </a:rPr>
              <a:t> et Joan Moser,</a:t>
            </a:r>
            <a:r>
              <a:rPr lang="fr-CA" sz="1200" kern="1200" baseline="0" dirty="0" smtClean="0">
                <a:solidFill>
                  <a:schemeClr val="tx1"/>
                </a:solidFill>
                <a:effectLst/>
                <a:latin typeface="+mn-lt"/>
                <a:ea typeface="+mn-ea"/>
                <a:cs typeface="+mn-cs"/>
              </a:rPr>
              <a:t> 2 enseignantes américaines qui ont voulu organiser leur classe de façon à rendre les élèves plus autonomes dans leur apprentissage. Elles ont publié un premier livre « Les 5 au quotidien » en 2006. Une importante mise à jour a été publiée en 2015 chez </a:t>
            </a:r>
            <a:r>
              <a:rPr lang="fr-CA" sz="1200" kern="1200" baseline="0" dirty="0" err="1" smtClean="0">
                <a:solidFill>
                  <a:schemeClr val="tx1"/>
                </a:solidFill>
                <a:effectLst/>
                <a:latin typeface="+mn-lt"/>
                <a:ea typeface="+mn-ea"/>
                <a:cs typeface="+mn-cs"/>
              </a:rPr>
              <a:t>Chenelière</a:t>
            </a:r>
            <a:r>
              <a:rPr lang="fr-CA" sz="1200" kern="1200" baseline="0" dirty="0" smtClean="0">
                <a:solidFill>
                  <a:schemeClr val="tx1"/>
                </a:solidFill>
                <a:effectLst/>
                <a:latin typeface="+mn-lt"/>
                <a:ea typeface="+mn-ea"/>
                <a:cs typeface="+mn-cs"/>
              </a:rPr>
              <a:t> éducation, adapté pour le Québec par Marcelle Auger. Dans la dernière édition, on trouve aussi un chapitre sur les 3 au quotidien pour les mathématiques. À la CSMB, Louise Dufresne avec Line Laplante de </a:t>
            </a:r>
            <a:r>
              <a:rPr lang="fr-CA" sz="1200" kern="1200" baseline="0" smtClean="0">
                <a:solidFill>
                  <a:schemeClr val="tx1"/>
                </a:solidFill>
                <a:effectLst/>
                <a:latin typeface="+mn-lt"/>
                <a:ea typeface="+mn-ea"/>
                <a:cs typeface="+mn-cs"/>
              </a:rPr>
              <a:t>l’UQAM ont développé </a:t>
            </a:r>
            <a:r>
              <a:rPr lang="fr-CA" sz="1200" kern="1200" baseline="0" dirty="0" smtClean="0">
                <a:solidFill>
                  <a:schemeClr val="tx1"/>
                </a:solidFill>
                <a:effectLst/>
                <a:latin typeface="+mn-lt"/>
                <a:ea typeface="+mn-ea"/>
                <a:cs typeface="+mn-cs"/>
              </a:rPr>
              <a:t>l’approche dans les écoles primaires.</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5</a:t>
            </a:fld>
            <a:endParaRPr lang="fr-CA"/>
          </a:p>
        </p:txBody>
      </p:sp>
    </p:spTree>
    <p:extLst>
      <p:ext uri="{BB962C8B-B14F-4D97-AF65-F5344CB8AC3E}">
        <p14:creationId xmlns:p14="http://schemas.microsoft.com/office/powerpoint/2010/main" val="142752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meilleur moyen de devenir</a:t>
            </a:r>
            <a:r>
              <a:rPr lang="fr-CA" baseline="0" dirty="0" smtClean="0"/>
              <a:t> un lecteur efficace est de lire quotidiennement des livres adaptés à son niveau de compétence en lecture que l’on choisit soi-même. C’est une habitude qui s’acquiert rapidement.</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6</a:t>
            </a:fld>
            <a:endParaRPr lang="fr-CA"/>
          </a:p>
        </p:txBody>
      </p:sp>
    </p:spTree>
    <p:extLst>
      <p:ext uri="{BB962C8B-B14F-4D97-AF65-F5344CB8AC3E}">
        <p14:creationId xmlns:p14="http://schemas.microsoft.com/office/powerpoint/2010/main" val="429135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Dans l’approche originale, la Table de conférence n’est pas considéré comme un atelier. À</a:t>
            </a:r>
            <a:r>
              <a:rPr lang="fr-CA" baseline="0" dirty="0" smtClean="0"/>
              <a:t> l’éducation des adultes, avec l’approche individuelle qui est l’approche la plus généralisée, la table de conférence prend toute son importance puisqu’elle donne l’occasion de regrouper des élèves avec un même besoin au lieu de les rencontrer un par un comme </a:t>
            </a:r>
            <a:r>
              <a:rPr lang="fr-CA" baseline="0" smtClean="0"/>
              <a:t>c’est l’habitude.</a:t>
            </a:r>
            <a:endParaRPr lang="fr-CA"/>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10</a:t>
            </a:fld>
            <a:endParaRPr lang="fr-CA"/>
          </a:p>
        </p:txBody>
      </p:sp>
    </p:spTree>
    <p:extLst>
      <p:ext uri="{BB962C8B-B14F-4D97-AF65-F5344CB8AC3E}">
        <p14:creationId xmlns:p14="http://schemas.microsoft.com/office/powerpoint/2010/main" val="27567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Durant chacune des périodes dédiées à la lecture, les élèves choisissent (ou sont amenés à exploiter) une des cinq composantes. Sur une base quotidienne, et selon le temps disponible, on prévoit une période de 15 à 30 minutes : préparation/modélisation d’une leçon ciblée par l’enseignant (± 15 min.). Il s’agit du rappel d’un enseignement qui a déjà été fait. Suit l’activité de lecture proprement dite. Pendant que les élèves mettent en œuvre tour à tour les composantes que leur propose les 5 au quotidien, l’enseignant travaille en petits groupes, tient une conférence individuelle avec un élève ou l’évalue. Idéalement, on conseille d’offrir un atelier par jour ou aux deux jours, chaque semaine. Environ 1 mois est consacré au développement et à l’appropriation des 4 étapes de la démarche-accompagnement (décrites ci-dessous).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14</a:t>
            </a:fld>
            <a:endParaRPr lang="fr-CA"/>
          </a:p>
        </p:txBody>
      </p:sp>
    </p:spTree>
    <p:extLst>
      <p:ext uri="{BB962C8B-B14F-4D97-AF65-F5344CB8AC3E}">
        <p14:creationId xmlns:p14="http://schemas.microsoft.com/office/powerpoint/2010/main" val="380458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16</a:t>
            </a:fld>
            <a:endParaRPr lang="fr-CA"/>
          </a:p>
        </p:txBody>
      </p:sp>
    </p:spTree>
    <p:extLst>
      <p:ext uri="{BB962C8B-B14F-4D97-AF65-F5344CB8AC3E}">
        <p14:creationId xmlns:p14="http://schemas.microsoft.com/office/powerpoint/2010/main" val="151360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enseignants pourront lire les p. 71 à 87 du livre avant le lancement du jour 1 avec leurs élèves. Ils trouveront à l’Annexe</a:t>
            </a:r>
            <a:r>
              <a:rPr lang="fr-CA" baseline="0" dirty="0" smtClean="0"/>
              <a:t> B de la page 170 la façon d’entreprendre l’implantation de « la lecture à soi » et la liste des leçons essentielles.</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17</a:t>
            </a:fld>
            <a:endParaRPr lang="fr-CA"/>
          </a:p>
        </p:txBody>
      </p:sp>
    </p:spTree>
    <p:extLst>
      <p:ext uri="{BB962C8B-B14F-4D97-AF65-F5344CB8AC3E}">
        <p14:creationId xmlns:p14="http://schemas.microsoft.com/office/powerpoint/2010/main" val="102844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Faire le lien entre l’intention de lecture et l’urgence d’apprendre (pourquoi on devrait lire?)</a:t>
            </a:r>
          </a:p>
          <a:p>
            <a:endParaRPr lang="fr-CA" dirty="0" smtClean="0"/>
          </a:p>
          <a:p>
            <a:pPr algn="just"/>
            <a:r>
              <a:rPr lang="fr-CA" dirty="0" smtClean="0">
                <a:latin typeface="Arial" panose="020B0604020202020204" pitchFamily="34" charset="0"/>
                <a:cs typeface="Arial" panose="020B0604020202020204" pitchFamily="34" charset="0"/>
              </a:rPr>
              <a:t>Se donner une intention de lecture influencera beaucoup la façon dont les élèves iront chercher l’information et ce qu’ils retireront de leur lecture.</a:t>
            </a:r>
          </a:p>
          <a:p>
            <a:pPr algn="just"/>
            <a:endParaRPr lang="fr-CA" dirty="0" smtClean="0">
              <a:latin typeface="Arial" panose="020B0604020202020204" pitchFamily="34" charset="0"/>
              <a:cs typeface="Arial" panose="020B0604020202020204" pitchFamily="34" charset="0"/>
            </a:endParaRPr>
          </a:p>
          <a:p>
            <a:pPr algn="just"/>
            <a:r>
              <a:rPr lang="fr-CA" dirty="0" smtClean="0">
                <a:latin typeface="Arial" panose="020B0604020202020204" pitchFamily="34" charset="0"/>
                <a:cs typeface="Arial" panose="020B0604020202020204" pitchFamily="34" charset="0"/>
              </a:rPr>
              <a:t>Le lecteur n’est pas aussi attentif s’il lit pour se divertir que s’il lit pour recueillir de l’information en vue de produire un texte ou répondre à des questions.</a:t>
            </a:r>
            <a:endParaRPr lang="fr-CA" dirty="0"/>
          </a:p>
        </p:txBody>
      </p:sp>
      <p:sp>
        <p:nvSpPr>
          <p:cNvPr id="4" name="Espace réservé du numéro de diapositive 3"/>
          <p:cNvSpPr>
            <a:spLocks noGrp="1"/>
          </p:cNvSpPr>
          <p:nvPr>
            <p:ph type="sldNum" sz="quarter" idx="10"/>
          </p:nvPr>
        </p:nvSpPr>
        <p:spPr/>
        <p:txBody>
          <a:bodyPr/>
          <a:lstStyle/>
          <a:p>
            <a:fld id="{AC038F93-BBF9-4452-9FE9-9BBB75A1EF39}" type="slidenum">
              <a:rPr lang="fr-CA" smtClean="0"/>
              <a:t>18</a:t>
            </a:fld>
            <a:endParaRPr lang="fr-CA"/>
          </a:p>
        </p:txBody>
      </p:sp>
    </p:spTree>
    <p:extLst>
      <p:ext uri="{BB962C8B-B14F-4D97-AF65-F5344CB8AC3E}">
        <p14:creationId xmlns:p14="http://schemas.microsoft.com/office/powerpoint/2010/main" val="102844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322850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1229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15839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36927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409671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204681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216831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5593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411242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327742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5D742D-80BA-4BD8-A321-B9C0E5C8BCB0}" type="datetimeFigureOut">
              <a:rPr lang="fr-CA" smtClean="0"/>
              <a:pPr/>
              <a:t>2017-05-09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FB3968D-3B3B-4EB5-92F7-AD82AA7676F0}" type="slidenum">
              <a:rPr lang="fr-CA" smtClean="0"/>
              <a:pPr/>
              <a:t>‹N°›</a:t>
            </a:fld>
            <a:endParaRPr lang="fr-CA"/>
          </a:p>
        </p:txBody>
      </p:sp>
    </p:spTree>
    <p:extLst>
      <p:ext uri="{BB962C8B-B14F-4D97-AF65-F5344CB8AC3E}">
        <p14:creationId xmlns:p14="http://schemas.microsoft.com/office/powerpoint/2010/main" val="408725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D742D-80BA-4BD8-A321-B9C0E5C8BCB0}" type="datetimeFigureOut">
              <a:rPr lang="fr-CA" smtClean="0"/>
              <a:pPr/>
              <a:t>2017-05-09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3968D-3B3B-4EB5-92F7-AD82AA7676F0}" type="slidenum">
              <a:rPr lang="fr-CA" smtClean="0"/>
              <a:pPr/>
              <a:t>‹N°›</a:t>
            </a:fld>
            <a:endParaRPr lang="fr-CA"/>
          </a:p>
        </p:txBody>
      </p:sp>
    </p:spTree>
    <p:extLst>
      <p:ext uri="{BB962C8B-B14F-4D97-AF65-F5344CB8AC3E}">
        <p14:creationId xmlns:p14="http://schemas.microsoft.com/office/powerpoint/2010/main" val="26864829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pdl.vimeocdn.com/vimeo-prod-skyfire-std-us/01/1091/4/105459503/285458667.mp4?token=1492531936-0x136cf81f246e570c17d3f3c0563339bbd4ed829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5QUO%20-%20Ma%20classe%20de%20fran&#231;ais.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5QUO%20-%20Activit&#233;%20brise-glace.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5QUO%20-%20Grammaire%20Lecture.ppt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QUO%20-%20La%20lecture%20&#224;%20l'&#232;re%20num&#233;riqu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francolab.ca/projets/78/Les-Legendes-De-Chez-No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dCBAw3KB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xml"/><Relationship Id="rId7" Type="http://schemas.openxmlformats.org/officeDocument/2006/relationships/image" Target="../media/image16.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jpeg"/><Relationship Id="rId5" Type="http://schemas.openxmlformats.org/officeDocument/2006/relationships/notesSlide" Target="../notesSlides/notesSlide29.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00631" y="160338"/>
            <a:ext cx="8419841" cy="2260550"/>
          </a:xfrm>
        </p:spPr>
        <p:txBody>
          <a:bodyPr>
            <a:prstTxWarp prst="textButtonPour">
              <a:avLst/>
            </a:prstTxWarp>
            <a:noAutofit/>
          </a:bodyPr>
          <a:lstStyle/>
          <a:p>
            <a:r>
              <a:rPr lang="fr-CA"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a:t>
            </a:r>
            <a:r>
              <a:rPr lang="fr-CA" sz="4000" b="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r>
              <a:rPr lang="fr-CA"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fr-CA"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fr-CA"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 quotidien  à la FGA </a:t>
            </a:r>
            <a:endParaRPr lang="fr-CA"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AutoShape 6" descr="data:image/jpeg;base64,/9j/4AAQSkZJRgABAQAAAQABAAD/2wCEAAkGBxQSEhQUExQUFBQXFhQXFRUXFRQVFxcXFxUXFxUXGBUYHCggGBolHBQUITEhJSksLi4uFx8zODMsNygtLisBCgoKDg0OGxAQGywkICQsLCwsLCwsLCwsLCwsLCwsLCwsLCwsLCwsLCwsLCwsLCwsLCwsLCwsLCwsLCwsLCwsLP/AABEIAMIBAwMBEQACEQEDEQH/xAAcAAAABwEBAAAAAAAAAAAAAAAAAQIDBAUGBwj/xAA9EAABAwIEBAQDBwQBAwUBAAABAAIRAyEEBRIxBkFRYRMicYEHMpEjQqGxweHwFFJy0WIWQ/EzY4KSohX/xAAbAQABBQEBAAAAAAAAAAAAAAAAAQIDBAUGB//EADERAAICAgEDBAAGAQQCAwAAAAABAgMEESEFEjETIkFRBhQyYXGBoSNSkbEVQsHR4f/aAAwDAQACEQMRAD8A7igBLjG6AMhxLxqMK8MbT8QnfzgRtyAO4uFHKWnxyauD0uWTFy3pDmH4wY+i57mupuAPld7gGbWlPb0uRJdMnGxRXK/Y5xn+PY5zqgrl7yZDQwxPdxO3oFWskvhnVYNFi1Ds0vvZl61QuJc65Kqyb8m5CKitIQx8GUxN7HNbNTw3xjWwxaNZdTnzNdeRzvyVuF2vJi5/R6chN60/s6/w5nIxdFtUNLJnykzsrcXtcHD5mLLGtdb5LVKVQ0ABAAQAEABABoAJABoAJABoAJAAQAEABAAQAEABAAQAEABAAQAEABABoAzvGucswtBzngukeUDYutpDuxKjsmoLZewMWeRaoxOI4XFVXVS/W/U4l7i0mZN3Gyqwb3wegSoqhUotcJaCxuYPqEguJA/5TPck7lJObfA+rHhXrSIZE85UOtlhNb5CFMlJ2ti7RIZl7i3VaNrmPoE9VcbInfFS7WRDZRb0TFpl2a1qQHh1Ht0mWw4wLGbd5/NWYTloqZGFTa/fFPZo8s+JOLpkeJpqtnzAgAkdiNipI3v5MnI/DuPJPsen8HWcjzeniqLa1M+V3I7gjcHuFaT2to4zJx549jrmuUWCUrgQKBJsAi4JjugnptC6YJSqyL8MQEoVkW9JgGnbACAAgAIACNgEUAABAA1JnqR3rYaDT0wDSgBAAQAEABAAQAEAEUAcx+LUOqUmatwXG5N2DyiBt8836hQ2rfB0/wCHlpyl/X/JzvD0XaXETtyHKLyeSrxXtbOslOKaiyAXKsydAa5JsUW2pCdGWg0KLy609kdzfAnalyI0JO1jlzyPNZbdTxXtEGiVExS1yrPsRhZFGq5gcLixbtvpNge6mVrjwU8np1GTp2x3r5NnwVx/U8UUsW/Ux0BtQgAtdymNwevJTVXJ8M53qvQ64w9THXjyjqbKgIkEEdQZVk5JxaemCq6xhVsqUoUycfIR5ZXOK4G6cm23ItLQB6psJ29u+9r+w4CDyo45dsXtNi6Q63FkLTq/EF8F2vkY6kScPW1Lo+mdQeUn3LwQzjoFavFuaM/qkcd9qW2LGGxn+pKxv/O3b2x/pIJ2JKis65a5bXAqqQ4zFdVo4/XYuPv8jHUIfXJVK/qs7H7Xoeq9CNSqxyWpbbFcSZSdOy63EvhYl2vyQSWhxXhoEAGgAIACAAgAIAJAGJ4jyujWxzfErOY/R5WeUtILXBxaCJ+6J9k1xTfJsYWTZTQ+2O1vyc04syr+jqCmH6iZJI2iYHP1CqXrs4R13Tcr81DvaM8SqnJqiZTRNighCi2mE9PTFktocFQFwLr9RYf+E5S2+SNrUdREEpN6JU+BHNNXkSTLzA8PV69J9SnTc4MIkAXLSDdv90RyVv0ZOOyhf1Kii1Vzfn/H8lZp0+VzSD3BB6bH0Ki5XlFhWQmuJJk/Kc7r4dwdSqOEcpJaR0LTYhOjZKL4K+T0+i+LUor+fk7DwvxjRxTGhzm06xsaZMSeemdwrSnGa5/4OFzul240npbj9mgfhgeyzMjotFr2uCgrGghgx1KgX4eo+2K7WF/RjqU1/h2j/cw9ZhjBjupIdAx15bYeqx1rABZaddEMat9i8DG22QHukrgsu52Wyk/ssxWkJcVUsnpbHoRKoynyOAHKSNzQmhbSrVNjbEYtXkxg5TdCv4d06pKSGSWyYx0rrse9Ww7kQNaFKwIBABoAJABoAJAAQBl+Kci8StQxLbPpuAJgk6SHAfQuBSa52aOHlquEq5eGYD4t0tOIpf3GkNRgQTJVTJ8nS/hyW6pfyYQqmzpRCboaKCBdhuS8i72G0oQEtuL1fOASAADsbbCeinjLa5IVSofo4E4cguMiZBiOsW9kQ05aY+xPt0jZcLcQ/wBEXOc4vb4YaKdx94mx2Bub3VxSUPLOf6j095bSgtPe2ze4bFYHNaRbDXWu0gNqM7jmPXZO3GaObnXl9OsTe1+/wzAcRfD2vhyXUvtqe9vnA7t5+oVK6tVrezpMHr1Vuo28P/BlXVNoEEbqNz3rRt9qkn40zqvwzz6rWa+nVOoUwNLz8158pPPZWIZcIrVjSOL63g10zUq+N/Bt3Yho5qK3q2LWuZr+jDVcn8CRi2qrHr+G/kX0pDrKgOxWnRk1Xr/TexjTQxiq0W5rH611KFMHXF8skrhvkhFy4edm+SzoB2TZPcBfkSqz44HAS642ILpq7iyj4GyHgFsRhHWyPYAUsJKL2gJFBy6Hplkt61wQzRIW4RgQAEABAAQAEAGgBquDBjeOaBV5OM/E3HMqvpFoMkO1Ez5S0gFoE22VTJfKO06DXKCltmHIVXtfg6Ns12SfD3EYhgqa2U2kAiZJuARItG6sQxd8swsnrtVUu1JtjmJ4OdRgP8LwyYdWDiSBO4aY/hUnoJIbX1ZXfo3v6IeZZEGkimXVQGg6o+WSYEDpG/NJOhfBaxs/u5s9r2Zzw7x7Km4NPTNZSWtiqrQNr9+qVx14CL45J2TYPxK1Ngu57gLXid7KemK7l9kOVb6Vbm/gc4kw/hV30xbS64iNwOSL1p6I8K31aVPzsPIcU/DVaVds+VwJA3LfvD0IlMipR9yGZ1EciqVXy/8As63geK8LiX6adTzcmuBaT1id1zPV67ZWeom9HFWdOyKI904lbxDwbTxLtbHeFUO5DZDvUSL91TxepSpXbLlFvD6rZjrta2i4yLKG4akKbb7kuiCSeZUN87b33clPKypZFjnIsCFQnRZ8pldMU4dE+yvaSimhNj+DpOmdlv8AQ8LIUnZvS0R2zQxVBkysDqELYXy9R7eyWDWhCoDhRCnlFqKEEqAcPU2yP1W1i0Qsq5X9kUnp8BaYNrqGVMarNRexd7Q4FcghrDU2tiDjHQtDFtcJJoY1tEwLrIPaTIA04AkAGgAkABABoASUAYbjvIjWYPBpNdUbVa67BHmcNWwuDN/Qpk4b0a/Tcz0m+9vWmv8ABf4XhbCNeKv9PRFSBcNEA9QNge8J3alzoqTzsiS7O96/kuH0Q4FpALSIIIkEdISlTb8nLPijw/Upjx2P+wkB1MkjQ4wAWjpbraLKvcmufg6noOXXKXpTXu+GZzL+L6lGuKjZ8MgB9OZDvKGk7dpHumrI937Gvb0iNlLT/V8MrcewHEEs8zHOlv8Ai42BjpKbJbmXaZONOpeUuf6Nc/4bVKjNdNzWkwQx2rpe8GLypZUIxF+IYVz7Zrf7ob4bw1PLcSw4pzHPIM6fN4Nj83SeyWEY1vb8hnXWdQofoxev+zXZrw9g81Z49J4DzYVWb25Obz/NPlCM0YuNn5XTZ+nJcfTMDxNw5VwLWBxD2OnztaQAehPI7KvZDtjpnSdP6lXmSe+GZmIMiR0g7FU5V7XJtygpcPwdU+HfEnjzRrXexsteT8wECHd7j1UON0zG722uTius4HoP1K/Dfj6OgtaOgWxHHritKKOd2/kGgdEOiv6QmwFg6BNeNU/MULthhSLSXAhWYgy4+q846vZ6mVNIuVrSEtaqlNUd7FbFKw1FLTEG3LOtUVIehYdaFfrvSr9Ma1yApJSjH9IIUCp427WxNCgVKrPgTQoFW65L+xpMpGwXX4kt1Igl5Fq0NDQAEABAAQAEAEgCkp40V31qel2keQmdJ+8DBBn3CUsyqdcYy+y3o7CLpCs/I4gCo4ryn+qwtWiDBc3yn/k27fxCbOPdFotYeR6F0bPpnnipScxxa4FrmkhwO4I3BWa12vR6ZVZGyCcefk0PA2j+qYaommN5BLR0JAF9lYo/Vszusd/5dqt8s7RVxzThqlTD6X6Wv0htgXNBsPdXH9nBxqauUbOOVs4BjMU57nOJJLjeSd9z+KoTmz0vHqjCCUS34Nzyrg67HAk0nua2q3kQTExyI6p9TlFmd1bCryanx7l4Z3TGYRlZjmPaHMcIIPRXGt+Tz+uydU+6L00cqz34eVaJmjNWnyH32+o5+qrSp1yjr8T8QQnHtt4f38GZxLQGtYGaHtkO3Di6Zv6bKNrS48mxXFzbm3tS1o0nCnGtegQypqrUhvu57R2PMdin12vwzH6n0emSc4ai/wDB1ulWBaHciAb237Ka22Nce6T0jjnFp6I9TG9AuWyvxE02qo8fZNGn7I7sS481g29bzLNru4JVXFDYWbuSfdL5HB6kO2XwLoNoUtcZtbYgT1HctCoJQ7a4QoEqk3wAsFWYSaQ0S+pG6Rzk5LQqWxylUnZaeNY5vQya0WVNsBd7jV+nUkVH5FKwIGlACAAgAIACAElAhgOMmswjnVaTtNR+lxaJ1HzkuMzsS6PdNlLtRu9OUshKua4+yJkPHjy7zUvs9bGPOq7S5wY0jruLb7psbO7kmzekxrXtlz5Ok6k85zenoNKBz74ncMsdSOJpUpqgjxY3LADLo5kGPb0UF1a1s6LofUHXaqpy9r/7OTse5sFpIB6H8/YqotxOzfbJ6fJpOFuJa2Hq026yaer5TJEH5hA9SZ6weqsV2NPRk9S6dVbXKUVzou/iHwiWOdiqLZpO81RoHyHm8AfdPPpdPtr57kUOi9VWlj2vleH/APBjstxDGuGuXNgggcwQRCig0nyb+TW7INQNlkHxHfSe2nWGujZrX/8Aca0CJdA85+ikV3Omc/l/h/uh31/q+V8f0dQwmNZVY2oxwcxwkOBsnzuhBbbRyk6pQk4yXKMDx3wkHOOIoxe9RgN55ub+o/dVrL6pa1JN/R0XSuqyrj6Vn9MLhXB4egfEY81HGzdRFpERp5ndY2V1G6ptQWv5G9QyrshdsvH7GtfinHcH6LnMnMyMniUzIUUiPic1pss5waehN/orNfTLr612L/A1ySZJwNRtSCLtOx5H3T8Potrv1YuF5CVi1wWOKoCJ6Ld6t0ymVHdFacSKub3oisC5KiuMnonbFmyuPtqXI3yIp0tZUOJgvPvaT0kLKXah44HutWf4W/2zGeuNuwxHJZ9vQ76udbHq1MbWc4dnEkO4ZExBgzfsOqlgl2Nk8PGkOUjBBNj05KXGl22JoZNbWkXVKpqEheg418bYJxM+UWmLCsIQNKAEABAAQAEAEUAZDjThepiT4lJwDtIa5h+8ATADuXzH9k2cW/Bq9Oz4477ZrgicNcEOpsb4xaCKviljbg6SCyT2j8UkYaWiXO6orZt1/Win4jpvqYh7y51Nw20uNosI6bcise7JkrGcdfOfe2Lwmc42m3y1tYH94DvxN/xRHPmn5GwybF4ZbZXxs5zhTxFIeaxeyYAjcsdJj0Ktwz4te4s1Zyb1IqeL+H6XhB2Eo+LTc53iGm6TStYgcgL+gt6WG4zjuPJ2PSep+pP3z8eP3MZhalOnTipqLpDmOaQDa4D+Y59N5TY6ils6G2Nlz3X/AA//AMOp8K8YUcUTR06HAQ1riCHtAEweZ7KeNkZHKZ/TLsb/AFHyvsxPxE4YGGeKlNv2LyYgWY7fT2adx7hQ2w+je6H1L1o+lY+V/kxTrwP5KqzfB0e/k1/w/wA+GHe+nWfopkS0GTD55RtIlY/UaJ2pOHkwOs4TtirIR5+SZxPnLq9Qta6KQMNjZ0fe7yuk6P06GPSpTjuTOMs7lLT40FwRiTTxGg3bV8txcO+6frb3T+t9PWXjNqPuQsbpeGzpWKaGU3unzNa4gdwCQubwfw7B9vqhK1/BzN7SHF0kmZ9ZXolGLVXBRiiLya3hPGQ19LePtKY7H5h9Y+qx+tXQxYq3+hVHbL7+qLrE+y87zeoZNyab9rJ4wig2lZcJuL2P0ANJ2upK6LsiWoLYbS8ijihSMG5O/ZdDhzh03ifMn5/Yb6crVtfBMoYtr9jfpzXRY2dVkL2Pn6IJ1yj5JCuMjGa1EEd1mZ/Tq74NpaY+M2mVVelO/JefW7g3Bl2E9ciWu02cPQ9VehS4wTkvPgV+79IujiI2VzGyrKXuI2dW/Ja0KuoSuwxclXw7l5KU49rHVaGhpQAgAIAJAAQAIQAIQBmuJuH3VvPSID4hzTs7p7qjk4nqe6PkqZGP38oxNbhbHQQ2mfZ7R+ZVRYkvmJQ/KWGWx1HFYdx1U30zzlvl+uyWWPFL3IZ6Pb5RPyzP6tM6jLTtqbcHqCP9qvpwe62JXZKufdB+PgzGYNdTMnzNOzp37eqtV2d/lnpfTOvq6pJLleQsHmLmPa9kh7CHNIOxBlTraey/bnwurcJx88Hdsv4kweMpNa9zPOBqY+w1WkXsbqxG+EuDhZ2+hbpPTRi+KeCW06bq2Hd4zQ7UQC3ysMz8u4Ftk2dcWto6jp3W1bONdhh2vBPOVSUWmdLLfb+w9Qxe08rLfwLoyST+Djur4UqrO/4ZdZdXIcHdCCD3BkFbdkU4a0YjOtUKzajA4EFrm+1xdc5N+m9vjQ0wub4PwXlu7SfI7t09RKv4udC6PdB70K+BfD2J012uO3yntP7wqnV6lkYsk+fkIvTNrXFx6rzFLzEsmfznPHNq+HTgafmJi56CV1PRfw5C6r1bedkcrHvSNXlGOZVYC2AYEt6fst5YMcX2RRDJspc3oua8kzcyCuM6pTZC5yfhmviTi46IVLFEc/8Aaz4SlF90eC1KpMvcHnQgBwnuF0ON1rUdWf8AJmWYbT3EsmYtrgSDy25rTl1Cl0ynF+EVHXJPlEEX+q8+hF3W7fyyz4RNxGFD2gcxsV6BdgQtoUPpcFeFjhLZWGiWmCFy+Ri2Uy0y2rFJbQ/g6uk72Vzp+V6U19Edse5bLULrIyT8FPQacASAAgA0ABAAQASABCABCAEvYCIIBB3BuCk0JooOIuHaFShUIYym4NLg9rQ2IE3jcKvdRGa/f7K91EJRfBxnDBlRo1jyuJEcvZZFjcHx8GVTkWUT7oPRUZzgxTdLAdB63gjurNFnfHnydX0zPWTH3vlDOW4403TEg2LZif3T7K+9aXkuZ+FXlVfT+zoPC2dUaddrjMGxJ2AO89lNX07Ig1Jv+jlasayqzZc8QfD9jvtcK5oYRIZuL38rpiLqxKlHZ4nXHGKhct/uUmU/DzEPd9pFJom58zjYxAFo7ylx4OuakXOo9YxrKeyK7mymdU8KWxBmD2uuqlLcFo5Ns1PCOcEHwXHyuu3s7mPeFzHXKJWVbX9ixfJf5vhzUovETpBcPULlemZn5bJjHfD4JJLaMLQrO184P+l6S6lOPCIDpXD+IFaiwky5pAd+hXLX9Foqvc9eSRzeig4swZZiHGLPhze9gHD1XSYEoursXGhqBw5jdNZpabEtaZ6EgH6T+CflVqUGDOg1KYcIIBHdYFlUZrtktiKTjyiur5FTdtLVl29Hom+OC1HNtj+5S4/LnUT1byK5/NwJ4z+0aNGTG3z5GG4kx0PIrNm32vZJKtNk/B5iQQHC3XmnYc4Qsi5fBWtx0/0s0VCsHiWr0Ci+FsdxMqcXF6YK1IOEFJk48L4dkgjJxeyvOAcDuI6rAfSbYS4a0WvXTRYMqNECQtuvIprioORWcW+dDoKtqSfgYBOACADQAEABAAQAEAEgAIAy3xFzM0MFUDfnqfZtG/zfN/8AmVDfPtiVsmxQgcZyxjg+XCzZEe0LHvlHXHkxZSXwWrMJqkHY8v2Vb1O0bCcoPcfI1VyCmbCztx7KejMlGabNajq1seG9oq6YLSRzm67aL7l3LkuqSlHZr+D+JKlJ7aTnTScQIOzCTYjp+6gyae5d8f7B740dibsqDHHH/iFlnhYh9QDyVDNhYO+8Pff6q70/KlNOuflCszuWV3NLS0nykETyI/8ACvXVK6Li/rQi8nZsrx9KqwOZpcOfY8wRyXIw6JTRLc1t7HubZjOJMu8Gp5B5HSW9urfZdhhWqyGn5QnkkcG47TUDDs8x6OBt+v1UXUId0FJeUHwTuLXPqNdvLHEtHQA3j2XJ4PUZQzXCb0nwXvy8XVuPkymCxzhJBmTddn+qP7FF6OjZFxC2rSaXTqFnW5jmuYz8qvFs7Z8J+CSNMpruRd0K7XDymUU5NVy3CWyOUZR8iqjARBAI7qScIzWpCJteDN5pl7RJYIjcdfRef9QsrWRKEFrXBrY2RLWpEEYnWII91TUVvZZdai9oucieZ35Lo+h3atcdmfmJfBaVsYxti4T0XQXZ9FPDlyU41Tl4RW4vGl1hZq5rO6rK59sHpFuuhR8+Rhr1mepIlcSXhsWRzstLFz7Kpedogsp+ixp12nYrqKsymzxIqOEkOq0MAlFDQAEAEgA0ABACSgDl/wASM2ZUxFOk0z4U6r21Oi1uYAWZmz29IyM+zul2r4MVVrFjpbeb9fqqEY9y5M5EmlUdEgEEH2UTST0xCzy+mdQc43iFFKWuEh8fsos7wxDi9skE3Pf911/Q8xWQ9N+TWwr1KPY/ggUcWQNlvumL5Rodp0/gfinxdNGtULXbMeTv/wAXd+hWblYnYu+IGrzjJGVqL2OcIIMG1nDYg+qpVS7JqSA4s5mkE9Nx3XRRhtcMXRdcJZp4VZpJLWOMPEzY7H23+qr5WOpQ48gbbjjDltJhDpbruR6Wv9VRwObP6BGRynEt8WmRuHt5/wDLdaVkF2Pb+BfK0dTxmXsqzyd1H6hcjkYNdsu7w/skrvlDg5XnuVOw1d7dwPMCP7Tfb+bLp8X3VL/gY2pNtE/hjFCXtm1nfp/pcx+K6YuEZr4LuE3yjSYfEkHylcJC+yl90eGXbKoyXKLT/wDp1NOzfxWqvxDb260Ufy0G/JFZmcu84j0/0sS6fq2ux/JYljdsfayZTyukQXmw3kGy3un9PqsodtvgrSyLE1FFfTqQTpkdPRYc59ljdXjZbcW0u4SHXTZTk/LHduloOpU6JIsIx+xDcRCkcx7rAzFXToWbYkquCVTxKnjZ2vhkMquCYMc7stOPWLYrt2VnjwLpdeUQkAESgTZncz43wdB2k1dbhuKYL47EtsD2lRytivkhnkQj8kZ3xAwnhPqA1PL9wsIcekco7pn5iv7Gfm69cMyOM+ImKrOPhBlBnIkBz/cm34Ktbl6/SVLc2X/qMVOMcw0nTUY60TobN9yCOahWc3wyFZtnyZVmFcHa3k3Mkm9zfdV53J8FaU9lhhKANjsefNVZyYwk4cBti4W6pkuVwJ5HX4ltgId+SaosGyTWoGpTLdBAMap3jqApqLnRYpp+Ceubi9ox+YYU03lp5c+R9F6Ji5Ub6FOPz5N2qxTjtB4Svpc0ydQiI7XB+qfPWiU7HwfnrMTS0vI8UAE07gkibtHO0G3VY99EoPaXAGJ43yjwKxc1jm0qhkTNnH5mz6391oYdylFRfkNlJgnsabyb8+3orj1JNMU6Fis+w1XCljyfMRDIMiBvO3RZUca2Nm4+BNGOw1drajS0bEESOYuJutNx7o9rFZ1zIsdTrM1sdJIGpsiWn0/VYV1Uq5aY3RS8cZMagFVokhpa8DeOR/Eq3gXqD7JfIqKXg7Lmue5twS0y4bCNp+pUPXMOvKrTb1yT1XSq5SNK7InjYtP4LiLeg28uLRcWdF/qRCNRwsRBG8rn7ceVctSWtFhKEuUR3CTdNceOCbwuCazFE0wz7oViWdb6Kp+Cs6kp9yEFoCo72P8AIl08k7Y5aGg4jdO8j/I28SnKI9cCKrS1HgdFp+R+neFJ3PyRSHxV7qRN6Gdpo8fmVKg0uq1GMAEnU4C3puV6M2kc/KSS2zA5x8VqYJbhqLqnR7zob7N3I9YUUrkvBVnlpeDNZpxpjcZTfSPhU2QC/QHNc5pO0lxMdYiVVsyuCrZmSktFJgyRaAqNjcijJ7LHA4YvDnOI0mQBMkQJmPYKCySj48ia42Ra9DQ4hx/YJ6ltcDWx3+qDPlP7pnpuXkETxTFVk7dR3UO+x6FIdKGOIKfLlDQ8YxpIJFj/ADdJBtcCE3D0mtALWx3N/wA0ycm+GOLXC4gEb+6ia0PjIquKsG19LULOBgd5n/X4Fb3RM502+m37WW8S7slr4ZkKZ0kERt3/AEXauHcuPk2fJc5bjy10ss4eZpE2IRGuTg1IWJ0k5/Tq4QVMU+nABDqf3nOHIN7rJljWRu7Yg0cqp4m5IADSef5LchF65AlUKwiAZM2Sdj1oUnf1sbgfRPS2Gx7D5xodLCQeokfkVHaotakKXNDiutEeK/8AA/mq7x6Xz2gW2S8T+G46tLmvILtIDXT1hV78WMl7X4EaN1QxLHiWuBtNjKxnOPc475Qji0CvhmP+YA/zqoL6KbV/qJDoTlH9JEbk1IGYJ7EkhUo9KxU+/X/0TSy7Wu3ZSV3ND3RYSYXG5vb60lX42aNUZOCIZxYDlW7Hos+k9EunUBUemiCUWgPanw2wTGm+ilRIKgFSRj7WJtiaBixRHfh+BZcj1lJ6b+CPk5Fg6VKqX1HuOoCZe4kk85JN11ts7U9HBOU2+SnqxqOm4Jt1U8YvSbJVFvWzYcO8FY3FaXH7GnFnvFz0hu5Sxx9/BLXiuRe4f4W1wfNiGEX5O/JOlitkn5F/Za/9DDD4eq4vNWqGlzPLpAIEwBJJlRXYS7W9iyw4xg38nOcfWDvOPRw6FUK127Rlv6JuSZK1w1FxN7CbwmWXNPgcuS3bgAGnTqnoeYUDlvyLoocbSPiAbHupoP2jNFmWjQNY802/VQ8t8BxoViaocIFrIS55EYjAS25n2SzaY1cEXNszu1okxBPrt+qkpraWwb34IbspfUa6uGk02xr7EmBK7To+d3wVcnyjbwbXOGn5Q3S0tPfkF0CNAdqRA1X6D/aH9gRcThj+yXYg7h6bQOhQhQ3tQAyWlVLVNPaWxy18k3Bna4gdx+SguyYxWtaY5Vv4JeIqzEWhV8ST7nsdYtRSNPwhjC5rmE3aQRfkd/53XK/ijHlVON9fG/JPjyUo9peV333J95XGTunLlsvQgvlD2HxrmTB3+ikoz76dqMuH8DLMeMiO8Sqbk29sljpDYwrUnex7taG6n2Z7J69yHx/1ByliNW9knbrwNlX2sPxB1CcuBNCTVB5p235F7WhxruqRvY1r6AXDqnd7E7WYzhr4aV6rgcSPBpDcSDUd2AEhvqfovQ41fZx9eM3+o6XlPCODw51U6DA7k5w1uHo50keymUEvgtxqhHwi1xOKZSaXvc1rRuSYCVtLke5KK5MFnHxCkxRhjLw8iXOi0huwCzrsuW9Vmdbmveomax/ENSs4OFaoS0yRJA/+uxVGVlr/AFlKV835ZXlzXEnQBqN1A0/shb3yScPhqlLzC4O3+kOSlxock1ySKGNqPNwBB5fRMlBIXZMfRL3anMa7uLJqF1shYpsuFrC3p7pVpDGgzhyRtZJ3aYzQsNDGmSmvliMhYHAOqvhoJJNu5Kswi3wha4Sm9I67kmSso0PCIDtQ88iQ4kXnqFvY1XpRX2dDj1enHRz3jvgxuHb41GfDnzNN9E7X/t5LoMPMc/ZPyWDHPGsSLH9Vqb2A9ciCZ7ygUZFIzuB7pdAJxL3fdulAjscZ6dUgEtoLjvZJ2oVb+yU2mYsZ6BRelFNtLQNtlrkniMrNiPMQ0j1MexlZPV8FZWNKL8olot7JbNm7Dvb8zSPb9V5ddhWw4cTWVtb/AEsKf4Lqp6E38Du5fYbqsciPUJkqZRfuQJJ/uMOxXQJI1OTJVD7GH03O3kDpEFPa7ONEsZRXgbfS0hCfcOUlJhNxEJXEV18i8O+UjWhJxJwgi1io+dlblMQWKTYvcbh7gASTAG5Nl6W+Dmt65MTnXHgEtw4Dv/ceDpP+LRdw7mPdUrcyMeI8soXZqXEfJkcZiamMdNZ5PTV8o/xYLBZ9uROUuWUZ3SsfuYzjMPhgw05L3HmLEcxHRRpy3tCcIhZHkVSrUik1zjt6Dq47BS6nb7UhI1ysekjpmG4JpCiA8zVi7wYE+itfkYKHPk0VhQUdPyUOOwNSnNNwApjYyL95WTbGUOClZXKPt+CnxeFLLtuOybFp8Mg1rwSMJjJsfLZNlFrwOUvgcAF5Ig8kmhOCvr4zwjob59W3PSVIq+7kb/BLy3I6+KcPLpbzJ2VijHc37USVY8rPB0TIsgp4YWu/m7/S16MWNf8AJr0Y0aufkuVaLIivRa9pa4AtcCCDsQUqbT2vIHK+K+AHUQ+tQfNNvmLT8zRz/wAgFr42cpNRl5FMOK7gYt6rVDYT60879UoojwifTqjYB4moAB169R3QAihiSChoCzFRNAssJUMNPsmyW1oDr+QY/wAegx/OId/kLFc1kVKE3FjSwDB0Cr+nBfAu2Iq0Gu+ZoPqAUkqa5eUhYzlHwxmngKbTIY0H0UEMGiEu6MVsc7ptabK7O8AI8QCDPm7rG610+Hpu6C5+S1iXyT7H4M7jaBLSFykJJNGvXNbK0YUgfkp3PZb9RMMN0o3sG1InYdyjZXmtEwDsmkDZnsbmtfHlwNTw6Q/7bBv69fey7e3LlI4SWRO1v6KrMcI2mQGEk9Dy9VUTbZBJJDuX5RWruAY0k/QN7k7D81JXU5vUR1dEp+EbvKeCMPTaPFHiv3JJIaD0AHL1lakMWCXuWzUrxIRXPJosLg2Um6abGsHRoA/JWIxUVwWYxUeEjGca56Q402uhrPmg7noY6LJzb5Sn2RM7LyHvtiymy7M/HbpBcSTpbI57AXVDtk2olaM3L2s1X/SDbEVHB1tQMFpP6LS/8YteeS7+SWvJXYjhOpqMBvqDb6FV5YFqIZYcjN5jlFSm4iCCq7j2vTRUnVKD00WXD/CT6hD3gtb/AHHf/wCI/VWqcWdv7InoxJz5fg1OfZ4zAtbTZTJeWyxv3bGPMd+q6LEw+9aj4RsQgorSMRX45xgcTqaBfyaGkD33/Fav/j69DjYcFcWHGl7XhrXtEwJ2mDv7fVZ+VjelprwIatUwKXjLE+Hg6531MLB6v8v6qxiw7rYpAcSeAzlJXTIcMtqN6JQHpDo6c0mgEaAe5QApmDEpAJlCiEgFhh2eU+oSMEbfgDEEOqU5JEah0EGD7mR9FkdRh4kIzarMEDQAUIAbr0g5paeYhQ31K2twfyLF9r2jK4ygWuLTv+fdee5eNLHs7ZG1TYpraIFZqrxLcWMmmCn70SKWhdKAl02NluRMYHkWbIT/AEZPwV24J8sw+W0qj36KOpzj91v5+ncrqVXKfCR55XCUnqJvck4KY0aq5L3m5aDDR7i5WlVhxS9xrVYcUtyNTh8O2mA1jQ0DkBAVuMVFaRbjFLhDqcOKHPeJKdEENIfU6cge569lTvzIw9seWVLsmMPHkx9HL6uIcTTb4jXfO4gNhxEuBn15LMWPOx90eTPVUrHtLZqeHOGRRh9SC8fKBs3v3Kv42H2e+fLLuNidnul5NG542m/RX21ou7Rh63EGJdiDTpi0xEbX2jrCx3k2ys4fz4Mx5Frs7UbgUwYkCVrqKa5RpJCoTtDjJce5LUrNbVZH2bX6hHmIMGR1iDZX8G9Vtp/IqOYvdaD7FbuxS44AxooYtpgEVPsz21EQR7gKlnVd1f8AHIh2SVgiGK+JmYBtJlIRLjqPYN2/H8lo9Nhubn9Co5hrkrb0KM4inKXQDNIOJhKBMoUoN03YD5QADVhDAn4KpIKYwRquCqsYpo/uY4fhP6LPz1up/wAiM6IsUQCUAIAIpAKTiB7bARrB/Bc116dTSj/7GhgqW/2KN1OVyy4+TSjLQ2MOU9LfA/1ETcBk7nkGIHU/y61cTpttvxpFW7MjFaXk1FPDNAADRbsusrwqoxUdGNKcm9icFgKdERSY1g6NAE+vVWIxjHwiOMFHwtCsViW02lz3BrRuSllJRW2EpKK22ZjF8cMafJTLh1c4Mn0EEqlLOgnpFOWbFPhbJ7cyOKw1TwfLU0/LNx6Hv1T3b61T9PySK31a32eTMZTwfWqOmsdDeZPzH/EcvVU68OU37uEVK8SUpblwbzA4JlGmGMENH8knqtSEI1x0uDShBVrSKXiDiQUmxSh7yY7DqVTyMxRWoFa/JUF7TIjEVqp8R5LbySDePXksp2S79psznOTe9nQsqwVNjGljA0kAm17id1u01RSTS5NiuEUk9FgrBKBAAQBmc/4Oo4i7AKVTq0eV3+TR+YVqjLnX+6AxjuBsXSdqYBLSC0teJJ3BAK0Pz1M1qXApJfxXjsPFOqG6wPvsIcZ2JIN0iw6LOYMCgzTN3Ymo6pWIDtMAAQAB0v8AyVepojVHtiKQWgRZSgMOEmIQA+ymAEgCgE4AOpykAAwhSMNE6hT0iyawN/wHgIaaxFz5WnnH3vxj6LGz7dtQQjNcs8QCAGcRiGsEuMKtfk1Ux3NjowcnwU+Lzdxszyjrz/Zc5l9clL21LS+y/ViJfrITKTqh5uJ/l1kQruyrNrllmUo1In0smP3nADtcrYo6BLfvf/BVlmf7UWNDL2M2Enqbrbo6ZRT4jtlSd85fJKAV5JLhEQISic/YpKKZ/jDBOqUwQbMvp5E7T63VHNhJx2n4KuVByic5xTS23X8ljRWpcmNLaetG84Hyx1OmarwWufGlp3DBtI6n/S2cOhwi2/k1sOlwW38mnKuvgufyc5zzN61V5GohkkBgMfVc9dlSnJpsxr75ylrZCYIEuAjk2B9SVXbbIefk1+VZCTofVLS2GuDADvFpnotfHwtalJmnVjfMjSgLS4+C5/AaUUCAAgAIACAKrP8AIqeLZpfZw+V4+Zp/UdlNTfKqW0BzPN+Gq+HJ1M1sH32glsd+nutqrMrsX0/ocVDmRsrWwEgJdoAOCXgBRcIRsBQdZJsB+nUkQkb+QNRwfkXjPLqrT4bQCAZAeXbX5iyzs3K7I9sfINnQ8NQbTaGsAa0bAbBY8pOT2xo4kYFbmmNLLDeN+iw+q9RlQuyK5ZZopU+WUdWtJkmVyVltlj3JmlXFLwhVCl4rg1g9T0U2Hhzul2iTn6a2/wDg02EwwptgfXqu5xcWFEFGKMiyxze2PK0MAgAIACADQAipTDgQRIKbKKktMRrZX08hoB2vwwXDYul0RtYqGONXF7SI1RBPeiyhWCUEI0Bm87yKXF9Jsk7ttv1usrKw233QRSvx98xIuTcOvLg+uIgyGSHEkbF529AEuNg6fdISnFe9yNaFqF4OEABAAQAEABAAQAEAEWoAx2dcDteS6g4MJJJY75b9CNvRX6M6UVqSF2ZPM+FsTRBc6mXNG7mkO/AX/BaFeZVPjeg2UUiYvKt7WtgGKRJgAmbDumOyK8gXuWcH4qof/T8MTBLzH4blVZ51cfHIG1y7gmgzSXk1HDfk1x9N491nWZ1klrwBpmUw0AAAAWAFgB0AVN8+RBSAAUMCjzbAVHP1MEg9xb6rnOpdNtut74cl2i+MI6YWEyPnUPsP9oxuhrzaxbM1+IlzQw7WCGgALdporqWoIpym5PbY4phoEABAAQAEAGgAIACAAgAIASgUS/ZNkMYsJUKg0ooEABABIANAAQAEABABJrAIp3wBW1svpGpJpUyTEksaTv1hSKcteRSwFBv9rfoOWyZ3P7EFhIAExeQDTwAgAkAEmIQCevA4UECAQAEABAAQAEA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62" y="1553409"/>
            <a:ext cx="4571086" cy="342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215900" y="3645024"/>
            <a:ext cx="184731" cy="2492990"/>
          </a:xfrm>
          <a:prstGeom prst="rect">
            <a:avLst/>
          </a:prstGeom>
          <a:noFill/>
        </p:spPr>
        <p:txBody>
          <a:bodyPr wrap="none" rtlCol="0">
            <a:spAutoFit/>
          </a:bodyPr>
          <a:lstStyle/>
          <a:p>
            <a:endParaRPr lang="en-CA" dirty="0"/>
          </a:p>
          <a:p>
            <a:endParaRPr lang="en-CA" dirty="0" smtClean="0"/>
          </a:p>
          <a:p>
            <a:endParaRPr lang="en-CA" dirty="0" smtClean="0"/>
          </a:p>
          <a:p>
            <a:endParaRPr lang="en-CA" dirty="0"/>
          </a:p>
          <a:p>
            <a:endParaRPr lang="fr-CA" sz="1400" dirty="0"/>
          </a:p>
          <a:p>
            <a:endParaRPr lang="en-CA" sz="1400" dirty="0"/>
          </a:p>
          <a:p>
            <a:endParaRPr lang="fr-CA" sz="1400" dirty="0"/>
          </a:p>
          <a:p>
            <a:endParaRPr lang="en-CA" sz="1400" dirty="0"/>
          </a:p>
          <a:p>
            <a:endParaRPr lang="fr-CA" sz="1400" dirty="0"/>
          </a:p>
          <a:p>
            <a:endParaRPr lang="fr-CA" sz="1400" dirty="0"/>
          </a:p>
        </p:txBody>
      </p:sp>
      <p:sp>
        <p:nvSpPr>
          <p:cNvPr id="2" name="ZoneTexte 1"/>
          <p:cNvSpPr txBox="1"/>
          <p:nvPr/>
        </p:nvSpPr>
        <p:spPr>
          <a:xfrm>
            <a:off x="351210" y="5085184"/>
            <a:ext cx="8603534" cy="1138773"/>
          </a:xfrm>
          <a:prstGeom prst="rect">
            <a:avLst/>
          </a:prstGeom>
          <a:noFill/>
        </p:spPr>
        <p:txBody>
          <a:bodyPr wrap="square" rtlCol="0">
            <a:spAutoFit/>
          </a:bodyPr>
          <a:lstStyle/>
          <a:p>
            <a:r>
              <a:rPr lang="fr-C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AQIFGA, 20 avril 2017</a:t>
            </a:r>
          </a:p>
          <a:p>
            <a:r>
              <a:rPr lang="fr-C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Présentation de Lorraine Boucher, Alain Dumais </a:t>
            </a:r>
            <a:r>
              <a:rPr lang="fr-C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 et </a:t>
            </a:r>
            <a:r>
              <a:rPr lang="fr-C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Pierre </a:t>
            </a:r>
            <a:r>
              <a:rPr lang="fr-C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Simard</a:t>
            </a:r>
          </a:p>
          <a:p>
            <a:r>
              <a:rPr lang="fr-C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Commission </a:t>
            </a:r>
            <a:r>
              <a:rPr lang="fr-C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scolaire Marguerite-Bourgeoys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4" y="2996952"/>
            <a:ext cx="8374175" cy="2308324"/>
          </a:xfrm>
          <a:prstGeom prst="rect">
            <a:avLst/>
          </a:prstGeom>
          <a:noFill/>
        </p:spPr>
        <p:txBody>
          <a:bodyPr wrap="square" rtlCol="0">
            <a:spAutoFit/>
          </a:bodyPr>
          <a:lstStyle/>
          <a:p>
            <a:r>
              <a:rPr lang="fr-CA" sz="2800" u="sng" dirty="0" smtClean="0"/>
              <a:t>5. </a:t>
            </a:r>
            <a:r>
              <a:rPr lang="fr-CA" sz="2800" i="1" u="sng" dirty="0" smtClean="0"/>
              <a:t>Table de conférence</a:t>
            </a:r>
          </a:p>
          <a:p>
            <a:endParaRPr lang="fr-CA" dirty="0" smtClean="0"/>
          </a:p>
          <a:p>
            <a:pPr lvl="0"/>
            <a:r>
              <a:rPr lang="fr-CA" dirty="0"/>
              <a:t>P</a:t>
            </a:r>
            <a:r>
              <a:rPr lang="fr-CA" dirty="0" smtClean="0"/>
              <a:t>our </a:t>
            </a:r>
            <a:r>
              <a:rPr lang="fr-CA" dirty="0"/>
              <a:t>travailler en petit groupe certaines lacunes communes en lecture (tables rondes et discussions de compréhension et des stratégies de lecture) pendant que les autres travaillent ou lisent par eux-mêmes</a:t>
            </a:r>
          </a:p>
          <a:p>
            <a:endParaRPr lang="fr-CA" sz="800" u="sng" dirty="0"/>
          </a:p>
          <a:p>
            <a:endParaRPr lang="fr-CA" dirty="0" smtClean="0"/>
          </a:p>
          <a:p>
            <a:endParaRPr lang="fr-CA"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18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1916832"/>
            <a:ext cx="8277266" cy="4124206"/>
          </a:xfrm>
          <a:prstGeom prst="rect">
            <a:avLst/>
          </a:prstGeom>
          <a:noFill/>
        </p:spPr>
        <p:txBody>
          <a:bodyPr wrap="none" rtlCol="0">
            <a:spAutoFit/>
          </a:bodyPr>
          <a:lstStyle/>
          <a:p>
            <a:r>
              <a:rPr lang="fr-CA" sz="2800" i="1" u="sng" dirty="0" smtClean="0"/>
              <a:t>3 jours de formation à la FGA + ½ journée pour le retour</a:t>
            </a:r>
          </a:p>
          <a:p>
            <a:endParaRPr lang="fr-CA" dirty="0" smtClean="0"/>
          </a:p>
          <a:p>
            <a:r>
              <a:rPr lang="fr-CA" b="1" dirty="0" smtClean="0"/>
              <a:t>Jour 1</a:t>
            </a:r>
          </a:p>
          <a:p>
            <a:r>
              <a:rPr lang="fr-CA" dirty="0" smtClean="0"/>
              <a:t>Comment lancer les 5 au quotidien: faire vivre l’implantation des ateliers </a:t>
            </a:r>
          </a:p>
          <a:p>
            <a:endParaRPr lang="fr-CA" b="1" dirty="0" smtClean="0"/>
          </a:p>
          <a:p>
            <a:r>
              <a:rPr lang="fr-CA" b="1" dirty="0" smtClean="0"/>
              <a:t>Jour 2</a:t>
            </a:r>
          </a:p>
          <a:p>
            <a:r>
              <a:rPr lang="fr-CA" dirty="0" smtClean="0"/>
              <a:t>Implantation de </a:t>
            </a:r>
            <a:r>
              <a:rPr lang="fr-CA" dirty="0"/>
              <a:t>2</a:t>
            </a:r>
            <a:r>
              <a:rPr lang="fr-CA" dirty="0" smtClean="0"/>
              <a:t> ateliers par une démarche en 8 étapes</a:t>
            </a:r>
          </a:p>
          <a:p>
            <a:pPr marL="1200150" lvl="2" indent="-285750">
              <a:buFont typeface="Arial" panose="020B0604020202020204" pitchFamily="34" charset="0"/>
              <a:buChar char="•"/>
            </a:pPr>
            <a:r>
              <a:rPr lang="fr-CA" i="1" dirty="0"/>
              <a:t>Lecture à soi </a:t>
            </a:r>
            <a:r>
              <a:rPr lang="fr-CA" i="1" dirty="0" smtClean="0"/>
              <a:t>et à </a:t>
            </a:r>
            <a:r>
              <a:rPr lang="fr-CA" i="1" dirty="0"/>
              <a:t>un </a:t>
            </a:r>
            <a:r>
              <a:rPr lang="fr-CA" i="1" dirty="0" smtClean="0"/>
              <a:t>autre</a:t>
            </a:r>
          </a:p>
          <a:p>
            <a:pPr marL="1200150" lvl="2" indent="-285750">
              <a:buFont typeface="Arial" panose="020B0604020202020204" pitchFamily="34" charset="0"/>
              <a:buChar char="•"/>
            </a:pPr>
            <a:r>
              <a:rPr lang="fr-CA" i="1" dirty="0" smtClean="0"/>
              <a:t>Travaux d’écriture </a:t>
            </a:r>
            <a:r>
              <a:rPr lang="fr-CA" dirty="0" smtClean="0"/>
              <a:t>et </a:t>
            </a:r>
            <a:r>
              <a:rPr lang="fr-CA" i="1" dirty="0" smtClean="0"/>
              <a:t>Étude mots</a:t>
            </a:r>
          </a:p>
          <a:p>
            <a:r>
              <a:rPr lang="fr-CA" b="1" dirty="0" smtClean="0"/>
              <a:t>Jour 3</a:t>
            </a:r>
          </a:p>
          <a:p>
            <a:r>
              <a:rPr lang="fr-CA" dirty="0" smtClean="0"/>
              <a:t>Implantation des ateliers </a:t>
            </a:r>
            <a:r>
              <a:rPr lang="fr-CA" i="1" dirty="0" smtClean="0"/>
              <a:t>Écoute de la lecture </a:t>
            </a:r>
            <a:r>
              <a:rPr lang="fr-CA" dirty="0" smtClean="0"/>
              <a:t>et de la </a:t>
            </a:r>
            <a:r>
              <a:rPr lang="fr-CA" i="1" dirty="0" smtClean="0"/>
              <a:t>Table de conférence</a:t>
            </a:r>
          </a:p>
          <a:p>
            <a:endParaRPr lang="fr-CA" dirty="0"/>
          </a:p>
          <a:p>
            <a:r>
              <a:rPr lang="fr-CA" b="1" dirty="0"/>
              <a:t>Jour </a:t>
            </a:r>
            <a:r>
              <a:rPr lang="fr-CA" b="1" dirty="0" smtClean="0"/>
              <a:t>4</a:t>
            </a:r>
          </a:p>
          <a:p>
            <a:r>
              <a:rPr lang="fr-CA" dirty="0" smtClean="0"/>
              <a:t>Retour sur l’expérimentation</a:t>
            </a:r>
            <a:endParaRPr lang="fr-CA"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1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18305" y="332656"/>
            <a:ext cx="8302167" cy="6432530"/>
          </a:xfrm>
          <a:prstGeom prst="rect">
            <a:avLst/>
          </a:prstGeom>
          <a:noFill/>
        </p:spPr>
        <p:txBody>
          <a:bodyPr wrap="square" rtlCol="0">
            <a:spAutoFit/>
          </a:bodyPr>
          <a:lstStyle/>
          <a:p>
            <a:endParaRPr lang="fr-CA" sz="2800" u="sng" dirty="0" smtClean="0"/>
          </a:p>
          <a:p>
            <a:endParaRPr lang="fr-CA" sz="2800" u="sng" dirty="0"/>
          </a:p>
          <a:p>
            <a:endParaRPr lang="fr-CA" sz="2800" u="sng" dirty="0" smtClean="0"/>
          </a:p>
          <a:p>
            <a:endParaRPr lang="fr-CA" sz="2800" u="sng" dirty="0" smtClean="0"/>
          </a:p>
          <a:p>
            <a:r>
              <a:rPr lang="fr-CA" sz="2800" u="sng" dirty="0" smtClean="0"/>
              <a:t>L’organisation de la classe: instaurer un environnement</a:t>
            </a:r>
          </a:p>
          <a:p>
            <a:r>
              <a:rPr lang="fr-CA" sz="2800" u="sng" dirty="0"/>
              <a:t>f</a:t>
            </a:r>
            <a:r>
              <a:rPr lang="fr-CA" sz="2800" u="sng" dirty="0" smtClean="0"/>
              <a:t>avorable aux apprentissages</a:t>
            </a:r>
          </a:p>
          <a:p>
            <a:endParaRPr lang="fr-CA" sz="2800" u="sng" dirty="0"/>
          </a:p>
          <a:p>
            <a:r>
              <a:rPr lang="fr-CA" sz="2400" u="sng" dirty="0" smtClean="0"/>
              <a:t>Capsule d’Yves Nadon</a:t>
            </a:r>
            <a:endParaRPr lang="fr-CA" sz="2400" i="1" u="sng" dirty="0" smtClean="0"/>
          </a:p>
          <a:p>
            <a:endParaRPr lang="fr-CA" dirty="0" smtClean="0"/>
          </a:p>
          <a:p>
            <a:endParaRPr lang="fr-CA" sz="800" u="sng" dirty="0"/>
          </a:p>
          <a:p>
            <a:r>
              <a:rPr lang="fr-CA" dirty="0" smtClean="0"/>
              <a:t>Aménagement d’un coin lecture au secondaire (Zoom pédagogique, no. 237)</a:t>
            </a:r>
          </a:p>
          <a:p>
            <a:r>
              <a:rPr lang="fr-CA" dirty="0" smtClean="0"/>
              <a:t>Atelier donné par Yves Nadon lors du Camp Littéraire à </a:t>
            </a:r>
            <a:r>
              <a:rPr lang="fr-CA" dirty="0" err="1" smtClean="0"/>
              <a:t>Orford</a:t>
            </a:r>
            <a:r>
              <a:rPr lang="fr-CA" dirty="0" smtClean="0"/>
              <a:t> (2006)</a:t>
            </a:r>
          </a:p>
          <a:p>
            <a:endParaRPr lang="fr-CA" dirty="0"/>
          </a:p>
          <a:p>
            <a:endParaRPr lang="fr-CA" dirty="0" smtClean="0"/>
          </a:p>
          <a:p>
            <a:r>
              <a:rPr lang="fr-CA" dirty="0">
                <a:hlinkClick r:id="rId3"/>
              </a:rPr>
              <a:t>https://</a:t>
            </a:r>
            <a:r>
              <a:rPr lang="fr-CA" dirty="0" smtClean="0">
                <a:hlinkClick r:id="rId3"/>
              </a:rPr>
              <a:t>fpdl.vimeocdn.com/vimeo-prod-skyfire-std-us/01/1091/4/105459503/285458667.mp4?token=1492531936-0x136cf81f246e570c17d3f3c0563339bbd4ed8298</a:t>
            </a:r>
            <a:endParaRPr lang="fr-CA" dirty="0" smtClean="0"/>
          </a:p>
          <a:p>
            <a:endParaRPr lang="fr-CA" dirty="0"/>
          </a:p>
          <a:p>
            <a:endParaRPr lang="fr-CA" dirty="0"/>
          </a:p>
        </p:txBody>
      </p:sp>
    </p:spTree>
    <p:extLst>
      <p:ext uri="{BB962C8B-B14F-4D97-AF65-F5344CB8AC3E}">
        <p14:creationId xmlns:p14="http://schemas.microsoft.com/office/powerpoint/2010/main" val="218999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32" b="10064"/>
          <a:stretch/>
        </p:blipFill>
        <p:spPr bwMode="auto">
          <a:xfrm>
            <a:off x="2011945" y="332656"/>
            <a:ext cx="6880535" cy="303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19572" y="3429000"/>
            <a:ext cx="7812868" cy="2739211"/>
          </a:xfrm>
          <a:prstGeom prst="rect">
            <a:avLst/>
          </a:prstGeom>
          <a:noFill/>
        </p:spPr>
        <p:txBody>
          <a:bodyPr wrap="square" rtlCol="0">
            <a:spAutoFit/>
          </a:bodyPr>
          <a:lstStyle/>
          <a:p>
            <a:r>
              <a:rPr lang="fr-CA" sz="2800" u="sng" dirty="0"/>
              <a:t>DANS LE DOCUMENT, </a:t>
            </a:r>
          </a:p>
          <a:p>
            <a:endParaRPr lang="fr-CA" dirty="0"/>
          </a:p>
          <a:p>
            <a:r>
              <a:rPr lang="fr-CA" dirty="0" smtClean="0"/>
              <a:t>Les points A, B, C, F (le tableau magique, la règle de trois, la rencontre du 3</a:t>
            </a:r>
            <a:r>
              <a:rPr lang="fr-CA" baseline="30000" dirty="0" smtClean="0"/>
              <a:t>e</a:t>
            </a:r>
            <a:r>
              <a:rPr lang="fr-CA" dirty="0" smtClean="0"/>
              <a:t> type et les 10 minutes du peuple) présentent quelques pistes pédagogiques;</a:t>
            </a:r>
            <a:br>
              <a:rPr lang="fr-CA" dirty="0" smtClean="0"/>
            </a:br>
            <a:endParaRPr lang="fr-CA" dirty="0" smtClean="0"/>
          </a:p>
          <a:p>
            <a:r>
              <a:rPr lang="fr-CA" dirty="0" smtClean="0"/>
              <a:t>Les autres points proposent des aménagements de l’espace favorisant la </a:t>
            </a:r>
            <a:r>
              <a:rPr lang="fr-CA" dirty="0" err="1" smtClean="0"/>
              <a:t>multipédagogie</a:t>
            </a:r>
            <a:r>
              <a:rPr lang="fr-CA" dirty="0" smtClean="0"/>
              <a:t> (individuel, magistral, travail d’équipe, coin lecture, etc.) </a:t>
            </a:r>
          </a:p>
          <a:p>
            <a:pPr marL="342900" indent="-342900">
              <a:buFont typeface="+mj-lt"/>
              <a:buAutoNum type="arabicPeriod" startAt="7"/>
            </a:pPr>
            <a:endParaRPr lang="fr-CA" dirty="0" smtClean="0"/>
          </a:p>
          <a:p>
            <a:pPr marL="342900" indent="-342900">
              <a:buFont typeface="+mj-lt"/>
              <a:buAutoNum type="arabicPeriod" startAt="7"/>
            </a:pPr>
            <a:endParaRPr lang="fr-CA" dirty="0"/>
          </a:p>
        </p:txBody>
      </p:sp>
      <p:pic>
        <p:nvPicPr>
          <p:cNvPr id="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20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4" y="2996952"/>
            <a:ext cx="8374175" cy="4247317"/>
          </a:xfrm>
          <a:prstGeom prst="rect">
            <a:avLst/>
          </a:prstGeom>
          <a:noFill/>
        </p:spPr>
        <p:txBody>
          <a:bodyPr wrap="square" rtlCol="0">
            <a:spAutoFit/>
          </a:bodyPr>
          <a:lstStyle/>
          <a:p>
            <a:r>
              <a:rPr lang="fr-CA" sz="2800" i="1" u="sng" dirty="0" smtClean="0"/>
              <a:t>Bloc de </a:t>
            </a:r>
            <a:r>
              <a:rPr lang="fr-CA" sz="2800" i="1" u="sng" dirty="0" err="1" smtClean="0"/>
              <a:t>littératie</a:t>
            </a:r>
            <a:endParaRPr lang="fr-CA" sz="2800" i="1" u="sng" dirty="0" smtClean="0"/>
          </a:p>
          <a:p>
            <a:endParaRPr lang="fr-CA" dirty="0" smtClean="0"/>
          </a:p>
          <a:p>
            <a:pPr lvl="0"/>
            <a:r>
              <a:rPr lang="fr-CA" dirty="0" smtClean="0"/>
              <a:t>À l’éducation des adultes, il nous faut adapter l’implantation à l’horaire des enseignants et des élèves. </a:t>
            </a:r>
          </a:p>
          <a:p>
            <a:pPr lvl="0"/>
            <a:r>
              <a:rPr lang="fr-CA" dirty="0" smtClean="0"/>
              <a:t>L’implantation des ateliers se fait toujours en 3 temps:</a:t>
            </a:r>
          </a:p>
          <a:p>
            <a:pPr lvl="0"/>
            <a:endParaRPr lang="fr-CA" dirty="0" smtClean="0"/>
          </a:p>
          <a:p>
            <a:pPr marL="1257300" lvl="2" indent="-342900">
              <a:buFont typeface="+mj-lt"/>
              <a:buAutoNum type="arabicPeriod"/>
            </a:pPr>
            <a:r>
              <a:rPr lang="fr-CA" dirty="0" smtClean="0"/>
              <a:t>Leçon de groupe</a:t>
            </a:r>
          </a:p>
          <a:p>
            <a:pPr marL="1257300" lvl="2" indent="-342900">
              <a:buFont typeface="+mj-lt"/>
              <a:buAutoNum type="arabicPeriod"/>
            </a:pPr>
            <a:r>
              <a:rPr lang="fr-CA" dirty="0" smtClean="0"/>
              <a:t>Pratique des 5 au quotidien (en introduisant les 8 étapes pour améliorer la mémoire)</a:t>
            </a:r>
          </a:p>
          <a:p>
            <a:pPr marL="1257300" lvl="2" indent="-342900">
              <a:buFont typeface="+mj-lt"/>
              <a:buAutoNum type="arabicPeriod"/>
            </a:pPr>
            <a:r>
              <a:rPr lang="fr-CA" dirty="0" smtClean="0"/>
              <a:t>L’objectivation</a:t>
            </a:r>
          </a:p>
          <a:p>
            <a:pPr lvl="0"/>
            <a:endParaRPr lang="fr-CA" dirty="0"/>
          </a:p>
          <a:p>
            <a:pPr lvl="0"/>
            <a:endParaRPr lang="fr-CA" dirty="0"/>
          </a:p>
          <a:p>
            <a:endParaRPr lang="fr-CA" sz="800" u="sng" dirty="0"/>
          </a:p>
          <a:p>
            <a:endParaRPr lang="fr-CA" dirty="0" smtClean="0"/>
          </a:p>
          <a:p>
            <a:endParaRPr lang="fr-CA"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578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700808"/>
            <a:ext cx="4686300" cy="7143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 y="2348880"/>
            <a:ext cx="7477125" cy="4467225"/>
          </a:xfrm>
          <a:prstGeom prst="rect">
            <a:avLst/>
          </a:prstGeom>
        </p:spPr>
      </p:pic>
    </p:spTree>
    <p:extLst>
      <p:ext uri="{BB962C8B-B14F-4D97-AF65-F5344CB8AC3E}">
        <p14:creationId xmlns:p14="http://schemas.microsoft.com/office/powerpoint/2010/main" val="2234681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61"/>
            <a:ext cx="9144000" cy="6222877"/>
          </a:xfrm>
          <a:prstGeom prst="rect">
            <a:avLst/>
          </a:prstGeom>
        </p:spPr>
      </p:pic>
    </p:spTree>
    <p:extLst>
      <p:ext uri="{BB962C8B-B14F-4D97-AF65-F5344CB8AC3E}">
        <p14:creationId xmlns:p14="http://schemas.microsoft.com/office/powerpoint/2010/main" val="549546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74175" cy="6494085"/>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Lecture à soi</a:t>
            </a:r>
            <a:r>
              <a:rPr lang="fr-CA" sz="2800" u="sng" dirty="0" smtClean="0"/>
              <a:t> (Jour 1)</a:t>
            </a:r>
            <a:endParaRPr lang="fr-CA" sz="2800" i="1" u="sng" dirty="0" smtClean="0"/>
          </a:p>
          <a:p>
            <a:endParaRPr lang="fr-CA" dirty="0" smtClean="0"/>
          </a:p>
          <a:p>
            <a:endParaRPr lang="fr-CA" dirty="0" smtClean="0"/>
          </a:p>
          <a:p>
            <a:r>
              <a:rPr lang="fr-CA" dirty="0" smtClean="0"/>
              <a:t>1</a:t>
            </a:r>
            <a:r>
              <a:rPr lang="fr-CA" dirty="0"/>
              <a:t>. </a:t>
            </a:r>
            <a:r>
              <a:rPr lang="fr-CA" u="sng" dirty="0"/>
              <a:t>Leçon  de groupe</a:t>
            </a:r>
            <a:r>
              <a:rPr lang="fr-CA" dirty="0"/>
              <a:t> : « </a:t>
            </a:r>
            <a:r>
              <a:rPr lang="fr-CA" dirty="0" smtClean="0"/>
              <a:t>Choisir des livres à sa pointure</a:t>
            </a:r>
            <a:r>
              <a:rPr lang="fr-CA" dirty="0"/>
              <a:t> » </a:t>
            </a:r>
          </a:p>
          <a:p>
            <a:r>
              <a:rPr lang="fr-CA" dirty="0"/>
              <a:t> </a:t>
            </a:r>
            <a:endParaRPr lang="fr-CA" dirty="0" smtClean="0"/>
          </a:p>
          <a:p>
            <a:r>
              <a:rPr lang="fr-CA" dirty="0" smtClean="0"/>
              <a:t>Discuter et modéliser comment choisir des livres qui leur conviennent en présentant les 5 critères de « Mes choix »</a:t>
            </a:r>
          </a:p>
          <a:p>
            <a:r>
              <a:rPr lang="fr-CA" dirty="0"/>
              <a:t>	</a:t>
            </a:r>
            <a:r>
              <a:rPr lang="fr-CA" dirty="0" smtClean="0"/>
              <a:t>	. Ai-je choisi moi-même ce livre ? </a:t>
            </a:r>
          </a:p>
          <a:p>
            <a:r>
              <a:rPr lang="fr-CA" dirty="0"/>
              <a:t>	</a:t>
            </a:r>
            <a:r>
              <a:rPr lang="fr-CA" dirty="0" smtClean="0"/>
              <a:t>	. Intention: pourquoi est-ce que je veux lire ce livre ?</a:t>
            </a:r>
          </a:p>
          <a:p>
            <a:r>
              <a:rPr lang="fr-CA" dirty="0"/>
              <a:t>	</a:t>
            </a:r>
            <a:r>
              <a:rPr lang="fr-CA" dirty="0" smtClean="0"/>
              <a:t>	. Intérêt: ce livre m’intéresse-t-il ?</a:t>
            </a:r>
          </a:p>
          <a:p>
            <a:r>
              <a:rPr lang="fr-CA" dirty="0"/>
              <a:t>	</a:t>
            </a:r>
            <a:r>
              <a:rPr lang="fr-CA" dirty="0" smtClean="0"/>
              <a:t>	. Compréhension: est-ce que je comprends ce que je lis ?</a:t>
            </a:r>
          </a:p>
          <a:p>
            <a:r>
              <a:rPr lang="fr-CA" dirty="0"/>
              <a:t>	</a:t>
            </a:r>
            <a:r>
              <a:rPr lang="fr-CA" dirty="0" smtClean="0"/>
              <a:t>	. Connaissance: est-ce que je connais la plupart des mots ?</a:t>
            </a:r>
          </a:p>
          <a:p>
            <a:endParaRPr lang="fr-CA" dirty="0"/>
          </a:p>
          <a:p>
            <a:r>
              <a:rPr lang="fr-CA" dirty="0" smtClean="0"/>
              <a:t>2</a:t>
            </a:r>
            <a:r>
              <a:rPr lang="fr-CA" dirty="0"/>
              <a:t>. </a:t>
            </a:r>
            <a:r>
              <a:rPr lang="fr-CA" u="sng" dirty="0"/>
              <a:t>Pratique des 5 au quotidien</a:t>
            </a:r>
            <a:r>
              <a:rPr lang="fr-CA" dirty="0"/>
              <a:t>   « Lecture à soi  »</a:t>
            </a:r>
          </a:p>
          <a:p>
            <a:pPr marL="1200150" lvl="2" indent="-285750">
              <a:buFont typeface="Arial" panose="020B0604020202020204" pitchFamily="34" charset="0"/>
              <a:buChar char="•"/>
            </a:pPr>
            <a:r>
              <a:rPr lang="fr-CA" dirty="0"/>
              <a:t>présenter les </a:t>
            </a:r>
            <a:r>
              <a:rPr lang="fr-CA" b="1" i="1" dirty="0"/>
              <a:t>8 étapes pour améliorer la </a:t>
            </a:r>
            <a:r>
              <a:rPr lang="fr-CA" b="1" i="1" dirty="0" smtClean="0"/>
              <a:t>mémoire</a:t>
            </a:r>
          </a:p>
          <a:p>
            <a:pPr lvl="2"/>
            <a:r>
              <a:rPr lang="fr-CA" dirty="0" smtClean="0"/>
              <a:t>(prendre en note sur un grand carton, les réponses des élèves)</a:t>
            </a:r>
          </a:p>
          <a:p>
            <a:pPr lvl="2"/>
            <a:endParaRPr lang="fr-CA" b="1" i="1" dirty="0"/>
          </a:p>
          <a:p>
            <a:r>
              <a:rPr lang="fr-CA" dirty="0"/>
              <a:t>3. </a:t>
            </a:r>
            <a:r>
              <a:rPr lang="fr-CA" u="sng" dirty="0"/>
              <a:t>Objectivation, échange et récapitulation</a:t>
            </a:r>
            <a:r>
              <a:rPr lang="fr-CA" dirty="0"/>
              <a:t> des leçons de la journée . (stratégies, apprentissage)</a:t>
            </a:r>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361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74175" cy="5940088"/>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Lecture à soi</a:t>
            </a:r>
            <a:r>
              <a:rPr lang="fr-CA" sz="2800" u="sng" dirty="0" smtClean="0"/>
              <a:t> (Jour 1)</a:t>
            </a:r>
            <a:endParaRPr lang="fr-CA" sz="2800" i="1" u="sng" dirty="0" smtClean="0"/>
          </a:p>
          <a:p>
            <a:endParaRPr lang="fr-CA" dirty="0" smtClean="0"/>
          </a:p>
          <a:p>
            <a:endParaRPr lang="fr-CA" dirty="0" smtClean="0"/>
          </a:p>
          <a:p>
            <a:r>
              <a:rPr lang="fr-CA" dirty="0" smtClean="0"/>
              <a:t>1</a:t>
            </a:r>
            <a:r>
              <a:rPr lang="fr-CA" dirty="0"/>
              <a:t>. Leçon  de groupe : « </a:t>
            </a:r>
            <a:r>
              <a:rPr lang="fr-CA" dirty="0" smtClean="0"/>
              <a:t>Choisir des livres à sa pointure</a:t>
            </a:r>
            <a:r>
              <a:rPr lang="fr-CA" dirty="0"/>
              <a:t> » </a:t>
            </a:r>
          </a:p>
          <a:p>
            <a:r>
              <a:rPr lang="fr-CA" dirty="0"/>
              <a:t> </a:t>
            </a:r>
            <a:endParaRPr lang="fr-CA" dirty="0" smtClean="0"/>
          </a:p>
          <a:p>
            <a:r>
              <a:rPr lang="fr-CA" dirty="0" smtClean="0"/>
              <a:t>Modéliser: </a:t>
            </a:r>
            <a:r>
              <a:rPr lang="fr-CA" b="1" i="1" dirty="0" smtClean="0"/>
              <a:t>l’Intention de lecture: pourquoi est-ce que je veux lire ce livre ?</a:t>
            </a:r>
          </a:p>
          <a:p>
            <a:endParaRPr lang="fr-CA" dirty="0"/>
          </a:p>
          <a:p>
            <a:r>
              <a:rPr lang="fr-CA" dirty="0"/>
              <a:t>Avant de commencer la lecture, il faut toujours préciser aux élèves pourquoi on lit</a:t>
            </a:r>
          </a:p>
          <a:p>
            <a:r>
              <a:rPr lang="fr-CA" dirty="0"/>
              <a:t>(but ou raison de la lecture)</a:t>
            </a:r>
          </a:p>
          <a:p>
            <a:endParaRPr lang="fr-CA" dirty="0"/>
          </a:p>
          <a:p>
            <a:pPr marL="285750" indent="-285750">
              <a:buFont typeface="Arial" panose="020B0604020202020204" pitchFamily="34" charset="0"/>
              <a:buChar char="•"/>
            </a:pPr>
            <a:r>
              <a:rPr lang="fr-CA" dirty="0"/>
              <a:t>Pour trouver des informations</a:t>
            </a:r>
          </a:p>
          <a:p>
            <a:pPr marL="285750" indent="-285750">
              <a:buFont typeface="Arial" panose="020B0604020202020204" pitchFamily="34" charset="0"/>
              <a:buChar char="•"/>
            </a:pPr>
            <a:r>
              <a:rPr lang="fr-CA" dirty="0"/>
              <a:t>Pour acquérir de nouvelles connaissances</a:t>
            </a:r>
          </a:p>
          <a:p>
            <a:pPr marL="285750" indent="-285750">
              <a:buFont typeface="Arial" panose="020B0604020202020204" pitchFamily="34" charset="0"/>
              <a:buChar char="•"/>
            </a:pPr>
            <a:r>
              <a:rPr lang="fr-CA" dirty="0"/>
              <a:t>Pour se divertir </a:t>
            </a:r>
          </a:p>
          <a:p>
            <a:pPr marL="285750" indent="-285750">
              <a:buFont typeface="Arial" panose="020B0604020202020204" pitchFamily="34" charset="0"/>
              <a:buChar char="•"/>
            </a:pPr>
            <a:r>
              <a:rPr lang="fr-CA" dirty="0"/>
              <a:t>Pour découvrir des personnages  </a:t>
            </a:r>
          </a:p>
          <a:p>
            <a:pPr marL="285750" indent="-285750">
              <a:buFont typeface="Arial" panose="020B0604020202020204" pitchFamily="34" charset="0"/>
              <a:buChar char="•"/>
            </a:pPr>
            <a:r>
              <a:rPr lang="fr-CA" dirty="0"/>
              <a:t>Pour communiquer avec les autres</a:t>
            </a:r>
          </a:p>
          <a:p>
            <a:pPr marL="285750" indent="-285750">
              <a:buFont typeface="Arial" panose="020B0604020202020204" pitchFamily="34" charset="0"/>
              <a:buChar char="•"/>
            </a:pPr>
            <a:r>
              <a:rPr lang="fr-CA" dirty="0"/>
              <a:t>Pour construire ou fabriquer quelque chose</a:t>
            </a:r>
          </a:p>
          <a:p>
            <a:endParaRPr lang="fr-CA" dirty="0" smtClean="0"/>
          </a:p>
          <a:p>
            <a:r>
              <a:rPr lang="fr-CA" dirty="0" smtClean="0"/>
              <a:t>Faire maintenant l’exercice à partir de la diapo suivante:</a:t>
            </a:r>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128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14662"/>
            <a:ext cx="1316079" cy="9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491880" y="241484"/>
            <a:ext cx="3528392" cy="523220"/>
          </a:xfrm>
          <a:prstGeom prst="rect">
            <a:avLst/>
          </a:prstGeom>
          <a:noFill/>
        </p:spPr>
        <p:txBody>
          <a:bodyPr wrap="square" rtlCol="0">
            <a:spAutoFit/>
          </a:bodyPr>
          <a:lstStyle/>
          <a:p>
            <a:pPr algn="ctr"/>
            <a:r>
              <a:rPr lang="fr-CA" sz="2800" dirty="0">
                <a:effectLst>
                  <a:outerShdw blurRad="38100" dist="38100" dir="2700000" algn="tl">
                    <a:srgbClr val="000000">
                      <a:alpha val="43137"/>
                    </a:srgbClr>
                  </a:outerShdw>
                </a:effectLst>
              </a:rPr>
              <a:t>Lisez le texte suivant</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648" y="1003424"/>
            <a:ext cx="6820824" cy="597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1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562" y="491074"/>
            <a:ext cx="5632877" cy="521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45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74175" cy="3724096"/>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Lecture à soi </a:t>
            </a:r>
            <a:r>
              <a:rPr lang="fr-CA" sz="2800" u="sng" dirty="0" smtClean="0"/>
              <a:t>(Jour 1)</a:t>
            </a:r>
            <a:endParaRPr lang="fr-CA" sz="2800" i="1" u="sng" dirty="0" smtClean="0"/>
          </a:p>
          <a:p>
            <a:endParaRPr lang="fr-CA" dirty="0" smtClean="0"/>
          </a:p>
          <a:p>
            <a:endParaRPr lang="fr-CA" dirty="0" smtClean="0"/>
          </a:p>
          <a:p>
            <a:r>
              <a:rPr lang="fr-CA" dirty="0" smtClean="0"/>
              <a:t>1</a:t>
            </a:r>
            <a:r>
              <a:rPr lang="fr-CA" dirty="0"/>
              <a:t>. Leçon  de groupe : « </a:t>
            </a:r>
            <a:r>
              <a:rPr lang="fr-CA" dirty="0" smtClean="0"/>
              <a:t>Choisir des livres à sa pointure</a:t>
            </a:r>
            <a:r>
              <a:rPr lang="fr-CA" dirty="0"/>
              <a:t> » </a:t>
            </a:r>
          </a:p>
          <a:p>
            <a:r>
              <a:rPr lang="fr-CA" dirty="0"/>
              <a:t> </a:t>
            </a:r>
            <a:endParaRPr lang="fr-CA" dirty="0" smtClean="0"/>
          </a:p>
          <a:p>
            <a:r>
              <a:rPr lang="fr-CA" dirty="0" smtClean="0"/>
              <a:t>Modéliser: </a:t>
            </a:r>
            <a:r>
              <a:rPr lang="fr-CA" b="1" i="1" dirty="0" smtClean="0"/>
              <a:t>l’Intention de lecture: pourquoi est-ce que je veux lire ce livre ?</a:t>
            </a:r>
          </a:p>
          <a:p>
            <a:endParaRPr lang="fr-CA" dirty="0"/>
          </a:p>
          <a:p>
            <a:r>
              <a:rPr lang="fr-CA" dirty="0" smtClean="0"/>
              <a:t>Deuxième exercice pour illustrer l’intention de lecture à partir du texte:</a:t>
            </a:r>
          </a:p>
          <a:p>
            <a:r>
              <a:rPr lang="fr-CA" dirty="0" smtClean="0"/>
              <a:t>			</a:t>
            </a:r>
          </a:p>
          <a:p>
            <a:r>
              <a:rPr lang="fr-CA" b="1" dirty="0"/>
              <a:t>	</a:t>
            </a:r>
            <a:r>
              <a:rPr lang="fr-CA" b="1" dirty="0" smtClean="0"/>
              <a:t>		Le condo de Lorraine</a:t>
            </a:r>
            <a:endParaRPr lang="fr-CA" b="1"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89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709820" cy="5570756"/>
          </a:xfrm>
          <a:prstGeom prst="rect">
            <a:avLst/>
          </a:prstGeom>
          <a:noFill/>
        </p:spPr>
        <p:txBody>
          <a:bodyPr wrap="none" rtlCol="0">
            <a:spAutoFit/>
          </a:bodyPr>
          <a:lstStyle/>
          <a:p>
            <a:endParaRPr lang="fr-CA" sz="2800" u="sng" dirty="0" smtClean="0"/>
          </a:p>
          <a:p>
            <a:r>
              <a:rPr lang="fr-CA" sz="2800" dirty="0"/>
              <a:t>	</a:t>
            </a:r>
            <a:r>
              <a:rPr lang="fr-CA" sz="2800" dirty="0" smtClean="0"/>
              <a:t>	   </a:t>
            </a:r>
            <a:r>
              <a:rPr lang="fr-CA" sz="2800" u="sng" dirty="0" smtClean="0"/>
              <a:t>Implantation </a:t>
            </a:r>
            <a:r>
              <a:rPr lang="fr-CA" sz="2800" u="sng" dirty="0"/>
              <a:t>de la </a:t>
            </a:r>
            <a:r>
              <a:rPr lang="fr-CA" sz="2800" i="1" u="sng" dirty="0"/>
              <a:t>Lecture à soi</a:t>
            </a:r>
            <a:r>
              <a:rPr lang="fr-CA" sz="2800" u="sng" dirty="0"/>
              <a:t> (Jour 1</a:t>
            </a:r>
            <a:r>
              <a:rPr lang="fr-CA" sz="2800" u="sng" dirty="0" smtClean="0"/>
              <a:t>)</a:t>
            </a:r>
          </a:p>
          <a:p>
            <a:endParaRPr lang="fr-CA" sz="2800" u="sng" dirty="0"/>
          </a:p>
          <a:p>
            <a:endParaRPr lang="fr-CA" dirty="0" smtClean="0"/>
          </a:p>
          <a:p>
            <a:pPr algn="ctr"/>
            <a:r>
              <a:rPr lang="fr-CA" sz="2400" b="1" dirty="0" smtClean="0"/>
              <a:t>Les 8 étapes à modéliser pour améliorer la mémoire</a:t>
            </a:r>
          </a:p>
          <a:p>
            <a:pPr algn="ctr"/>
            <a:endParaRPr lang="fr-CA" sz="2400" b="1" dirty="0" smtClean="0"/>
          </a:p>
          <a:p>
            <a:r>
              <a:rPr lang="fr-CA" dirty="0" smtClean="0"/>
              <a:t>1. Nommer ce qu’on s’apprête à enseigner</a:t>
            </a:r>
          </a:p>
          <a:p>
            <a:pPr lvl="0"/>
            <a:r>
              <a:rPr lang="fr-CA" dirty="0" smtClean="0"/>
              <a:t>2. Communiquer l’intention et l’urgence d’apprendre. Trouver </a:t>
            </a:r>
            <a:r>
              <a:rPr lang="fr-CA" dirty="0"/>
              <a:t>un sens à cet apprentissage .</a:t>
            </a:r>
          </a:p>
          <a:p>
            <a:r>
              <a:rPr lang="fr-CA" dirty="0"/>
              <a:t> (Pourquoi est–ce important d’apprendre cela </a:t>
            </a:r>
            <a:r>
              <a:rPr lang="fr-CA" dirty="0" smtClean="0"/>
              <a:t>?)</a:t>
            </a:r>
            <a:endParaRPr lang="fr-CA" dirty="0"/>
          </a:p>
          <a:p>
            <a:pPr lvl="0"/>
            <a:r>
              <a:rPr lang="fr-CA" dirty="0" smtClean="0"/>
              <a:t>3. Tableau bien en vue des attentes liées à l’activité</a:t>
            </a:r>
          </a:p>
          <a:p>
            <a:pPr lvl="0"/>
            <a:r>
              <a:rPr lang="fr-CA" dirty="0" smtClean="0"/>
              <a:t>4. Faire s’exercer les élèves à développer la résistance au travail</a:t>
            </a:r>
          </a:p>
          <a:p>
            <a:pPr lvl="0"/>
            <a:r>
              <a:rPr lang="fr-CA" dirty="0" smtClean="0"/>
              <a:t>5. Éviter d’intervenir afin de favoriser l’autonomie et l’indépendance</a:t>
            </a:r>
            <a:endParaRPr lang="fr-CA" dirty="0"/>
          </a:p>
          <a:p>
            <a:pPr lvl="0"/>
            <a:r>
              <a:rPr lang="fr-CA" dirty="0" smtClean="0"/>
              <a:t>6. Donner </a:t>
            </a:r>
            <a:r>
              <a:rPr lang="fr-CA" dirty="0"/>
              <a:t>le signal </a:t>
            </a:r>
            <a:r>
              <a:rPr lang="fr-CA" dirty="0" smtClean="0"/>
              <a:t>du rassemblement</a:t>
            </a:r>
          </a:p>
          <a:p>
            <a:pPr lvl="0"/>
            <a:r>
              <a:rPr lang="fr-CA" dirty="0" smtClean="0"/>
              <a:t>7. Procéder au bilan collectif</a:t>
            </a:r>
          </a:p>
          <a:p>
            <a:pPr lvl="0"/>
            <a:r>
              <a:rPr lang="fr-CA" dirty="0" smtClean="0"/>
              <a:t>8. Reprendre les étapes de 1 à 7</a:t>
            </a:r>
            <a:endParaRPr lang="fr-CA" dirty="0"/>
          </a:p>
          <a:p>
            <a:endParaRPr lang="fr-CA" sz="800" u="sng" dirty="0"/>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668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74175" cy="5940088"/>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a:t>
            </a:r>
            <a:r>
              <a:rPr lang="fr-CA" sz="2800" u="sng" dirty="0"/>
              <a:t>de la </a:t>
            </a:r>
            <a:r>
              <a:rPr lang="fr-CA" sz="2800" i="1" u="sng" dirty="0"/>
              <a:t>Lecture à soi</a:t>
            </a:r>
            <a:r>
              <a:rPr lang="fr-CA" sz="2800" u="sng" dirty="0"/>
              <a:t> (Jour </a:t>
            </a:r>
            <a:r>
              <a:rPr lang="fr-CA" sz="2800" u="sng" dirty="0" smtClean="0"/>
              <a:t>2)</a:t>
            </a:r>
          </a:p>
          <a:p>
            <a:endParaRPr lang="fr-CA" dirty="0" smtClean="0"/>
          </a:p>
          <a:p>
            <a:endParaRPr lang="fr-CA" dirty="0" smtClean="0"/>
          </a:p>
          <a:p>
            <a:endParaRPr lang="fr-CA" dirty="0"/>
          </a:p>
          <a:p>
            <a:r>
              <a:rPr lang="fr-CA" dirty="0" smtClean="0"/>
              <a:t>1. </a:t>
            </a:r>
            <a:r>
              <a:rPr lang="fr-CA" u="sng" dirty="0" smtClean="0"/>
              <a:t>Leçon</a:t>
            </a:r>
            <a:r>
              <a:rPr lang="fr-CA" u="sng" dirty="0"/>
              <a:t>  de groupe</a:t>
            </a:r>
            <a:r>
              <a:rPr lang="fr-CA" dirty="0"/>
              <a:t> : « 3 façons de lire un livre » (partie 1 ) </a:t>
            </a:r>
          </a:p>
          <a:p>
            <a:r>
              <a:rPr lang="fr-CA" dirty="0"/>
              <a:t> </a:t>
            </a:r>
          </a:p>
          <a:p>
            <a:r>
              <a:rPr lang="fr-CA" dirty="0" smtClean="0"/>
              <a:t>	A</a:t>
            </a:r>
            <a:r>
              <a:rPr lang="fr-CA" dirty="0"/>
              <a:t>. Introduire « 3 façons de lire un livre »</a:t>
            </a:r>
          </a:p>
          <a:p>
            <a:r>
              <a:rPr lang="fr-CA" dirty="0" smtClean="0"/>
              <a:t>		1</a:t>
            </a:r>
            <a:r>
              <a:rPr lang="fr-CA" dirty="0"/>
              <a:t>) Lire à partir des illustrations </a:t>
            </a:r>
          </a:p>
          <a:p>
            <a:r>
              <a:rPr lang="fr-CA" dirty="0" smtClean="0"/>
              <a:t>		2</a:t>
            </a:r>
            <a:r>
              <a:rPr lang="fr-CA" dirty="0"/>
              <a:t>) Lire le texte  </a:t>
            </a:r>
          </a:p>
          <a:p>
            <a:r>
              <a:rPr lang="fr-CA" dirty="0" smtClean="0"/>
              <a:t>		3) </a:t>
            </a:r>
            <a:r>
              <a:rPr lang="fr-CA" dirty="0"/>
              <a:t>Se reformuler le texte lu.  </a:t>
            </a:r>
          </a:p>
          <a:p>
            <a:r>
              <a:rPr lang="fr-CA" dirty="0" smtClean="0"/>
              <a:t>	</a:t>
            </a:r>
            <a:r>
              <a:rPr lang="fr-CA" dirty="0"/>
              <a:t> </a:t>
            </a:r>
            <a:r>
              <a:rPr lang="fr-CA" dirty="0" smtClean="0"/>
              <a:t>Noter </a:t>
            </a:r>
            <a:r>
              <a:rPr lang="fr-CA" dirty="0"/>
              <a:t>les éléments-clés sur une affiche.  </a:t>
            </a:r>
          </a:p>
          <a:p>
            <a:r>
              <a:rPr lang="fr-CA" dirty="0"/>
              <a:t> </a:t>
            </a:r>
          </a:p>
          <a:p>
            <a:r>
              <a:rPr lang="fr-CA" dirty="0" smtClean="0"/>
              <a:t>	B</a:t>
            </a:r>
            <a:r>
              <a:rPr lang="fr-CA" dirty="0"/>
              <a:t>. Modéliser les 2 premières façons de lire un livre : </a:t>
            </a:r>
          </a:p>
          <a:p>
            <a:r>
              <a:rPr lang="fr-CA" dirty="0" smtClean="0"/>
              <a:t>		1</a:t>
            </a:r>
            <a:r>
              <a:rPr lang="fr-CA" dirty="0"/>
              <a:t>) Lire à partir des illustrations </a:t>
            </a:r>
          </a:p>
          <a:p>
            <a:r>
              <a:rPr lang="fr-CA" dirty="0" smtClean="0"/>
              <a:t>		2</a:t>
            </a:r>
            <a:r>
              <a:rPr lang="fr-CA" dirty="0"/>
              <a:t>) Lire le texte. </a:t>
            </a:r>
          </a:p>
          <a:p>
            <a:r>
              <a:rPr lang="fr-CA" dirty="0"/>
              <a:t> </a:t>
            </a:r>
            <a:r>
              <a:rPr lang="fr-CA" dirty="0" smtClean="0"/>
              <a:t>2. </a:t>
            </a:r>
            <a:r>
              <a:rPr lang="fr-CA" u="sng" dirty="0" smtClean="0"/>
              <a:t>Pratique </a:t>
            </a:r>
            <a:r>
              <a:rPr lang="fr-CA" u="sng" dirty="0"/>
              <a:t>des 5 au quotidien</a:t>
            </a:r>
            <a:r>
              <a:rPr lang="fr-CA" dirty="0"/>
              <a:t>   « Lecture à soi  </a:t>
            </a:r>
            <a:r>
              <a:rPr lang="fr-CA" dirty="0" smtClean="0"/>
              <a:t>»</a:t>
            </a:r>
          </a:p>
          <a:p>
            <a:pPr marL="1200150" lvl="2" indent="-285750">
              <a:buFont typeface="Arial" panose="020B0604020202020204" pitchFamily="34" charset="0"/>
              <a:buChar char="•"/>
            </a:pPr>
            <a:r>
              <a:rPr lang="fr-CA" dirty="0" smtClean="0"/>
              <a:t>présenter les </a:t>
            </a:r>
            <a:r>
              <a:rPr lang="fr-CA" b="1" i="1" dirty="0" smtClean="0"/>
              <a:t>8 étapes pour améliorer la mémoire</a:t>
            </a:r>
            <a:endParaRPr lang="fr-CA" b="1" i="1" dirty="0"/>
          </a:p>
          <a:p>
            <a:r>
              <a:rPr lang="fr-CA" dirty="0" smtClean="0"/>
              <a:t>3. </a:t>
            </a:r>
            <a:r>
              <a:rPr lang="fr-CA" u="sng" dirty="0" smtClean="0"/>
              <a:t>Objectivation</a:t>
            </a:r>
            <a:r>
              <a:rPr lang="fr-CA" u="sng" dirty="0"/>
              <a:t>, échange et récapitulation</a:t>
            </a:r>
            <a:r>
              <a:rPr lang="fr-CA" dirty="0"/>
              <a:t> des leçons de la journée . (stratégies, apprentissage)</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453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74175" cy="2616101"/>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a:t>L</a:t>
            </a:r>
            <a:r>
              <a:rPr lang="fr-CA" sz="2800" i="1" u="sng" dirty="0" smtClean="0"/>
              <a:t>ecture à soi</a:t>
            </a:r>
            <a:r>
              <a:rPr lang="fr-CA" sz="2800" u="sng" dirty="0" smtClean="0"/>
              <a:t> (Jour 2)</a:t>
            </a:r>
            <a:endParaRPr lang="fr-CA" sz="2800" i="1" u="sng" dirty="0" smtClean="0"/>
          </a:p>
          <a:p>
            <a:endParaRPr lang="fr-CA" dirty="0" smtClean="0"/>
          </a:p>
          <a:p>
            <a:endParaRPr lang="fr-CA" dirty="0" smtClean="0"/>
          </a:p>
          <a:p>
            <a:r>
              <a:rPr lang="fr-CA" dirty="0" smtClean="0"/>
              <a:t>1. Leçon</a:t>
            </a:r>
            <a:r>
              <a:rPr lang="fr-CA" dirty="0"/>
              <a:t>  de groupe : « 3 façons de lire un livre » (partie 1 ) </a:t>
            </a:r>
          </a:p>
          <a:p>
            <a:r>
              <a:rPr lang="fr-CA" dirty="0"/>
              <a:t> </a:t>
            </a:r>
          </a:p>
          <a:p>
            <a:r>
              <a:rPr lang="fr-CA" dirty="0" smtClean="0"/>
              <a:t>	</a:t>
            </a:r>
            <a:r>
              <a:rPr lang="fr-CA" dirty="0"/>
              <a:t> B. Modéliser les 2 premières façons de lire un livre : </a:t>
            </a:r>
          </a:p>
          <a:p>
            <a:r>
              <a:rPr lang="fr-CA" dirty="0"/>
              <a:t>		1) Lire à partir des illustrations </a:t>
            </a:r>
          </a:p>
        </p:txBody>
      </p:sp>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123728" y="3068959"/>
            <a:ext cx="4752528" cy="368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122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64088" y="2624670"/>
            <a:ext cx="3384376" cy="4149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518305" y="332656"/>
            <a:ext cx="8374175" cy="2893100"/>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a:t>
            </a:r>
            <a:r>
              <a:rPr lang="fr-CA" sz="2800" u="sng" dirty="0"/>
              <a:t>de la </a:t>
            </a:r>
            <a:r>
              <a:rPr lang="fr-CA" sz="2800" i="1" u="sng" dirty="0"/>
              <a:t>Lecture à soi</a:t>
            </a:r>
            <a:r>
              <a:rPr lang="fr-CA" sz="2800" u="sng" dirty="0"/>
              <a:t> (Jour 2)</a:t>
            </a:r>
            <a:endParaRPr lang="fr-CA" sz="2800" i="1" u="sng" dirty="0" smtClean="0"/>
          </a:p>
          <a:p>
            <a:endParaRPr lang="fr-CA" dirty="0" smtClean="0"/>
          </a:p>
          <a:p>
            <a:endParaRPr lang="fr-CA" dirty="0" smtClean="0"/>
          </a:p>
          <a:p>
            <a:r>
              <a:rPr lang="fr-CA" dirty="0" smtClean="0"/>
              <a:t>1. Leçon</a:t>
            </a:r>
            <a:r>
              <a:rPr lang="fr-CA" dirty="0"/>
              <a:t>  de groupe : « 3 façons de lire un livre » (partie 1 ) </a:t>
            </a:r>
          </a:p>
          <a:p>
            <a:r>
              <a:rPr lang="fr-CA" dirty="0"/>
              <a:t> </a:t>
            </a:r>
          </a:p>
          <a:p>
            <a:r>
              <a:rPr lang="fr-CA" dirty="0" smtClean="0"/>
              <a:t>	</a:t>
            </a:r>
            <a:r>
              <a:rPr lang="fr-CA" dirty="0"/>
              <a:t> B. Modéliser les 2 premières façons de lire un livre : </a:t>
            </a:r>
          </a:p>
          <a:p>
            <a:r>
              <a:rPr lang="fr-CA" dirty="0"/>
              <a:t>		1) Lire à partir des illustrations </a:t>
            </a:r>
          </a:p>
          <a:p>
            <a:r>
              <a:rPr lang="fr-CA" dirty="0"/>
              <a:t>		2) Lire le texte. </a:t>
            </a:r>
            <a:r>
              <a:rPr lang="fr-CA" dirty="0" smtClean="0"/>
              <a:t>	</a:t>
            </a:r>
            <a:endParaRPr lang="fr-CA" dirty="0"/>
          </a:p>
        </p:txBody>
      </p:sp>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95536" y="3428999"/>
            <a:ext cx="4309856" cy="334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2708920"/>
            <a:ext cx="3069342" cy="3960440"/>
          </a:xfrm>
          <a:prstGeom prst="rect">
            <a:avLst/>
          </a:prstGeom>
        </p:spPr>
      </p:pic>
    </p:spTree>
    <p:extLst>
      <p:ext uri="{BB962C8B-B14F-4D97-AF65-F5344CB8AC3E}">
        <p14:creationId xmlns:p14="http://schemas.microsoft.com/office/powerpoint/2010/main" val="75216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74175" cy="4555093"/>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a:t>
            </a:r>
            <a:r>
              <a:rPr lang="fr-CA" sz="2800" u="sng" dirty="0"/>
              <a:t>de la </a:t>
            </a:r>
            <a:r>
              <a:rPr lang="fr-CA" sz="2800" i="1" u="sng" dirty="0"/>
              <a:t>Lecture à soi</a:t>
            </a:r>
            <a:r>
              <a:rPr lang="fr-CA" sz="2800" u="sng" dirty="0"/>
              <a:t> (Jour 3</a:t>
            </a:r>
            <a:r>
              <a:rPr lang="fr-CA" sz="2800" u="sng" dirty="0" smtClean="0"/>
              <a:t>)</a:t>
            </a:r>
          </a:p>
          <a:p>
            <a:endParaRPr lang="fr-CA" dirty="0" smtClean="0"/>
          </a:p>
          <a:p>
            <a:endParaRPr lang="fr-CA" dirty="0" smtClean="0"/>
          </a:p>
          <a:p>
            <a:endParaRPr lang="fr-CA" dirty="0"/>
          </a:p>
          <a:p>
            <a:r>
              <a:rPr lang="fr-CA" dirty="0" smtClean="0"/>
              <a:t>1. Leçon</a:t>
            </a:r>
            <a:r>
              <a:rPr lang="fr-CA" dirty="0"/>
              <a:t>  de groupe : « 3 façons de lire un livre » (partie </a:t>
            </a:r>
            <a:r>
              <a:rPr lang="fr-CA" dirty="0" smtClean="0"/>
              <a:t>2</a:t>
            </a:r>
            <a:r>
              <a:rPr lang="fr-CA" dirty="0"/>
              <a:t> ) </a:t>
            </a:r>
          </a:p>
          <a:p>
            <a:r>
              <a:rPr lang="fr-CA" dirty="0" smtClean="0"/>
              <a:t>		</a:t>
            </a:r>
            <a:r>
              <a:rPr lang="fr-CA" dirty="0"/>
              <a:t> </a:t>
            </a:r>
          </a:p>
          <a:p>
            <a:r>
              <a:rPr lang="fr-CA" dirty="0" smtClean="0"/>
              <a:t>	B</a:t>
            </a:r>
            <a:r>
              <a:rPr lang="fr-CA" dirty="0"/>
              <a:t>. Modéliser </a:t>
            </a:r>
            <a:r>
              <a:rPr lang="fr-CA" dirty="0" smtClean="0"/>
              <a:t>la 3</a:t>
            </a:r>
            <a:r>
              <a:rPr lang="fr-CA" baseline="30000" dirty="0" smtClean="0"/>
              <a:t>e</a:t>
            </a:r>
            <a:r>
              <a:rPr lang="fr-CA" dirty="0" smtClean="0"/>
              <a:t> façon </a:t>
            </a:r>
            <a:r>
              <a:rPr lang="fr-CA" dirty="0"/>
              <a:t>de lire un livre : </a:t>
            </a:r>
          </a:p>
          <a:p>
            <a:r>
              <a:rPr lang="fr-CA" dirty="0" smtClean="0"/>
              <a:t>		3) Se reformuler le texte lu </a:t>
            </a:r>
          </a:p>
          <a:p>
            <a:endParaRPr lang="fr-CA" dirty="0"/>
          </a:p>
          <a:p>
            <a:r>
              <a:rPr lang="fr-CA" dirty="0" smtClean="0"/>
              <a:t>Faire un rappel à l’oral consiste:</a:t>
            </a:r>
          </a:p>
          <a:p>
            <a:r>
              <a:rPr lang="fr-CA" dirty="0" smtClean="0"/>
              <a:t>	. À raconter avec beaucoup de détails l’histoire lue</a:t>
            </a:r>
          </a:p>
          <a:p>
            <a:r>
              <a:rPr lang="fr-CA" dirty="0" smtClean="0"/>
              <a:t>	. À émettre à haute voix les réflexions que nous inspirent notre lecture et    	notre compréhension</a:t>
            </a:r>
          </a:p>
          <a:p>
            <a:endParaRPr lang="fr-CA" dirty="0" smtClean="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862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62" y="1209365"/>
            <a:ext cx="8602276" cy="4439270"/>
          </a:xfrm>
          <a:prstGeom prst="rect">
            <a:avLst/>
          </a:prstGeom>
        </p:spPr>
      </p:pic>
    </p:spTree>
    <p:extLst>
      <p:ext uri="{BB962C8B-B14F-4D97-AF65-F5344CB8AC3E}">
        <p14:creationId xmlns:p14="http://schemas.microsoft.com/office/powerpoint/2010/main" val="28282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625695" cy="5663089"/>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a:t>
            </a:r>
            <a:r>
              <a:rPr lang="fr-CA" sz="2800" i="1" u="sng" dirty="0" smtClean="0"/>
              <a:t>Travaux d’écriture</a:t>
            </a:r>
            <a:r>
              <a:rPr lang="fr-CA" sz="2800" u="sng" dirty="0" smtClean="0"/>
              <a:t> (Jour 11)</a:t>
            </a:r>
            <a:endParaRPr lang="fr-CA" sz="2800" i="1" u="sng" dirty="0" smtClean="0"/>
          </a:p>
          <a:p>
            <a:endParaRPr lang="fr-CA" dirty="0" smtClean="0"/>
          </a:p>
          <a:p>
            <a:endParaRPr lang="fr-CA" dirty="0" smtClean="0"/>
          </a:p>
          <a:p>
            <a:r>
              <a:rPr lang="fr-CA" dirty="0" smtClean="0"/>
              <a:t>Pratique des 5 au quotidien: </a:t>
            </a:r>
            <a:r>
              <a:rPr lang="fr-CA" i="1" dirty="0" smtClean="0"/>
              <a:t>Lecture à soi et à un autre</a:t>
            </a:r>
          </a:p>
          <a:p>
            <a:endParaRPr lang="fr-CA" dirty="0"/>
          </a:p>
          <a:p>
            <a:pPr marL="342900" indent="-342900">
              <a:buAutoNum type="arabicPeriod"/>
            </a:pPr>
            <a:r>
              <a:rPr lang="fr-CA" u="sng" dirty="0" smtClean="0"/>
              <a:t>Leçon</a:t>
            </a:r>
            <a:r>
              <a:rPr lang="fr-CA" u="sng" dirty="0"/>
              <a:t>  de groupe</a:t>
            </a:r>
            <a:r>
              <a:rPr lang="fr-CA" dirty="0"/>
              <a:t> : </a:t>
            </a:r>
            <a:r>
              <a:rPr lang="fr-CA" dirty="0" smtClean="0"/>
              <a:t>Modéliser la stratégie « De l’aide ou du temps»  liée à l’atelier </a:t>
            </a:r>
          </a:p>
          <a:p>
            <a:r>
              <a:rPr lang="fr-CA" i="1" dirty="0" smtClean="0"/>
              <a:t>      Lecture à un autre</a:t>
            </a:r>
            <a:endParaRPr lang="fr-CA" i="1" dirty="0"/>
          </a:p>
          <a:p>
            <a:r>
              <a:rPr lang="fr-CA" dirty="0"/>
              <a:t> </a:t>
            </a:r>
          </a:p>
          <a:p>
            <a:r>
              <a:rPr lang="fr-CA" dirty="0" smtClean="0"/>
              <a:t>2</a:t>
            </a:r>
            <a:r>
              <a:rPr lang="fr-CA" dirty="0"/>
              <a:t>. </a:t>
            </a:r>
            <a:r>
              <a:rPr lang="fr-CA" u="sng" dirty="0"/>
              <a:t>Pratique des 5 au quotidien</a:t>
            </a:r>
            <a:r>
              <a:rPr lang="fr-CA" dirty="0"/>
              <a:t>  </a:t>
            </a:r>
            <a:r>
              <a:rPr lang="fr-CA" dirty="0" smtClean="0"/>
              <a:t>: Introduction de l’atelier </a:t>
            </a:r>
            <a:r>
              <a:rPr lang="fr-CA" i="1" dirty="0" smtClean="0"/>
              <a:t>Travaux d’écriture</a:t>
            </a:r>
            <a:r>
              <a:rPr lang="fr-CA" i="1" dirty="0"/>
              <a:t> </a:t>
            </a:r>
          </a:p>
          <a:p>
            <a:pPr marL="1200150" lvl="2" indent="-285750">
              <a:buFont typeface="Arial" panose="020B0604020202020204" pitchFamily="34" charset="0"/>
              <a:buChar char="•"/>
            </a:pPr>
            <a:r>
              <a:rPr lang="fr-CA" dirty="0"/>
              <a:t>présenter les </a:t>
            </a:r>
            <a:r>
              <a:rPr lang="fr-CA" b="1" i="1" dirty="0"/>
              <a:t>8 étapes pour améliorer la </a:t>
            </a:r>
            <a:r>
              <a:rPr lang="fr-CA" b="1" i="1" dirty="0" smtClean="0"/>
              <a:t>mémoire</a:t>
            </a:r>
          </a:p>
          <a:p>
            <a:pPr marL="1257300" lvl="2" indent="-342900">
              <a:buFont typeface="+mj-lt"/>
              <a:buAutoNum type="alphaUcPeriod"/>
            </a:pPr>
            <a:r>
              <a:rPr lang="fr-CA" dirty="0" smtClean="0"/>
              <a:t>Remue-méninge collectif et élaboration d’une liste de sujets d’écriture</a:t>
            </a:r>
          </a:p>
          <a:p>
            <a:pPr marL="1257300" lvl="2" indent="-342900">
              <a:buFont typeface="+mj-lt"/>
              <a:buAutoNum type="alphaUcPeriod"/>
            </a:pPr>
            <a:r>
              <a:rPr lang="fr-CA" dirty="0" smtClean="0"/>
              <a:t>Modélisation de la stratégie Ce qu’il faut faire quand on écrit des mots dont on ne connaît pas l’orthographe (Souligne le mot et poursuivre)</a:t>
            </a:r>
          </a:p>
          <a:p>
            <a:pPr lvl="2"/>
            <a:endParaRPr lang="fr-CA" b="1" i="1" dirty="0"/>
          </a:p>
          <a:p>
            <a:r>
              <a:rPr lang="fr-CA" dirty="0"/>
              <a:t>3. </a:t>
            </a:r>
            <a:r>
              <a:rPr lang="fr-CA" u="sng" dirty="0"/>
              <a:t>Objectivation, échange et récapitulation</a:t>
            </a:r>
            <a:r>
              <a:rPr lang="fr-CA" dirty="0"/>
              <a:t> des leçons de la journée . (stratégies, apprentissage)</a:t>
            </a:r>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346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1" y="1199838"/>
            <a:ext cx="8573697" cy="4458323"/>
          </a:xfrm>
          <a:prstGeom prst="rect">
            <a:avLst/>
          </a:prstGeom>
        </p:spPr>
      </p:pic>
    </p:spTree>
    <p:extLst>
      <p:ext uri="{BB962C8B-B14F-4D97-AF65-F5344CB8AC3E}">
        <p14:creationId xmlns:p14="http://schemas.microsoft.com/office/powerpoint/2010/main" val="279151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625695" cy="6494085"/>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a:t>
            </a:r>
            <a:r>
              <a:rPr lang="fr-CA" sz="2800" i="1" u="sng" dirty="0" smtClean="0"/>
              <a:t>Étude de mots</a:t>
            </a:r>
            <a:r>
              <a:rPr lang="fr-CA" sz="2800" u="sng" dirty="0" smtClean="0"/>
              <a:t> (Jour 15)</a:t>
            </a:r>
            <a:endParaRPr lang="fr-CA" sz="2800" i="1" u="sng" dirty="0" smtClean="0"/>
          </a:p>
          <a:p>
            <a:endParaRPr lang="fr-CA" dirty="0" smtClean="0"/>
          </a:p>
          <a:p>
            <a:endParaRPr lang="fr-CA" dirty="0" smtClean="0"/>
          </a:p>
          <a:p>
            <a:r>
              <a:rPr lang="fr-CA" dirty="0" smtClean="0"/>
              <a:t>Pratique des 5 au quotidien: </a:t>
            </a:r>
            <a:r>
              <a:rPr lang="fr-CA" i="1" dirty="0" smtClean="0"/>
              <a:t>Lecture à soi et à un autre, Travaux d’écriture</a:t>
            </a:r>
          </a:p>
          <a:p>
            <a:endParaRPr lang="fr-CA" dirty="0"/>
          </a:p>
          <a:p>
            <a:pPr marL="342900" indent="-342900">
              <a:buAutoNum type="arabicPeriod"/>
            </a:pPr>
            <a:r>
              <a:rPr lang="fr-CA" u="sng" dirty="0" smtClean="0"/>
              <a:t>Leçon</a:t>
            </a:r>
            <a:r>
              <a:rPr lang="fr-CA" u="sng" dirty="0"/>
              <a:t>  de groupe</a:t>
            </a:r>
            <a:r>
              <a:rPr lang="fr-CA" dirty="0"/>
              <a:t> : </a:t>
            </a:r>
            <a:r>
              <a:rPr lang="fr-CA" dirty="0" smtClean="0"/>
              <a:t>Modéliser d’une stratégie pour réviser et corriger un texte liée à l’atelier </a:t>
            </a:r>
            <a:r>
              <a:rPr lang="fr-CA" i="1" dirty="0" smtClean="0"/>
              <a:t>Travaux d’écriture</a:t>
            </a:r>
            <a:endParaRPr lang="fr-CA" i="1" dirty="0"/>
          </a:p>
          <a:p>
            <a:r>
              <a:rPr lang="fr-CA" dirty="0"/>
              <a:t> </a:t>
            </a:r>
          </a:p>
          <a:p>
            <a:r>
              <a:rPr lang="fr-CA" dirty="0" smtClean="0"/>
              <a:t>2</a:t>
            </a:r>
            <a:r>
              <a:rPr lang="fr-CA" dirty="0"/>
              <a:t>. </a:t>
            </a:r>
            <a:r>
              <a:rPr lang="fr-CA" dirty="0" smtClean="0"/>
              <a:t>  </a:t>
            </a:r>
            <a:r>
              <a:rPr lang="fr-CA" u="sng" dirty="0" smtClean="0"/>
              <a:t>Pratique </a:t>
            </a:r>
            <a:r>
              <a:rPr lang="fr-CA" u="sng" dirty="0"/>
              <a:t>des 5 au quotidien</a:t>
            </a:r>
            <a:r>
              <a:rPr lang="fr-CA" dirty="0"/>
              <a:t>  </a:t>
            </a:r>
            <a:r>
              <a:rPr lang="fr-CA" dirty="0" smtClean="0"/>
              <a:t>: Introduction de l’atelier </a:t>
            </a:r>
            <a:r>
              <a:rPr lang="fr-CA" i="1" dirty="0" smtClean="0"/>
              <a:t>Étude de mots</a:t>
            </a:r>
            <a:endParaRPr lang="fr-CA" i="1" dirty="0"/>
          </a:p>
          <a:p>
            <a:pPr marL="1200150" lvl="2" indent="-285750">
              <a:buFont typeface="Arial" panose="020B0604020202020204" pitchFamily="34" charset="0"/>
              <a:buChar char="•"/>
            </a:pPr>
            <a:r>
              <a:rPr lang="fr-CA" dirty="0"/>
              <a:t>présenter les </a:t>
            </a:r>
            <a:r>
              <a:rPr lang="fr-CA" b="1" i="1" dirty="0"/>
              <a:t>8 étapes pour améliorer la </a:t>
            </a:r>
            <a:r>
              <a:rPr lang="fr-CA" b="1" i="1" dirty="0" smtClean="0"/>
              <a:t>mémoire</a:t>
            </a:r>
          </a:p>
          <a:p>
            <a:pPr marL="1257300" lvl="2" indent="-342900">
              <a:buAutoNum type="alphaUcPeriod"/>
            </a:pPr>
            <a:r>
              <a:rPr lang="fr-CA" dirty="0" smtClean="0"/>
              <a:t>Présentation de l’organisation du  matériel (p.110)</a:t>
            </a:r>
          </a:p>
          <a:p>
            <a:pPr marL="1257300" lvl="2" indent="-342900">
              <a:buAutoNum type="alphaUcPeriod"/>
            </a:pPr>
            <a:r>
              <a:rPr lang="fr-CA" dirty="0" smtClean="0"/>
              <a:t>Modéliser la façon d’emprunter le matériel, l’installer et le ranger</a:t>
            </a:r>
          </a:p>
          <a:p>
            <a:pPr marL="1257300" lvl="2" indent="-342900">
              <a:buAutoNum type="alphaUcPeriod"/>
            </a:pPr>
            <a:r>
              <a:rPr lang="fr-CA" dirty="0" smtClean="0"/>
              <a:t>Remue-méninge sur différentes stratégies pour mémoriser l’orthographe des mots (lexicale et d’usage)</a:t>
            </a:r>
          </a:p>
          <a:p>
            <a:pPr lvl="2"/>
            <a:endParaRPr lang="fr-CA" dirty="0" smtClean="0"/>
          </a:p>
          <a:p>
            <a:pPr lvl="2"/>
            <a:r>
              <a:rPr lang="fr-CA" b="1" i="1" dirty="0" smtClean="0"/>
              <a:t>Illustration d’autres activités à présenter à partir de la diapo suivante</a:t>
            </a:r>
          </a:p>
          <a:p>
            <a:pPr lvl="2"/>
            <a:endParaRPr lang="fr-CA" b="1" i="1" dirty="0"/>
          </a:p>
          <a:p>
            <a:r>
              <a:rPr lang="fr-CA" dirty="0"/>
              <a:t>3. </a:t>
            </a:r>
            <a:r>
              <a:rPr lang="fr-CA" dirty="0" smtClean="0"/>
              <a:t>  </a:t>
            </a:r>
            <a:r>
              <a:rPr lang="fr-CA" u="sng" dirty="0" smtClean="0"/>
              <a:t>Objectivation</a:t>
            </a:r>
            <a:r>
              <a:rPr lang="fr-CA" u="sng" dirty="0"/>
              <a:t>, échange et récapitulation</a:t>
            </a:r>
            <a:r>
              <a:rPr lang="fr-CA" dirty="0"/>
              <a:t> des leçons de la journée . (stratégies, </a:t>
            </a:r>
            <a:r>
              <a:rPr lang="fr-CA" dirty="0" smtClean="0"/>
              <a:t>   apprentissage</a:t>
            </a:r>
            <a:r>
              <a:rPr lang="fr-CA" dirty="0"/>
              <a:t>)</a:t>
            </a:r>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25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75856" y="1095942"/>
            <a:ext cx="4536504" cy="523220"/>
          </a:xfrm>
          <a:prstGeom prst="rect">
            <a:avLst/>
          </a:prstGeom>
          <a:noFill/>
        </p:spPr>
        <p:txBody>
          <a:bodyPr wrap="square" rtlCol="0">
            <a:spAutoFit/>
          </a:bodyPr>
          <a:lstStyle/>
          <a:p>
            <a:pPr algn="ctr"/>
            <a:r>
              <a:rPr lang="fr-CA" sz="2800" dirty="0" smtClean="0">
                <a:effectLst>
                  <a:outerShdw blurRad="38100" dist="38100" dir="2700000" algn="tl">
                    <a:srgbClr val="000000">
                      <a:alpha val="43137"/>
                    </a:srgbClr>
                  </a:outerShdw>
                </a:effectLst>
              </a:rPr>
              <a:t>ACTIVITÉ BRISE-GLACE</a:t>
            </a:r>
            <a:endParaRPr lang="fr-CA" sz="2800" dirty="0">
              <a:effectLst>
                <a:outerShdw blurRad="38100" dist="38100" dir="2700000" algn="tl">
                  <a:srgbClr val="000000">
                    <a:alpha val="43137"/>
                  </a:srgbClr>
                </a:outerShdw>
              </a:effectLst>
            </a:endParaRPr>
          </a:p>
        </p:txBody>
      </p:sp>
      <p:sp>
        <p:nvSpPr>
          <p:cNvPr id="5" name="ZoneTexte 4"/>
          <p:cNvSpPr txBox="1"/>
          <p:nvPr/>
        </p:nvSpPr>
        <p:spPr>
          <a:xfrm>
            <a:off x="755576" y="2084070"/>
            <a:ext cx="7848872" cy="4801314"/>
          </a:xfrm>
          <a:prstGeom prst="rect">
            <a:avLst/>
          </a:prstGeom>
          <a:noFill/>
        </p:spPr>
        <p:txBody>
          <a:bodyPr wrap="square" rtlCol="0">
            <a:spAutoFit/>
          </a:bodyPr>
          <a:lstStyle/>
          <a:p>
            <a:r>
              <a:rPr lang="fr-CA" dirty="0" smtClean="0"/>
              <a:t>PORTRAIT DE LA SITUATION ACTUELLE DANS MA CLASSE</a:t>
            </a:r>
          </a:p>
          <a:p>
            <a:endParaRPr lang="fr-CA" dirty="0"/>
          </a:p>
          <a:p>
            <a:r>
              <a:rPr lang="fr-CA" b="1" dirty="0" smtClean="0"/>
              <a:t>Climat, organisation et élèves</a:t>
            </a:r>
          </a:p>
          <a:p>
            <a:pPr marL="342900" indent="-342900">
              <a:buFont typeface="+mj-lt"/>
              <a:buAutoNum type="arabicPeriod"/>
            </a:pPr>
            <a:r>
              <a:rPr lang="fr-CA" dirty="0" smtClean="0"/>
              <a:t>Fréquence des événements ou activités dédiés à la lecture</a:t>
            </a:r>
          </a:p>
          <a:p>
            <a:pPr marL="342900" indent="-342900">
              <a:buFont typeface="+mj-lt"/>
              <a:buAutoNum type="arabicPeriod"/>
            </a:pPr>
            <a:r>
              <a:rPr lang="fr-CA" dirty="0" smtClean="0"/>
              <a:t>Connaissance des habitudes et intérêts de lecture de ses adultes</a:t>
            </a:r>
          </a:p>
          <a:p>
            <a:endParaRPr lang="fr-CA" dirty="0"/>
          </a:p>
          <a:p>
            <a:r>
              <a:rPr lang="fr-CA" b="1" dirty="0" smtClean="0"/>
              <a:t>Méthodes pédagogiques</a:t>
            </a:r>
          </a:p>
          <a:p>
            <a:pPr marL="342900" indent="-342900">
              <a:buFont typeface="+mj-lt"/>
              <a:buAutoNum type="arabicPeriod" startAt="3"/>
            </a:pPr>
            <a:r>
              <a:rPr lang="fr-CA" dirty="0" smtClean="0"/>
              <a:t>Quelles sont mes stratégies avant la lecture?</a:t>
            </a:r>
          </a:p>
          <a:p>
            <a:pPr marL="342900" indent="-342900">
              <a:buFont typeface="+mj-lt"/>
              <a:buAutoNum type="arabicPeriod" startAt="3"/>
            </a:pPr>
            <a:r>
              <a:rPr lang="fr-CA" dirty="0" smtClean="0"/>
              <a:t>Quelles sont mes stratégies pendant la lecture?</a:t>
            </a:r>
          </a:p>
          <a:p>
            <a:pPr marL="342900" indent="-342900">
              <a:buFont typeface="+mj-lt"/>
              <a:buAutoNum type="arabicPeriod" startAt="3"/>
            </a:pPr>
            <a:r>
              <a:rPr lang="fr-CA" dirty="0" smtClean="0"/>
              <a:t>Quelles sont mes stratégies après la lecture?</a:t>
            </a:r>
          </a:p>
          <a:p>
            <a:r>
              <a:rPr lang="fr-CA" b="1" dirty="0" smtClean="0"/>
              <a:t/>
            </a:r>
            <a:br>
              <a:rPr lang="fr-CA" b="1" dirty="0" smtClean="0"/>
            </a:br>
            <a:r>
              <a:rPr lang="fr-CA" b="1" dirty="0" smtClean="0"/>
              <a:t>Méthodes pédagogiques</a:t>
            </a:r>
          </a:p>
          <a:p>
            <a:pPr marL="342900" indent="-342900">
              <a:buFont typeface="+mj-lt"/>
              <a:buAutoNum type="arabicPeriod" startAt="6"/>
            </a:pPr>
            <a:r>
              <a:rPr lang="fr-CA" dirty="0" smtClean="0"/>
              <a:t>Dans quelle mesure je mets l’accent sur ces stratégies?</a:t>
            </a:r>
          </a:p>
          <a:p>
            <a:pPr marL="342900" indent="-342900">
              <a:buFont typeface="+mj-lt"/>
              <a:buAutoNum type="arabicPeriod" startAt="6"/>
            </a:pPr>
            <a:endParaRPr lang="fr-CA" dirty="0" smtClean="0"/>
          </a:p>
          <a:p>
            <a:r>
              <a:rPr lang="fr-CA" b="1" dirty="0" smtClean="0"/>
              <a:t>Apprendre à lire et à comprendre</a:t>
            </a:r>
          </a:p>
          <a:p>
            <a:pPr marL="342900" indent="-342900">
              <a:buFont typeface="+mj-lt"/>
              <a:buAutoNum type="arabicPeriod" startAt="7"/>
            </a:pPr>
            <a:r>
              <a:rPr lang="fr-CA" dirty="0" smtClean="0"/>
              <a:t>Dans quelle mesure je connais les différents aspects des 5 au quotidien?</a:t>
            </a:r>
          </a:p>
          <a:p>
            <a:pPr marL="342900" indent="-342900">
              <a:buFont typeface="+mj-lt"/>
              <a:buAutoNum type="arabicPeriod" startAt="7"/>
            </a:pPr>
            <a:endParaRPr lang="fr-CA"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4661"/>
            <a:ext cx="2376264" cy="177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034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625695" cy="2062103"/>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a:t>
            </a:r>
            <a:r>
              <a:rPr lang="fr-CA" sz="2800" i="1" u="sng" dirty="0" smtClean="0"/>
              <a:t>Étude de mots</a:t>
            </a:r>
            <a:r>
              <a:rPr lang="fr-CA" sz="2800" u="sng" dirty="0" smtClean="0"/>
              <a:t> (Jour 15)</a:t>
            </a:r>
            <a:endParaRPr lang="fr-CA" sz="2800" i="1" u="sng" dirty="0" smtClean="0"/>
          </a:p>
          <a:p>
            <a:endParaRPr lang="fr-CA" dirty="0" smtClean="0"/>
          </a:p>
          <a:p>
            <a:endParaRPr lang="fr-CA" dirty="0" smtClean="0"/>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526" y="1759539"/>
            <a:ext cx="5650576" cy="433375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139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35" y="1547550"/>
            <a:ext cx="8440329" cy="3762900"/>
          </a:xfrm>
          <a:prstGeom prst="rect">
            <a:avLst/>
          </a:prstGeom>
        </p:spPr>
      </p:pic>
    </p:spTree>
    <p:extLst>
      <p:ext uri="{BB962C8B-B14F-4D97-AF65-F5344CB8AC3E}">
        <p14:creationId xmlns:p14="http://schemas.microsoft.com/office/powerpoint/2010/main" val="699984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9022247" cy="6217087"/>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a:t>
            </a:r>
            <a:r>
              <a:rPr lang="fr-CA" sz="2800" i="1" u="sng" dirty="0" smtClean="0"/>
              <a:t>Écoute de la lecture</a:t>
            </a:r>
            <a:r>
              <a:rPr lang="fr-CA" sz="2800" u="sng" dirty="0" smtClean="0"/>
              <a:t> (Jour 19)</a:t>
            </a:r>
            <a:endParaRPr lang="fr-CA" sz="2800" i="1" u="sng" dirty="0" smtClean="0"/>
          </a:p>
          <a:p>
            <a:endParaRPr lang="fr-CA" dirty="0" smtClean="0"/>
          </a:p>
          <a:p>
            <a:endParaRPr lang="fr-CA" dirty="0" smtClean="0"/>
          </a:p>
          <a:p>
            <a:r>
              <a:rPr lang="fr-CA" dirty="0" smtClean="0"/>
              <a:t>Pratique des 5 au quotidien: </a:t>
            </a:r>
            <a:r>
              <a:rPr lang="fr-CA" i="1" dirty="0" smtClean="0"/>
              <a:t>Lecture à soi et à un autre, Travaux d’écriture, Étude de mots</a:t>
            </a:r>
          </a:p>
          <a:p>
            <a:endParaRPr lang="fr-CA" dirty="0"/>
          </a:p>
          <a:p>
            <a:pPr marL="342900" indent="-342900">
              <a:buAutoNum type="arabicPeriod"/>
            </a:pPr>
            <a:r>
              <a:rPr lang="fr-CA" u="sng" dirty="0" smtClean="0"/>
              <a:t>Leçon</a:t>
            </a:r>
            <a:r>
              <a:rPr lang="fr-CA" u="sng" dirty="0"/>
              <a:t>  de groupe</a:t>
            </a:r>
            <a:r>
              <a:rPr lang="fr-CA" dirty="0"/>
              <a:t> : </a:t>
            </a:r>
            <a:r>
              <a:rPr lang="fr-CA" dirty="0" smtClean="0"/>
              <a:t>Modéliser d’une stratégie </a:t>
            </a:r>
          </a:p>
          <a:p>
            <a:r>
              <a:rPr lang="fr-CA" dirty="0"/>
              <a:t> </a:t>
            </a:r>
          </a:p>
          <a:p>
            <a:r>
              <a:rPr lang="fr-CA" dirty="0" smtClean="0"/>
              <a:t>2</a:t>
            </a:r>
            <a:r>
              <a:rPr lang="fr-CA" dirty="0"/>
              <a:t>. </a:t>
            </a:r>
            <a:r>
              <a:rPr lang="fr-CA" dirty="0" smtClean="0"/>
              <a:t>  </a:t>
            </a:r>
            <a:r>
              <a:rPr lang="fr-CA" u="sng" dirty="0" smtClean="0"/>
              <a:t>Pratique </a:t>
            </a:r>
            <a:r>
              <a:rPr lang="fr-CA" u="sng" dirty="0"/>
              <a:t>des 5 au quotidien</a:t>
            </a:r>
            <a:r>
              <a:rPr lang="fr-CA" dirty="0"/>
              <a:t>  </a:t>
            </a:r>
            <a:r>
              <a:rPr lang="fr-CA" dirty="0" smtClean="0"/>
              <a:t>: Introduction de l’atelier </a:t>
            </a:r>
            <a:r>
              <a:rPr lang="fr-CA" i="1" dirty="0" smtClean="0"/>
              <a:t>Écoute de la lecture</a:t>
            </a:r>
            <a:endParaRPr lang="fr-CA" i="1" dirty="0"/>
          </a:p>
          <a:p>
            <a:pPr marL="1200150" lvl="2" indent="-285750">
              <a:buFont typeface="Arial" panose="020B0604020202020204" pitchFamily="34" charset="0"/>
              <a:buChar char="•"/>
            </a:pPr>
            <a:r>
              <a:rPr lang="fr-CA" dirty="0"/>
              <a:t>présenter les </a:t>
            </a:r>
            <a:r>
              <a:rPr lang="fr-CA" b="1" i="1" dirty="0"/>
              <a:t>8 étapes pour améliorer la </a:t>
            </a:r>
            <a:r>
              <a:rPr lang="fr-CA" b="1" i="1" dirty="0" smtClean="0"/>
              <a:t>mémoire</a:t>
            </a:r>
          </a:p>
          <a:p>
            <a:pPr marL="1257300" lvl="2" indent="-342900">
              <a:buAutoNum type="alphaUcPeriod"/>
            </a:pPr>
            <a:r>
              <a:rPr lang="fr-CA" dirty="0" smtClean="0"/>
              <a:t>Modélisation des stratégies:</a:t>
            </a:r>
          </a:p>
          <a:p>
            <a:pPr marL="1714500" lvl="3" indent="-342900">
              <a:buFont typeface="Arial" panose="020B0604020202020204" pitchFamily="34" charset="0"/>
              <a:buChar char="•"/>
            </a:pPr>
            <a:r>
              <a:rPr lang="fr-CA" dirty="0" smtClean="0"/>
              <a:t>Mettre en place le matériel d’écoute et le ranger</a:t>
            </a:r>
          </a:p>
          <a:p>
            <a:pPr marL="1714500" lvl="3" indent="-342900">
              <a:buFont typeface="Arial" panose="020B0604020202020204" pitchFamily="34" charset="0"/>
              <a:buChar char="•"/>
            </a:pPr>
            <a:r>
              <a:rPr lang="fr-CA" dirty="0" smtClean="0"/>
              <a:t>Écouter et suivre un texte</a:t>
            </a:r>
          </a:p>
          <a:p>
            <a:pPr marL="1714500" lvl="3" indent="-342900">
              <a:buFont typeface="Arial" panose="020B0604020202020204" pitchFamily="34" charset="0"/>
              <a:buChar char="•"/>
            </a:pPr>
            <a:r>
              <a:rPr lang="fr-CA" dirty="0" smtClean="0"/>
              <a:t>Favoriser une utilisation juste et équitable du matériel</a:t>
            </a:r>
          </a:p>
          <a:p>
            <a:pPr lvl="2"/>
            <a:endParaRPr lang="fr-CA" dirty="0" smtClean="0"/>
          </a:p>
          <a:p>
            <a:pPr lvl="2"/>
            <a:r>
              <a:rPr lang="fr-CA" b="1" i="1" dirty="0" smtClean="0"/>
              <a:t>Illustration d’autres activités à présenter à partir de la diapo suivante</a:t>
            </a:r>
          </a:p>
          <a:p>
            <a:pPr lvl="2"/>
            <a:endParaRPr lang="fr-CA" b="1" i="1" dirty="0"/>
          </a:p>
          <a:p>
            <a:r>
              <a:rPr lang="fr-CA" dirty="0"/>
              <a:t>3. </a:t>
            </a:r>
            <a:r>
              <a:rPr lang="fr-CA" dirty="0" smtClean="0"/>
              <a:t>  </a:t>
            </a:r>
            <a:r>
              <a:rPr lang="fr-CA" u="sng" dirty="0" smtClean="0"/>
              <a:t>Objectivation</a:t>
            </a:r>
            <a:r>
              <a:rPr lang="fr-CA" u="sng" dirty="0"/>
              <a:t>, échange et récapitulation</a:t>
            </a:r>
            <a:r>
              <a:rPr lang="fr-CA" dirty="0"/>
              <a:t> des leçons de la journée . (stratégies, apprentissage)</a:t>
            </a:r>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349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9022247" cy="5632311"/>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a:t>
            </a:r>
            <a:r>
              <a:rPr lang="fr-CA" sz="2800" i="1" u="sng" dirty="0" smtClean="0"/>
              <a:t>Écoute de la lecture</a:t>
            </a:r>
            <a:r>
              <a:rPr lang="fr-CA" sz="2800" u="sng" dirty="0" smtClean="0"/>
              <a:t> (Jour 19)</a:t>
            </a:r>
            <a:endParaRPr lang="fr-CA" sz="2800" i="1" u="sng" dirty="0" smtClean="0"/>
          </a:p>
          <a:p>
            <a:endParaRPr lang="fr-CA" dirty="0" smtClean="0"/>
          </a:p>
          <a:p>
            <a:endParaRPr lang="fr-CA" dirty="0" smtClean="0"/>
          </a:p>
          <a:p>
            <a:pPr marL="114300" indent="0">
              <a:buNone/>
            </a:pPr>
            <a:endParaRPr lang="fr-CA" dirty="0" smtClean="0"/>
          </a:p>
          <a:p>
            <a:pPr marL="114300" indent="0">
              <a:buNone/>
            </a:pPr>
            <a:r>
              <a:rPr lang="fr-CA" sz="2400" dirty="0" smtClean="0">
                <a:hlinkClick r:id="rId3" action="ppaction://hlinkfile"/>
              </a:rPr>
              <a:t>LA LECTURE À L’ÈRE NUMÉRIQUE </a:t>
            </a:r>
            <a:endParaRPr lang="fr-CA" sz="2400" dirty="0" smtClean="0"/>
          </a:p>
          <a:p>
            <a:pPr marL="114300" indent="0">
              <a:buNone/>
            </a:pPr>
            <a:endParaRPr lang="fr-CA" dirty="0"/>
          </a:p>
          <a:p>
            <a:pPr marL="114300" indent="0">
              <a:buNone/>
            </a:pPr>
            <a:endParaRPr lang="fr-CA" dirty="0" smtClean="0"/>
          </a:p>
          <a:p>
            <a:pPr marL="114300" indent="0">
              <a:buNone/>
            </a:pPr>
            <a:r>
              <a:rPr lang="fr-CA" sz="2800" dirty="0" smtClean="0"/>
              <a:t>Légende</a:t>
            </a:r>
            <a:r>
              <a:rPr lang="fr-CA" sz="2800" dirty="0"/>
              <a:t>: Rose </a:t>
            </a:r>
            <a:r>
              <a:rPr lang="fr-CA" sz="2800" dirty="0" err="1"/>
              <a:t>Latulipe</a:t>
            </a:r>
            <a:endParaRPr lang="fr-CA" sz="2800" dirty="0"/>
          </a:p>
          <a:p>
            <a:pPr marL="114300" indent="0">
              <a:buNone/>
            </a:pPr>
            <a:endParaRPr lang="fr-CA" dirty="0"/>
          </a:p>
          <a:p>
            <a:pPr lvl="1"/>
            <a:r>
              <a:rPr lang="fr-CA" dirty="0">
                <a:hlinkClick r:id="rId4"/>
              </a:rPr>
              <a:t>http://francolab.ca/projets/78/Les-Legendes-De-Chez-Nous</a:t>
            </a:r>
            <a:r>
              <a:rPr lang="fr-CA" dirty="0"/>
              <a:t> </a:t>
            </a:r>
          </a:p>
          <a:p>
            <a:pPr lvl="1"/>
            <a:endParaRPr lang="fr-CA" dirty="0"/>
          </a:p>
          <a:p>
            <a:pPr lvl="1"/>
            <a:r>
              <a:rPr lang="fr-CA" dirty="0"/>
              <a:t>Transcription de la légende </a:t>
            </a:r>
          </a:p>
          <a:p>
            <a:pPr lvl="1"/>
            <a:r>
              <a:rPr lang="fr-CA" dirty="0"/>
              <a:t>Quizz relié à la légende</a:t>
            </a:r>
          </a:p>
          <a:p>
            <a:pPr lvl="1"/>
            <a:r>
              <a:rPr lang="fr-CA" dirty="0"/>
              <a:t>Fiches pédagogiques à télécharger : enseignant et </a:t>
            </a:r>
            <a:r>
              <a:rPr lang="fr-CA" dirty="0" smtClean="0"/>
              <a:t>apprenant</a:t>
            </a:r>
          </a:p>
          <a:p>
            <a:endParaRPr lang="fr-CA" dirty="0"/>
          </a:p>
          <a:p>
            <a:endParaRPr lang="fr-CA" dirty="0"/>
          </a:p>
          <a:p>
            <a:endParaRPr lang="fr-CA" dirty="0"/>
          </a:p>
        </p:txBody>
      </p:sp>
      <p:pic>
        <p:nvPicPr>
          <p:cNvPr id="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14661"/>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823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30" y="2038156"/>
            <a:ext cx="8516539" cy="2781688"/>
          </a:xfrm>
          <a:prstGeom prst="rect">
            <a:avLst/>
          </a:prstGeom>
        </p:spPr>
      </p:pic>
    </p:spTree>
    <p:extLst>
      <p:ext uri="{BB962C8B-B14F-4D97-AF65-F5344CB8AC3E}">
        <p14:creationId xmlns:p14="http://schemas.microsoft.com/office/powerpoint/2010/main" val="3604657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02167" cy="5816977"/>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Table de conférence</a:t>
            </a:r>
            <a:endParaRPr lang="fr-CA" sz="2800" i="1" dirty="0" smtClean="0"/>
          </a:p>
          <a:p>
            <a:r>
              <a:rPr lang="fr-CA" sz="2800" dirty="0"/>
              <a:t> </a:t>
            </a:r>
            <a:r>
              <a:rPr lang="fr-CA" sz="2800" dirty="0" smtClean="0"/>
              <a:t>                       </a:t>
            </a:r>
            <a:r>
              <a:rPr lang="fr-CA" sz="2800" u="sng" dirty="0" smtClean="0"/>
              <a:t>(Jour 22)</a:t>
            </a:r>
            <a:endParaRPr lang="fr-CA" sz="2800" i="1" u="sng" dirty="0" smtClean="0"/>
          </a:p>
          <a:p>
            <a:endParaRPr lang="fr-CA" dirty="0" smtClean="0"/>
          </a:p>
          <a:p>
            <a:endParaRPr lang="fr-CA" dirty="0" smtClean="0"/>
          </a:p>
          <a:p>
            <a:r>
              <a:rPr lang="fr-CA" dirty="0" smtClean="0"/>
              <a:t>Pratique des 5 au quotidien: </a:t>
            </a:r>
            <a:r>
              <a:rPr lang="fr-CA" i="1" dirty="0" smtClean="0"/>
              <a:t>Choix d’atelier par les élèves</a:t>
            </a:r>
          </a:p>
          <a:p>
            <a:r>
              <a:rPr lang="fr-CA" dirty="0"/>
              <a:t> </a:t>
            </a:r>
          </a:p>
          <a:p>
            <a:pPr marL="342900" indent="-342900">
              <a:buAutoNum type="arabicPeriod"/>
            </a:pPr>
            <a:r>
              <a:rPr lang="fr-CA" u="sng" dirty="0" smtClean="0"/>
              <a:t>Pratique </a:t>
            </a:r>
            <a:r>
              <a:rPr lang="fr-CA" u="sng" dirty="0"/>
              <a:t>des 5 au </a:t>
            </a:r>
            <a:r>
              <a:rPr lang="fr-CA" u="sng" dirty="0" smtClean="0"/>
              <a:t>quotidien</a:t>
            </a:r>
          </a:p>
          <a:p>
            <a:pPr marL="342900" indent="-342900">
              <a:buAutoNum type="arabicPeriod"/>
            </a:pPr>
            <a:endParaRPr lang="fr-CA" dirty="0"/>
          </a:p>
          <a:p>
            <a:pPr marL="1257300" lvl="2" indent="-342900">
              <a:buAutoNum type="alphaUcPeriod"/>
            </a:pPr>
            <a:r>
              <a:rPr lang="fr-CA" dirty="0" smtClean="0"/>
              <a:t>Un élève modélise une stratégie</a:t>
            </a:r>
          </a:p>
          <a:p>
            <a:pPr marL="1257300" lvl="2" indent="-342900">
              <a:buAutoNum type="alphaUcPeriod"/>
            </a:pPr>
            <a:r>
              <a:rPr lang="fr-CA" dirty="0" smtClean="0"/>
              <a:t>L’enseignante travaille avec les élèves à la Table de conférence</a:t>
            </a:r>
          </a:p>
          <a:p>
            <a:pPr marL="1714500" lvl="3" indent="-342900">
              <a:buFont typeface="Arial" panose="020B0604020202020204" pitchFamily="34" charset="0"/>
              <a:buChar char="•"/>
            </a:pPr>
            <a:r>
              <a:rPr lang="fr-CA" dirty="0" smtClean="0"/>
              <a:t>La </a:t>
            </a:r>
            <a:r>
              <a:rPr lang="fr-CA" i="1" dirty="0" smtClean="0"/>
              <a:t>Table de conférence</a:t>
            </a:r>
            <a:r>
              <a:rPr lang="fr-CA" dirty="0" smtClean="0"/>
              <a:t>, c’est un regroupement d’élèves choisis par l’enseignant en fonction de leurs besoins pour travailler une notion particulière.</a:t>
            </a:r>
          </a:p>
          <a:p>
            <a:pPr lvl="2"/>
            <a:endParaRPr lang="fr-CA" b="1" i="1" dirty="0"/>
          </a:p>
          <a:p>
            <a:r>
              <a:rPr lang="fr-CA" dirty="0"/>
              <a:t>3. </a:t>
            </a:r>
            <a:r>
              <a:rPr lang="fr-CA" dirty="0" smtClean="0"/>
              <a:t>  </a:t>
            </a:r>
            <a:r>
              <a:rPr lang="fr-CA" u="sng" dirty="0" smtClean="0"/>
              <a:t>Objectivation</a:t>
            </a:r>
            <a:r>
              <a:rPr lang="fr-CA" u="sng" dirty="0"/>
              <a:t>, échange et récapitulation</a:t>
            </a:r>
            <a:r>
              <a:rPr lang="fr-CA" dirty="0"/>
              <a:t> des leçons de la journée . (stratégies, apprentissage)</a:t>
            </a:r>
          </a:p>
          <a:p>
            <a:endParaRPr lang="fr-CA" dirty="0"/>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162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446183" cy="6401753"/>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Table de conférence</a:t>
            </a:r>
            <a:endParaRPr lang="fr-CA" sz="2800" i="1" dirty="0" smtClean="0"/>
          </a:p>
          <a:p>
            <a:r>
              <a:rPr lang="fr-CA" sz="2800" dirty="0"/>
              <a:t> </a:t>
            </a:r>
            <a:r>
              <a:rPr lang="fr-CA" sz="2800" dirty="0" smtClean="0"/>
              <a:t>                       </a:t>
            </a:r>
            <a:r>
              <a:rPr lang="fr-CA" sz="2800" u="sng" dirty="0" smtClean="0"/>
              <a:t>(Jour 22)</a:t>
            </a:r>
            <a:endParaRPr lang="fr-CA" sz="2800" i="1" u="sng" dirty="0" smtClean="0"/>
          </a:p>
          <a:p>
            <a:endParaRPr lang="fr-CA" dirty="0" smtClean="0"/>
          </a:p>
          <a:p>
            <a:endParaRPr lang="fr-CA" dirty="0" smtClean="0"/>
          </a:p>
          <a:p>
            <a:r>
              <a:rPr lang="fr-CA" sz="2000" b="1" dirty="0" smtClean="0"/>
              <a:t>Organisation physique de la classe</a:t>
            </a:r>
          </a:p>
          <a:p>
            <a:endParaRPr lang="fr-CA" i="1" dirty="0"/>
          </a:p>
          <a:p>
            <a:r>
              <a:rPr lang="fr-CA" dirty="0" smtClean="0"/>
              <a:t>Afin de bien démarrer Les 5 au quotidien dans la salle de classe, il est suggéré de…</a:t>
            </a:r>
          </a:p>
          <a:p>
            <a:endParaRPr lang="fr-CA" dirty="0"/>
          </a:p>
          <a:p>
            <a:pPr marL="285750" indent="-285750">
              <a:buFont typeface="Arial" panose="020B0604020202020204" pitchFamily="34" charset="0"/>
              <a:buChar char="•"/>
            </a:pPr>
            <a:r>
              <a:rPr lang="fr-CA" dirty="0" smtClean="0"/>
              <a:t>Définir une aire pour la </a:t>
            </a:r>
            <a:r>
              <a:rPr lang="fr-CA" i="1" dirty="0" smtClean="0"/>
              <a:t>Table de conférence</a:t>
            </a:r>
          </a:p>
          <a:p>
            <a:pPr marL="285750" indent="-285750">
              <a:buFont typeface="Arial" panose="020B0604020202020204" pitchFamily="34" charset="0"/>
              <a:buChar char="•"/>
            </a:pPr>
            <a:r>
              <a:rPr lang="fr-CA" dirty="0" err="1" smtClean="0"/>
              <a:t>Mertre</a:t>
            </a:r>
            <a:r>
              <a:rPr lang="fr-CA" dirty="0" smtClean="0"/>
              <a:t> à la disposition des adultes tout le matériel nécessaire: livres, papiers, crayons, matériel technologique, </a:t>
            </a:r>
            <a:r>
              <a:rPr lang="fr-CA" dirty="0" err="1" smtClean="0"/>
              <a:t>etc</a:t>
            </a:r>
            <a:endParaRPr lang="fr-CA" dirty="0" smtClean="0"/>
          </a:p>
          <a:p>
            <a:pPr marL="285750" indent="-285750">
              <a:buFont typeface="Arial" panose="020B0604020202020204" pitchFamily="34" charset="0"/>
              <a:buChar char="•"/>
            </a:pPr>
            <a:r>
              <a:rPr lang="fr-CA" dirty="0" smtClean="0"/>
              <a:t>Organiser les espaces de travail pour les élèves (individuel, en dyade, en petits groupes…)</a:t>
            </a:r>
          </a:p>
          <a:p>
            <a:pPr marL="285750" indent="-285750">
              <a:buFont typeface="Arial" panose="020B0604020202020204" pitchFamily="34" charset="0"/>
              <a:buChar char="•"/>
            </a:pPr>
            <a:r>
              <a:rPr lang="fr-CA" dirty="0" smtClean="0"/>
              <a:t>Organiser les aires de rangement</a:t>
            </a:r>
          </a:p>
          <a:p>
            <a:pPr marL="285750" indent="-285750">
              <a:buFont typeface="Arial" panose="020B0604020202020204" pitchFamily="34" charset="0"/>
              <a:buChar char="•"/>
            </a:pPr>
            <a:r>
              <a:rPr lang="fr-CA" dirty="0" smtClean="0"/>
              <a:t>Créer une atmosphère propice aux apprentissages.</a:t>
            </a:r>
          </a:p>
          <a:p>
            <a:pPr marL="285750" indent="-285750">
              <a:buFont typeface="Arial" panose="020B0604020202020204" pitchFamily="34" charset="0"/>
              <a:buChar char="•"/>
            </a:pPr>
            <a:endParaRPr lang="fr-CA" dirty="0"/>
          </a:p>
          <a:p>
            <a:pPr algn="ctr"/>
            <a:r>
              <a:rPr lang="fr-CA" dirty="0">
                <a:hlinkClick r:id="rId3"/>
              </a:rPr>
              <a:t>https://www.youtube.com/watch?v=BdCBAw3KBTs</a:t>
            </a:r>
            <a:endParaRPr lang="fr-CA" dirty="0" smtClean="0"/>
          </a:p>
          <a:p>
            <a:r>
              <a:rPr lang="fr-CA" dirty="0"/>
              <a:t> </a:t>
            </a:r>
          </a:p>
          <a:p>
            <a:endParaRPr lang="fr-CA" dirty="0"/>
          </a:p>
          <a:p>
            <a:endParaRPr lang="fr-CA" dirty="0"/>
          </a:p>
        </p:txBody>
      </p:sp>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60648"/>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107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302167" cy="4462760"/>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Table de conférence</a:t>
            </a:r>
            <a:endParaRPr lang="fr-CA" sz="2800" i="1" dirty="0" smtClean="0"/>
          </a:p>
          <a:p>
            <a:r>
              <a:rPr lang="fr-CA" sz="2800" dirty="0"/>
              <a:t> </a:t>
            </a:r>
            <a:r>
              <a:rPr lang="fr-CA" sz="2800" dirty="0" smtClean="0"/>
              <a:t>                       </a:t>
            </a:r>
            <a:r>
              <a:rPr lang="fr-CA" sz="2800" u="sng" dirty="0" smtClean="0"/>
              <a:t>(Jour 22)</a:t>
            </a:r>
            <a:endParaRPr lang="fr-CA" sz="2800" i="1" u="sng" dirty="0" smtClean="0"/>
          </a:p>
          <a:p>
            <a:endParaRPr lang="fr-CA" dirty="0" smtClean="0"/>
          </a:p>
          <a:p>
            <a:endParaRPr lang="fr-CA" dirty="0" smtClean="0"/>
          </a:p>
          <a:p>
            <a:r>
              <a:rPr lang="fr-CA" sz="2000" b="1" dirty="0" smtClean="0"/>
              <a:t>L’importance de la </a:t>
            </a:r>
            <a:r>
              <a:rPr lang="fr-CA" sz="2000" b="1" i="1" dirty="0" smtClean="0"/>
              <a:t>Table de conférence</a:t>
            </a:r>
            <a:endParaRPr lang="fr-CA" sz="2000" b="1" i="1" dirty="0"/>
          </a:p>
          <a:p>
            <a:endParaRPr lang="fr-CA" dirty="0" smtClean="0"/>
          </a:p>
          <a:p>
            <a:pPr marL="285750" indent="-285750">
              <a:buFont typeface="Arial" panose="020B0604020202020204" pitchFamily="34" charset="0"/>
              <a:buChar char="•"/>
            </a:pPr>
            <a:r>
              <a:rPr lang="fr-CA" dirty="0" smtClean="0"/>
              <a:t>La raison d’être de la démarche Les 5 au quotidien</a:t>
            </a:r>
          </a:p>
          <a:p>
            <a:pPr marL="285750" indent="-285750">
              <a:buFont typeface="Arial" panose="020B0604020202020204" pitchFamily="34" charset="0"/>
              <a:buChar char="•"/>
            </a:pPr>
            <a:r>
              <a:rPr lang="fr-CA" dirty="0" smtClean="0"/>
              <a:t>Lieu privilégié pour l’enseignant parce qu’elle offre une structure pour différencier les apprentissages</a:t>
            </a:r>
          </a:p>
          <a:p>
            <a:pPr marL="285750" indent="-285750">
              <a:buFont typeface="Arial" panose="020B0604020202020204" pitchFamily="34" charset="0"/>
              <a:buChar char="•"/>
            </a:pPr>
            <a:r>
              <a:rPr lang="fr-CA" dirty="0" smtClean="0"/>
              <a:t>Possibilités pour l’élève de démontrer les apprentissages réalisés ou les difficultés rencontrées</a:t>
            </a:r>
          </a:p>
          <a:p>
            <a:pPr marL="285750" indent="-285750">
              <a:buFont typeface="Arial" panose="020B0604020202020204" pitchFamily="34" charset="0"/>
              <a:buChar char="•"/>
            </a:pPr>
            <a:r>
              <a:rPr lang="fr-CA" dirty="0" smtClean="0"/>
              <a:t>Faire des apprentissages selon les besoins et le rythme des élèves</a:t>
            </a:r>
          </a:p>
          <a:p>
            <a:endParaRPr lang="fr-CA" dirty="0"/>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532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332656"/>
            <a:ext cx="8446183" cy="2769989"/>
          </a:xfrm>
          <a:prstGeom prst="rect">
            <a:avLst/>
          </a:prstGeom>
          <a:noFill/>
        </p:spPr>
        <p:txBody>
          <a:bodyPr wrap="square" rtlCol="0">
            <a:spAutoFit/>
          </a:bodyPr>
          <a:lstStyle/>
          <a:p>
            <a:endParaRPr lang="fr-CA" sz="2800" u="sng" dirty="0" smtClean="0"/>
          </a:p>
          <a:p>
            <a:r>
              <a:rPr lang="fr-CA" sz="2800" dirty="0"/>
              <a:t>	</a:t>
            </a:r>
            <a:r>
              <a:rPr lang="fr-CA" sz="2800" dirty="0" smtClean="0"/>
              <a:t>	  </a:t>
            </a:r>
            <a:r>
              <a:rPr lang="fr-CA" sz="2800" u="sng" dirty="0" smtClean="0"/>
              <a:t>Implantation de la </a:t>
            </a:r>
            <a:r>
              <a:rPr lang="fr-CA" sz="2800" i="1" u="sng" dirty="0" smtClean="0"/>
              <a:t>Table de conférence</a:t>
            </a:r>
            <a:endParaRPr lang="fr-CA" sz="2800" i="1" dirty="0" smtClean="0"/>
          </a:p>
          <a:p>
            <a:r>
              <a:rPr lang="fr-CA" sz="2800" dirty="0"/>
              <a:t> </a:t>
            </a:r>
            <a:r>
              <a:rPr lang="fr-CA" sz="2800" dirty="0" smtClean="0"/>
              <a:t>                       </a:t>
            </a:r>
            <a:r>
              <a:rPr lang="fr-CA" sz="2800" u="sng" dirty="0" smtClean="0"/>
              <a:t>(Jour 22)</a:t>
            </a:r>
            <a:endParaRPr lang="fr-CA" sz="2800" i="1" u="sng" dirty="0" smtClean="0"/>
          </a:p>
          <a:p>
            <a:endParaRPr lang="fr-CA" dirty="0" smtClean="0"/>
          </a:p>
          <a:p>
            <a:endParaRPr lang="fr-CA" dirty="0" smtClean="0"/>
          </a:p>
          <a:p>
            <a:r>
              <a:rPr lang="fr-CA" dirty="0"/>
              <a:t> </a:t>
            </a:r>
          </a:p>
          <a:p>
            <a:endParaRPr lang="fr-CA" dirty="0"/>
          </a:p>
          <a:p>
            <a:endParaRPr lang="fr-CA" dirty="0"/>
          </a:p>
        </p:txBody>
      </p:sp>
      <p:pic>
        <p:nvPicPr>
          <p:cNvPr id="4"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028462" y="2285459"/>
            <a:ext cx="3056066" cy="40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455875" y="1624064"/>
            <a:ext cx="3668290" cy="244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p:nvPr>
            <p:custDataLst>
              <p:tags r:id="rId3"/>
            </p:custDataLst>
          </p:nvPr>
        </p:nvPicPr>
        <p:blipFill rotWithShape="1">
          <a:blip r:embed="rId8" cstate="screen">
            <a:extLst>
              <a:ext uri="{28A0092B-C50C-407E-A947-70E740481C1C}">
                <a14:useLocalDpi xmlns:a14="http://schemas.microsoft.com/office/drawing/2010/main"/>
              </a:ext>
            </a:extLst>
          </a:blip>
          <a:srcRect l="19569"/>
          <a:stretch/>
        </p:blipFill>
        <p:spPr bwMode="auto">
          <a:xfrm>
            <a:off x="4572000" y="4450827"/>
            <a:ext cx="3015964" cy="2277733"/>
          </a:xfrm>
          <a:prstGeom prst="rect">
            <a:avLst/>
          </a:prstGeom>
          <a:ln>
            <a:noFill/>
          </a:ln>
          <a:extLst>
            <a:ext uri="{53640926-AAD7-44D8-BBD7-CCE9431645EC}">
              <a14:shadowObscured xmlns:a14="http://schemas.microsoft.com/office/drawing/2010/main"/>
            </a:ext>
          </a:extLst>
        </p:spPr>
      </p:pic>
      <p:pic>
        <p:nvPicPr>
          <p:cNvPr id="8"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260648"/>
            <a:ext cx="1887949" cy="14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661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764704"/>
            <a:ext cx="3384376" cy="968535"/>
          </a:xfrm>
        </p:spPr>
        <p:txBody>
          <a:bodyPr>
            <a:normAutofit/>
          </a:bodyPr>
          <a:lstStyle/>
          <a:p>
            <a:pPr algn="l"/>
            <a:r>
              <a:rPr lang="fr-CA" dirty="0" smtClean="0"/>
              <a:t>Questions ?</a:t>
            </a:r>
            <a:endParaRPr lang="fr-CA"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40768"/>
            <a:ext cx="5138420" cy="384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83568" y="5304022"/>
            <a:ext cx="5760640" cy="1200329"/>
          </a:xfrm>
          <a:prstGeom prst="rect">
            <a:avLst/>
          </a:prstGeom>
          <a:noFill/>
        </p:spPr>
        <p:txBody>
          <a:bodyPr wrap="square" rtlCol="0">
            <a:spAutoFit/>
          </a:bodyPr>
          <a:lstStyle/>
          <a:p>
            <a:r>
              <a:rPr lang="fr-CA" sz="2400" dirty="0" smtClean="0"/>
              <a:t>Lorraine Boucher, CP-FBC</a:t>
            </a:r>
          </a:p>
          <a:p>
            <a:r>
              <a:rPr lang="fr-CA" sz="2400" dirty="0" smtClean="0"/>
              <a:t>Alain Dumais, CP-FBD</a:t>
            </a:r>
          </a:p>
          <a:p>
            <a:r>
              <a:rPr lang="fr-CA" sz="2400" dirty="0" smtClean="0"/>
              <a:t>Pierre Simard, CP-Francisation</a:t>
            </a:r>
            <a:endParaRPr lang="fr-CA" sz="2400" dirty="0"/>
          </a:p>
        </p:txBody>
      </p:sp>
    </p:spTree>
    <p:extLst>
      <p:ext uri="{BB962C8B-B14F-4D97-AF65-F5344CB8AC3E}">
        <p14:creationId xmlns:p14="http://schemas.microsoft.com/office/powerpoint/2010/main" val="66977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39552" y="1700808"/>
            <a:ext cx="8229600" cy="5157192"/>
          </a:xfrm>
        </p:spPr>
        <p:txBody>
          <a:bodyPr>
            <a:normAutofit/>
          </a:bodyPr>
          <a:lstStyle/>
          <a:p>
            <a:pPr marL="0" indent="0">
              <a:buNone/>
            </a:pPr>
            <a:r>
              <a:rPr lang="fr-CA" i="1" dirty="0" smtClean="0">
                <a:latin typeface="Eras Medium ITC" panose="020B0602030504020804" pitchFamily="34" charset="0"/>
              </a:rPr>
              <a:t>                       </a:t>
            </a:r>
          </a:p>
          <a:p>
            <a:pPr marL="0" indent="0">
              <a:buNone/>
            </a:pPr>
            <a:endParaRPr lang="fr-CA" dirty="0"/>
          </a:p>
        </p:txBody>
      </p:sp>
      <p:sp>
        <p:nvSpPr>
          <p:cNvPr id="2" name="ZoneTexte 1"/>
          <p:cNvSpPr txBox="1"/>
          <p:nvPr/>
        </p:nvSpPr>
        <p:spPr>
          <a:xfrm>
            <a:off x="4022662" y="1628800"/>
            <a:ext cx="5121338" cy="523220"/>
          </a:xfrm>
          <a:prstGeom prst="rect">
            <a:avLst/>
          </a:prstGeom>
          <a:noFill/>
        </p:spPr>
        <p:txBody>
          <a:bodyPr wrap="none" rtlCol="0">
            <a:spAutoFit/>
          </a:bodyPr>
          <a:lstStyle/>
          <a:p>
            <a:pPr algn="ctr"/>
            <a:r>
              <a:rPr lang="fr-CA" sz="2800" dirty="0">
                <a:effectLst>
                  <a:outerShdw blurRad="38100" dist="38100" dir="2700000" algn="tl">
                    <a:srgbClr val="000000">
                      <a:alpha val="43137"/>
                    </a:srgbClr>
                  </a:outerShdw>
                </a:effectLst>
              </a:rPr>
              <a:t>Qu’est-ce que les 5 au quotidien ?</a:t>
            </a:r>
          </a:p>
        </p:txBody>
      </p:sp>
      <p:sp>
        <p:nvSpPr>
          <p:cNvPr id="3" name="ZoneTexte 2"/>
          <p:cNvSpPr txBox="1"/>
          <p:nvPr/>
        </p:nvSpPr>
        <p:spPr>
          <a:xfrm>
            <a:off x="518305" y="3679864"/>
            <a:ext cx="8625695" cy="1754326"/>
          </a:xfrm>
          <a:prstGeom prst="rect">
            <a:avLst/>
          </a:prstGeom>
          <a:noFill/>
        </p:spPr>
        <p:txBody>
          <a:bodyPr wrap="none" rtlCol="0">
            <a:spAutoFit/>
          </a:bodyPr>
          <a:lstStyle/>
          <a:p>
            <a:r>
              <a:rPr lang="fr-CA" dirty="0"/>
              <a:t>C’est une structure d’apprentissage qui permet d’offrir aux élèves </a:t>
            </a:r>
            <a:endParaRPr lang="fr-CA" dirty="0" smtClean="0"/>
          </a:p>
          <a:p>
            <a:r>
              <a:rPr lang="fr-CA" dirty="0" smtClean="0"/>
              <a:t>des </a:t>
            </a:r>
            <a:r>
              <a:rPr lang="fr-CA" dirty="0"/>
              <a:t>activités signifiantes en lecture et en écriture. </a:t>
            </a:r>
            <a:endParaRPr lang="fr-CA" dirty="0" smtClean="0"/>
          </a:p>
          <a:p>
            <a:endParaRPr lang="fr-CA" dirty="0" smtClean="0"/>
          </a:p>
          <a:p>
            <a:r>
              <a:rPr lang="fr-CA" dirty="0" smtClean="0"/>
              <a:t>Avec </a:t>
            </a:r>
            <a:r>
              <a:rPr lang="fr-CA" dirty="0"/>
              <a:t>l’engagement des élèves dans leurs apprentissages, arrive la possibilité </a:t>
            </a:r>
            <a:endParaRPr lang="fr-CA" dirty="0" smtClean="0"/>
          </a:p>
          <a:p>
            <a:r>
              <a:rPr lang="fr-CA" dirty="0" smtClean="0"/>
              <a:t>pour </a:t>
            </a:r>
            <a:r>
              <a:rPr lang="fr-CA" dirty="0"/>
              <a:t>l’enseignant d’intervenir, sans </a:t>
            </a:r>
            <a:r>
              <a:rPr lang="fr-CA" dirty="0" smtClean="0"/>
              <a:t>interruption, </a:t>
            </a:r>
            <a:r>
              <a:rPr lang="fr-CA" dirty="0"/>
              <a:t>auprès d’un petit groupe d’élèves ciblés.</a:t>
            </a:r>
          </a:p>
          <a:p>
            <a:endParaRPr lang="fr-CA"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39552" y="1700808"/>
            <a:ext cx="8229600" cy="5157192"/>
          </a:xfrm>
        </p:spPr>
        <p:txBody>
          <a:bodyPr>
            <a:normAutofit/>
          </a:bodyPr>
          <a:lstStyle/>
          <a:p>
            <a:pPr marL="0" indent="0">
              <a:buNone/>
            </a:pPr>
            <a:r>
              <a:rPr lang="fr-CA" i="1" dirty="0" smtClean="0">
                <a:latin typeface="Eras Medium ITC" panose="020B0602030504020804" pitchFamily="34" charset="0"/>
              </a:rPr>
              <a:t>                       </a:t>
            </a:r>
          </a:p>
          <a:p>
            <a:pPr marL="0" indent="0">
              <a:buNone/>
            </a:pPr>
            <a:endParaRPr lang="fr-CA" dirty="0"/>
          </a:p>
        </p:txBody>
      </p:sp>
      <p:sp>
        <p:nvSpPr>
          <p:cNvPr id="2" name="ZoneTexte 1"/>
          <p:cNvSpPr txBox="1"/>
          <p:nvPr/>
        </p:nvSpPr>
        <p:spPr>
          <a:xfrm>
            <a:off x="4067944" y="1681644"/>
            <a:ext cx="4042517" cy="523220"/>
          </a:xfrm>
          <a:prstGeom prst="rect">
            <a:avLst/>
          </a:prstGeom>
          <a:noFill/>
        </p:spPr>
        <p:txBody>
          <a:bodyPr wrap="none" rtlCol="0">
            <a:spAutoFit/>
          </a:bodyPr>
          <a:lstStyle/>
          <a:p>
            <a:pPr algn="ctr"/>
            <a:r>
              <a:rPr lang="fr-CA" sz="2800" dirty="0">
                <a:effectLst>
                  <a:outerShdw blurRad="38100" dist="38100" dir="2700000" algn="tl">
                    <a:srgbClr val="000000">
                      <a:alpha val="43137"/>
                    </a:srgbClr>
                  </a:outerShdw>
                </a:effectLst>
              </a:rPr>
              <a:t>Comment ça se présente ?</a:t>
            </a:r>
          </a:p>
        </p:txBody>
      </p:sp>
      <p:sp>
        <p:nvSpPr>
          <p:cNvPr id="3" name="ZoneTexte 2"/>
          <p:cNvSpPr txBox="1"/>
          <p:nvPr/>
        </p:nvSpPr>
        <p:spPr>
          <a:xfrm>
            <a:off x="518305" y="3679864"/>
            <a:ext cx="8111195" cy="2800767"/>
          </a:xfrm>
          <a:prstGeom prst="rect">
            <a:avLst/>
          </a:prstGeom>
          <a:noFill/>
        </p:spPr>
        <p:txBody>
          <a:bodyPr wrap="none" rtlCol="0">
            <a:spAutoFit/>
          </a:bodyPr>
          <a:lstStyle/>
          <a:p>
            <a:r>
              <a:rPr lang="fr-CA" dirty="0" smtClean="0"/>
              <a:t>Cette </a:t>
            </a:r>
            <a:r>
              <a:rPr lang="fr-CA" dirty="0"/>
              <a:t>structure d’apprentissage se met en place dans la classe en démontrant, </a:t>
            </a:r>
            <a:endParaRPr lang="fr-CA" dirty="0" smtClean="0"/>
          </a:p>
          <a:p>
            <a:r>
              <a:rPr lang="fr-CA" dirty="0" smtClean="0"/>
              <a:t>en </a:t>
            </a:r>
            <a:r>
              <a:rPr lang="fr-CA" dirty="0"/>
              <a:t>enseignant de façon explicite et en faisant pratiquer aux élèves </a:t>
            </a:r>
            <a:endParaRPr lang="fr-CA" dirty="0" smtClean="0"/>
          </a:p>
          <a:p>
            <a:r>
              <a:rPr lang="fr-CA" dirty="0" smtClean="0"/>
              <a:t>les </a:t>
            </a:r>
            <a:r>
              <a:rPr lang="fr-CA" dirty="0"/>
              <a:t>comportements attendus d’un lecteur et d’un scripteur dans chacun des ateliers. </a:t>
            </a:r>
            <a:endParaRPr lang="fr-CA" dirty="0" smtClean="0"/>
          </a:p>
          <a:p>
            <a:endParaRPr lang="fr-CA" dirty="0"/>
          </a:p>
          <a:p>
            <a:r>
              <a:rPr lang="fr-CA" dirty="0" smtClean="0"/>
              <a:t>On </a:t>
            </a:r>
            <a:r>
              <a:rPr lang="fr-CA" dirty="0"/>
              <a:t>mettra de 4 à 6 semaines pour l’entraînement</a:t>
            </a:r>
            <a:r>
              <a:rPr lang="fr-CA" dirty="0" smtClean="0"/>
              <a:t>.</a:t>
            </a:r>
          </a:p>
          <a:p>
            <a:endParaRPr lang="fr-CA" dirty="0"/>
          </a:p>
          <a:p>
            <a:r>
              <a:rPr lang="fr-CA" dirty="0" smtClean="0"/>
              <a:t>Ce qui distingue les 5 au quotidien, ce n’est pas tant le contenu des ateliers que</a:t>
            </a:r>
          </a:p>
          <a:p>
            <a:pPr algn="ctr"/>
            <a:r>
              <a:rPr lang="fr-CA" sz="3200" dirty="0" smtClean="0"/>
              <a:t>la démarche d’implantation.</a:t>
            </a:r>
            <a:endParaRPr lang="fr-CA" sz="3200" dirty="0"/>
          </a:p>
          <a:p>
            <a:endParaRPr lang="fr-CA"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68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39552" y="1700808"/>
            <a:ext cx="8229600" cy="5157192"/>
          </a:xfrm>
        </p:spPr>
        <p:txBody>
          <a:bodyPr>
            <a:normAutofit/>
          </a:bodyPr>
          <a:lstStyle/>
          <a:p>
            <a:pPr marL="0" indent="0">
              <a:buNone/>
            </a:pPr>
            <a:r>
              <a:rPr lang="fr-CA" i="1" dirty="0" smtClean="0">
                <a:latin typeface="Eras Medium ITC" panose="020B0602030504020804" pitchFamily="34" charset="0"/>
              </a:rPr>
              <a:t>                       </a:t>
            </a:r>
          </a:p>
          <a:p>
            <a:pPr marL="0" indent="0">
              <a:buNone/>
            </a:pPr>
            <a:endParaRPr lang="fr-CA" dirty="0"/>
          </a:p>
        </p:txBody>
      </p:sp>
      <p:sp>
        <p:nvSpPr>
          <p:cNvPr id="2" name="ZoneTexte 1"/>
          <p:cNvSpPr txBox="1"/>
          <p:nvPr/>
        </p:nvSpPr>
        <p:spPr>
          <a:xfrm>
            <a:off x="4048272" y="1466781"/>
            <a:ext cx="4429033" cy="954107"/>
          </a:xfrm>
          <a:prstGeom prst="rect">
            <a:avLst/>
          </a:prstGeom>
          <a:noFill/>
        </p:spPr>
        <p:txBody>
          <a:bodyPr wrap="none" rtlCol="0">
            <a:spAutoFit/>
          </a:bodyPr>
          <a:lstStyle/>
          <a:p>
            <a:r>
              <a:rPr lang="fr-CA" sz="2800" dirty="0">
                <a:effectLst>
                  <a:outerShdw blurRad="38100" dist="38100" dir="2700000" algn="tl">
                    <a:srgbClr val="000000">
                      <a:alpha val="43137"/>
                    </a:srgbClr>
                  </a:outerShdw>
                </a:effectLst>
              </a:rPr>
              <a:t>Les ateliers </a:t>
            </a:r>
            <a:endParaRPr lang="fr-CA" sz="2800" dirty="0" smtClean="0">
              <a:effectLst>
                <a:outerShdw blurRad="38100" dist="38100" dir="2700000" algn="tl">
                  <a:srgbClr val="000000">
                    <a:alpha val="43137"/>
                  </a:srgbClr>
                </a:outerShdw>
              </a:effectLst>
            </a:endParaRPr>
          </a:p>
          <a:p>
            <a:r>
              <a:rPr lang="fr-CA" sz="2800" dirty="0" smtClean="0">
                <a:effectLst>
                  <a:outerShdw blurRad="38100" dist="38100" dir="2700000" algn="tl">
                    <a:srgbClr val="000000">
                      <a:alpha val="43137"/>
                    </a:srgbClr>
                  </a:outerShdw>
                </a:effectLst>
              </a:rPr>
              <a:t>(</a:t>
            </a:r>
            <a:r>
              <a:rPr lang="fr-CA" sz="2800" dirty="0">
                <a:effectLst>
                  <a:outerShdw blurRad="38100" dist="38100" dir="2700000" algn="tl">
                    <a:srgbClr val="000000">
                      <a:alpha val="43137"/>
                    </a:srgbClr>
                  </a:outerShdw>
                </a:effectLst>
              </a:rPr>
              <a:t>selon l’ordre d’implantation)</a:t>
            </a:r>
          </a:p>
        </p:txBody>
      </p:sp>
      <p:sp>
        <p:nvSpPr>
          <p:cNvPr id="3" name="ZoneTexte 2"/>
          <p:cNvSpPr txBox="1"/>
          <p:nvPr/>
        </p:nvSpPr>
        <p:spPr>
          <a:xfrm>
            <a:off x="518305" y="2780928"/>
            <a:ext cx="8128123" cy="4093428"/>
          </a:xfrm>
          <a:prstGeom prst="rect">
            <a:avLst/>
          </a:prstGeom>
          <a:noFill/>
        </p:spPr>
        <p:txBody>
          <a:bodyPr wrap="none" rtlCol="0">
            <a:spAutoFit/>
          </a:bodyPr>
          <a:lstStyle/>
          <a:p>
            <a:r>
              <a:rPr lang="fr-CA" sz="2800" u="sng" dirty="0" smtClean="0"/>
              <a:t>1. </a:t>
            </a:r>
            <a:r>
              <a:rPr lang="fr-CA" sz="2800" i="1" u="sng" dirty="0" smtClean="0"/>
              <a:t>Lecture à soi et à un autre</a:t>
            </a:r>
          </a:p>
          <a:p>
            <a:endParaRPr lang="fr-CA" u="sng" dirty="0"/>
          </a:p>
          <a:p>
            <a:r>
              <a:rPr lang="fr-CA" dirty="0" smtClean="0"/>
              <a:t>Pour devenir un lecteur efficace, l’élève a la possibilité de lire quotidiennement</a:t>
            </a:r>
          </a:p>
          <a:p>
            <a:r>
              <a:rPr lang="fr-CA" dirty="0" smtClean="0"/>
              <a:t>Livres qu’il choisit lui-même et qui sont adaptés à son niveau de compétence</a:t>
            </a:r>
          </a:p>
          <a:p>
            <a:r>
              <a:rPr lang="fr-CA" dirty="0"/>
              <a:t>L’élève qui lit à quelqu’un d’autre a plus de temps pour appliquer certaines stratégies</a:t>
            </a:r>
          </a:p>
          <a:p>
            <a:r>
              <a:rPr lang="fr-CA" dirty="0"/>
              <a:t>qui améliorent sa fluidité, l’expressivité et des stratégies de compréhension.</a:t>
            </a:r>
          </a:p>
          <a:p>
            <a:endParaRPr lang="fr-CA" sz="800" u="sng" dirty="0"/>
          </a:p>
          <a:p>
            <a:r>
              <a:rPr lang="fr-CA" b="1" dirty="0"/>
              <a:t>Lire à deux: </a:t>
            </a:r>
          </a:p>
          <a:p>
            <a:r>
              <a:rPr lang="fr-CA" dirty="0"/>
              <a:t>permet à un élève qui éprouve des difficultés, d’être soutenu </a:t>
            </a:r>
          </a:p>
          <a:p>
            <a:r>
              <a:rPr lang="fr-CA" dirty="0"/>
              <a:t>et d’améliorer sa fluidité en lisant simultanément avec élève plus avancé que lui</a:t>
            </a:r>
          </a:p>
          <a:p>
            <a:endParaRPr lang="fr-CA" sz="800" dirty="0"/>
          </a:p>
          <a:p>
            <a:r>
              <a:rPr lang="fr-CA" b="1" dirty="0"/>
              <a:t>Je lis, tu lis: </a:t>
            </a:r>
          </a:p>
          <a:p>
            <a:r>
              <a:rPr lang="fr-CA" dirty="0"/>
              <a:t>Les élèves lisent à tour de rôle le même texte ou chacun le leur. Au moment d’arrêt </a:t>
            </a:r>
          </a:p>
          <a:p>
            <a:r>
              <a:rPr lang="fr-CA" dirty="0"/>
              <a:t>convenu, il y a vérification de la compréhension.</a:t>
            </a:r>
          </a:p>
          <a:p>
            <a:endParaRPr lang="fr-CA"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166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2996952"/>
            <a:ext cx="7553030" cy="2585323"/>
          </a:xfrm>
          <a:prstGeom prst="rect">
            <a:avLst/>
          </a:prstGeom>
          <a:noFill/>
        </p:spPr>
        <p:txBody>
          <a:bodyPr wrap="none" rtlCol="0">
            <a:spAutoFit/>
          </a:bodyPr>
          <a:lstStyle/>
          <a:p>
            <a:r>
              <a:rPr lang="fr-CA" sz="2800" u="sng" dirty="0"/>
              <a:t>2</a:t>
            </a:r>
            <a:r>
              <a:rPr lang="fr-CA" sz="2800" u="sng" dirty="0" smtClean="0"/>
              <a:t>. </a:t>
            </a:r>
            <a:r>
              <a:rPr lang="fr-CA" sz="2800" i="1" u="sng" dirty="0" smtClean="0"/>
              <a:t>Travaux d’écriture</a:t>
            </a:r>
          </a:p>
          <a:p>
            <a:endParaRPr lang="fr-CA" dirty="0" smtClean="0"/>
          </a:p>
          <a:p>
            <a:r>
              <a:rPr lang="fr-CA" dirty="0" smtClean="0"/>
              <a:t>Comme pour la lecture, plus on donne l’occasion à nos élèves d’écrire souvent,</a:t>
            </a:r>
          </a:p>
          <a:p>
            <a:r>
              <a:rPr lang="fr-CA" dirty="0"/>
              <a:t>m</a:t>
            </a:r>
            <a:r>
              <a:rPr lang="fr-CA" dirty="0" smtClean="0"/>
              <a:t>eilleurs ils deviennent</a:t>
            </a:r>
          </a:p>
          <a:p>
            <a:endParaRPr lang="fr-CA" dirty="0"/>
          </a:p>
          <a:p>
            <a:r>
              <a:rPr lang="fr-CA" dirty="0" smtClean="0"/>
              <a:t>Les élèves ont la liberté de choisir leur sujet</a:t>
            </a:r>
            <a:endParaRPr lang="fr-CA" dirty="0"/>
          </a:p>
          <a:p>
            <a:endParaRPr lang="fr-CA" sz="800" u="sng" dirty="0"/>
          </a:p>
          <a:p>
            <a:endParaRPr lang="fr-CA" dirty="0"/>
          </a:p>
          <a:p>
            <a:endParaRPr lang="fr-CA"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66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2996952"/>
            <a:ext cx="8312404" cy="3693319"/>
          </a:xfrm>
          <a:prstGeom prst="rect">
            <a:avLst/>
          </a:prstGeom>
          <a:noFill/>
        </p:spPr>
        <p:txBody>
          <a:bodyPr wrap="none" rtlCol="0">
            <a:spAutoFit/>
          </a:bodyPr>
          <a:lstStyle/>
          <a:p>
            <a:r>
              <a:rPr lang="fr-CA" sz="2800" u="sng" dirty="0"/>
              <a:t>3</a:t>
            </a:r>
            <a:r>
              <a:rPr lang="fr-CA" sz="2800" u="sng" dirty="0" smtClean="0"/>
              <a:t>. </a:t>
            </a:r>
            <a:r>
              <a:rPr lang="fr-CA" sz="2800" i="1" u="sng" dirty="0" smtClean="0"/>
              <a:t>Étude de mots</a:t>
            </a:r>
          </a:p>
          <a:p>
            <a:endParaRPr lang="fr-CA" dirty="0" smtClean="0"/>
          </a:p>
          <a:p>
            <a:r>
              <a:rPr lang="fr-CA" dirty="0" smtClean="0"/>
              <a:t>La connaissance de l’orthographe lexicale facilite l’écriture, accélérant ainsi la capacité</a:t>
            </a:r>
          </a:p>
          <a:p>
            <a:r>
              <a:rPr lang="fr-CA" dirty="0" smtClean="0"/>
              <a:t>d’écrire et de mettre ses pensées sur papier; cet élément est nécessaire à tout scripteur</a:t>
            </a:r>
          </a:p>
          <a:p>
            <a:endParaRPr lang="fr-CA" dirty="0"/>
          </a:p>
          <a:p>
            <a:r>
              <a:rPr lang="fr-CA" dirty="0" smtClean="0"/>
              <a:t>On sait que l’orthographe occupe une place dans le processus d’écriture; ils ont donc</a:t>
            </a:r>
          </a:p>
          <a:p>
            <a:r>
              <a:rPr lang="fr-CA" dirty="0"/>
              <a:t>u</a:t>
            </a:r>
            <a:r>
              <a:rPr lang="fr-CA" dirty="0" smtClean="0"/>
              <a:t>ne place aussi dans les 5 au quotidien</a:t>
            </a:r>
          </a:p>
          <a:p>
            <a:endParaRPr lang="fr-CA" dirty="0"/>
          </a:p>
          <a:p>
            <a:r>
              <a:rPr lang="fr-CA" dirty="0" smtClean="0"/>
              <a:t>Activités de classification de mots, stratégies de mémorisation, répertoire personnel,</a:t>
            </a:r>
          </a:p>
          <a:p>
            <a:r>
              <a:rPr lang="fr-CA" dirty="0"/>
              <a:t>s</a:t>
            </a:r>
            <a:r>
              <a:rPr lang="fr-CA" dirty="0" smtClean="0"/>
              <a:t>elon le profil des élèves enrichissement de vocabulaire</a:t>
            </a:r>
            <a:endParaRPr lang="fr-CA" dirty="0"/>
          </a:p>
          <a:p>
            <a:endParaRPr lang="fr-CA" sz="800" u="sng" dirty="0"/>
          </a:p>
          <a:p>
            <a:endParaRPr lang="fr-CA" dirty="0"/>
          </a:p>
          <a:p>
            <a:endParaRPr lang="fr-CA"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37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305" y="2996952"/>
            <a:ext cx="8414611" cy="2585323"/>
          </a:xfrm>
          <a:prstGeom prst="rect">
            <a:avLst/>
          </a:prstGeom>
          <a:noFill/>
        </p:spPr>
        <p:txBody>
          <a:bodyPr wrap="none" rtlCol="0">
            <a:spAutoFit/>
          </a:bodyPr>
          <a:lstStyle/>
          <a:p>
            <a:r>
              <a:rPr lang="fr-CA" sz="2800" u="sng" dirty="0"/>
              <a:t>4</a:t>
            </a:r>
            <a:r>
              <a:rPr lang="fr-CA" sz="2800" u="sng" dirty="0" smtClean="0"/>
              <a:t>. </a:t>
            </a:r>
            <a:r>
              <a:rPr lang="fr-CA" sz="2800" i="1" u="sng" dirty="0" smtClean="0"/>
              <a:t>Écouter la lecture</a:t>
            </a:r>
          </a:p>
          <a:p>
            <a:endParaRPr lang="fr-CA" dirty="0" smtClean="0"/>
          </a:p>
          <a:p>
            <a:r>
              <a:rPr lang="fr-CA" dirty="0" smtClean="0"/>
              <a:t>Cet atelier permet à l’élève d’entendre une lecture fluide, d’entendre de nouveaux mots</a:t>
            </a:r>
          </a:p>
          <a:p>
            <a:r>
              <a:rPr lang="fr-CA" dirty="0"/>
              <a:t>e</a:t>
            </a:r>
            <a:r>
              <a:rPr lang="fr-CA" dirty="0" smtClean="0"/>
              <a:t>t favorise l’enrichissement du vocabulaire.</a:t>
            </a:r>
          </a:p>
          <a:p>
            <a:endParaRPr lang="fr-CA" dirty="0"/>
          </a:p>
          <a:p>
            <a:r>
              <a:rPr lang="fr-CA" dirty="0" smtClean="0"/>
              <a:t>Utilisation judicieuse d’Internet, de l’ordinateur, des lecteurs CD etc.</a:t>
            </a:r>
            <a:endParaRPr lang="fr-CA" dirty="0"/>
          </a:p>
          <a:p>
            <a:endParaRPr lang="fr-CA" sz="800" u="sng" dirty="0"/>
          </a:p>
          <a:p>
            <a:endParaRPr lang="fr-CA" dirty="0"/>
          </a:p>
          <a:p>
            <a:endParaRPr lang="fr-CA"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4661"/>
            <a:ext cx="33647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595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2214</TotalTime>
  <Words>1431</Words>
  <Application>Microsoft Office PowerPoint</Application>
  <PresentationFormat>Affichage à l'écran (4:3)</PresentationFormat>
  <Paragraphs>426</Paragraphs>
  <Slides>39</Slides>
  <Notes>29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39</vt:i4>
      </vt:variant>
    </vt:vector>
  </HeadingPairs>
  <TitlesOfParts>
    <vt:vector size="43" baseType="lpstr">
      <vt:lpstr>Arial</vt:lpstr>
      <vt:lpstr>Calibri</vt:lpstr>
      <vt:lpstr>Eras Medium ITC</vt:lpstr>
      <vt:lpstr>Thème Office</vt:lpstr>
      <vt:lpstr>Les     5 au quotidien  à la FGA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vt:lpstr>
    </vt:vector>
  </TitlesOfParts>
  <Company>C.S. Marguerite-Bourgeoys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 ROY4 (Conseillère pédagogique jeune)</dc:creator>
  <cp:lastModifiedBy>Danielle Gilbert</cp:lastModifiedBy>
  <cp:revision>158</cp:revision>
  <cp:lastPrinted>2016-02-18T20:27:23Z</cp:lastPrinted>
  <dcterms:created xsi:type="dcterms:W3CDTF">2013-11-21T19:05:19Z</dcterms:created>
  <dcterms:modified xsi:type="dcterms:W3CDTF">2017-05-09T16:53:52Z</dcterms:modified>
</cp:coreProperties>
</file>