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4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10.xml" ContentType="application/vnd.openxmlformats-officedocument.presentationml.notesSlide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11.xml" ContentType="application/vnd.openxmlformats-officedocument.presentationml.notesSlide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notesSlides/notesSlide12.xml" ContentType="application/vnd.openxmlformats-officedocument.presentationml.notesSlide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notesSlides/notesSlide13.xml" ContentType="application/vnd.openxmlformats-officedocument.presentationml.notesSlide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notesSlides/notesSlide14.xml" ContentType="application/vnd.openxmlformats-officedocument.presentationml.notesSlide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notesSlides/notesSlide15.xml" ContentType="application/vnd.openxmlformats-officedocument.presentationml.notesSlide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notesSlides/notesSlide16.xml" ContentType="application/vnd.openxmlformats-officedocument.presentationml.notesSlide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notesSlides/notesSlide17.xml" ContentType="application/vnd.openxmlformats-officedocument.presentationml.notesSlide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notesSlides/notesSlide18.xml" ContentType="application/vnd.openxmlformats-officedocument.presentationml.notesSlide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notesSlides/notesSlide19.xml" ContentType="application/vnd.openxmlformats-officedocument.presentationml.notesSlide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notesSlides/notesSlide20.xml" ContentType="application/vnd.openxmlformats-officedocument.presentationml.notesSlide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6"/>
  </p:notesMasterIdLst>
  <p:sldIdLst>
    <p:sldId id="326" r:id="rId2"/>
    <p:sldId id="275" r:id="rId3"/>
    <p:sldId id="262" r:id="rId4"/>
    <p:sldId id="327" r:id="rId5"/>
    <p:sldId id="381" r:id="rId6"/>
    <p:sldId id="374" r:id="rId7"/>
    <p:sldId id="384" r:id="rId8"/>
    <p:sldId id="382" r:id="rId9"/>
    <p:sldId id="383" r:id="rId10"/>
    <p:sldId id="385" r:id="rId11"/>
    <p:sldId id="387" r:id="rId12"/>
    <p:sldId id="388" r:id="rId13"/>
    <p:sldId id="386" r:id="rId14"/>
    <p:sldId id="389" r:id="rId15"/>
    <p:sldId id="390" r:id="rId16"/>
    <p:sldId id="392" r:id="rId17"/>
    <p:sldId id="258" r:id="rId18"/>
    <p:sldId id="331" r:id="rId19"/>
    <p:sldId id="290" r:id="rId20"/>
    <p:sldId id="375" r:id="rId21"/>
    <p:sldId id="329" r:id="rId22"/>
    <p:sldId id="294" r:id="rId23"/>
    <p:sldId id="293" r:id="rId24"/>
    <p:sldId id="328" r:id="rId25"/>
    <p:sldId id="378" r:id="rId26"/>
    <p:sldId id="377" r:id="rId27"/>
    <p:sldId id="376" r:id="rId28"/>
    <p:sldId id="358" r:id="rId29"/>
    <p:sldId id="334" r:id="rId30"/>
    <p:sldId id="281" r:id="rId31"/>
    <p:sldId id="283" r:id="rId32"/>
    <p:sldId id="335" r:id="rId33"/>
    <p:sldId id="336" r:id="rId34"/>
    <p:sldId id="337" r:id="rId35"/>
    <p:sldId id="338" r:id="rId36"/>
    <p:sldId id="380" r:id="rId37"/>
    <p:sldId id="379" r:id="rId38"/>
    <p:sldId id="339" r:id="rId39"/>
    <p:sldId id="340" r:id="rId40"/>
    <p:sldId id="341" r:id="rId41"/>
    <p:sldId id="342" r:id="rId42"/>
    <p:sldId id="343" r:id="rId43"/>
    <p:sldId id="344" r:id="rId44"/>
    <p:sldId id="345" r:id="rId45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705" autoAdjust="0"/>
  </p:normalViewPr>
  <p:slideViewPr>
    <p:cSldViewPr>
      <p:cViewPr varScale="1">
        <p:scale>
          <a:sx n="61" d="100"/>
          <a:sy n="61" d="100"/>
        </p:scale>
        <p:origin x="78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A5AB63F-6972-465B-AA83-34DBAC364B25}" type="datetimeFigureOut">
              <a:rPr lang="fr-CA"/>
              <a:pPr>
                <a:defRPr/>
              </a:pPr>
              <a:t>2016-04-19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CA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 smtClean="0"/>
              <a:t>Modifiez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CA" noProof="0" smtClean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C60683B-4AA4-4DC9-8721-CB789FCA9940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370329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A4F6FE-CFAD-4185-BE0D-288B1557BCFE}" type="slidenum">
              <a:rPr lang="fr-CA" smtClean="0"/>
              <a:t>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780547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Potvin, P., &amp; Dionne, E. (2007). </a:t>
            </a:r>
            <a:r>
              <a:rPr lang="fr-CA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Realities</a:t>
            </a:r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challenges of </a:t>
            </a:r>
            <a:r>
              <a:rPr lang="fr-CA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educational</a:t>
            </a:r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CA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reform</a:t>
            </a:r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province of </a:t>
            </a:r>
            <a:r>
              <a:rPr lang="fr-CA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Quebec</a:t>
            </a:r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fr-CA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exploratory</a:t>
            </a:r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CA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research</a:t>
            </a:r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on </a:t>
            </a:r>
            <a:r>
              <a:rPr lang="fr-CA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teaching</a:t>
            </a:r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science and </a:t>
            </a:r>
            <a:r>
              <a:rPr lang="fr-CA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technology</a:t>
            </a:r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fr-CA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McGill Journal of </a:t>
            </a:r>
            <a:r>
              <a:rPr lang="fr-CA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Education</a:t>
            </a:r>
            <a:r>
              <a:rPr lang="fr-CA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(Online), 42,</a:t>
            </a:r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393-410.</a:t>
            </a:r>
          </a:p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A4F6FE-CFAD-4185-BE0D-288B1557BCFE}" type="slidenum">
              <a:rPr lang="fr-CA" smtClean="0"/>
              <a:t>32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35492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 smtClean="0"/>
              <a:t>*Technicien qualifié</a:t>
            </a:r>
            <a:r>
              <a:rPr lang="fr-CA" baseline="0" dirty="0" smtClean="0"/>
              <a:t> détenteur d’un DEC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A4F6FE-CFAD-4185-BE0D-288B1557BCFE}" type="slidenum">
              <a:rPr lang="fr-CA" smtClean="0"/>
              <a:t>33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863473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A4F6FE-CFAD-4185-BE0D-288B1557BCFE}" type="slidenum">
              <a:rPr lang="fr-CA" smtClean="0"/>
              <a:t>34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090116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A4F6FE-CFAD-4185-BE0D-288B1557BCFE}" type="slidenum">
              <a:rPr lang="fr-CA" smtClean="0"/>
              <a:t>35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889070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A4F6FE-CFAD-4185-BE0D-288B1557BCFE}" type="slidenum">
              <a:rPr lang="fr-CA" smtClean="0"/>
              <a:t>36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14584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dirty="0" smtClean="0"/>
              <a:t>Si vous voulez</a:t>
            </a:r>
            <a:r>
              <a:rPr lang="fr-CA" baseline="0" dirty="0" smtClean="0"/>
              <a:t> lire ces textes et </a:t>
            </a:r>
            <a:r>
              <a:rPr lang="fr-CA" dirty="0" smtClean="0"/>
              <a:t>ne les trouvez pas </a:t>
            </a:r>
            <a:r>
              <a:rPr lang="fr-CA" baseline="0" dirty="0" smtClean="0"/>
              <a:t>sur Internet, écrivez-moi et j’essaierai de vous les faire parvenir. </a:t>
            </a:r>
            <a:r>
              <a:rPr lang="fr-CA" sz="1200" dirty="0" smtClean="0"/>
              <a:t>guayfleuref@ecole.csriveraine.qc.ca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A4F6FE-CFAD-4185-BE0D-288B1557BCFE}" type="slidenum">
              <a:rPr lang="fr-CA" smtClean="0"/>
              <a:t>38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704726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A4F6FE-CFAD-4185-BE0D-288B1557BCFE}" type="slidenum">
              <a:rPr lang="fr-CA" smtClean="0"/>
              <a:t>39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5588387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A4F6FE-CFAD-4185-BE0D-288B1557BCFE}" type="slidenum">
              <a:rPr lang="fr-CA" smtClean="0"/>
              <a:t>40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4595270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A4F6FE-CFAD-4185-BE0D-288B1557BCFE}" type="slidenum">
              <a:rPr lang="fr-CA" smtClean="0"/>
              <a:t>41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4592812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A4F6FE-CFAD-4185-BE0D-288B1557BCFE}" type="slidenum">
              <a:rPr lang="fr-CA" smtClean="0"/>
              <a:t>42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178993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60683B-4AA4-4DC9-8721-CB789FCA9940}" type="slidenum">
              <a:rPr lang="fr-CA" smtClean="0"/>
              <a:pPr>
                <a:defRPr/>
              </a:pPr>
              <a:t>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1628163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A4F6FE-CFAD-4185-BE0D-288B1557BCFE}" type="slidenum">
              <a:rPr lang="fr-CA" smtClean="0"/>
              <a:t>43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8007182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A4F6FE-CFAD-4185-BE0D-288B1557BCFE}" type="slidenum">
              <a:rPr lang="fr-CA" smtClean="0"/>
              <a:t>44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767602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60683B-4AA4-4DC9-8721-CB789FCA9940}" type="slidenum">
              <a:rPr lang="fr-CA" smtClean="0"/>
              <a:pPr>
                <a:defRPr/>
              </a:pPr>
              <a:t>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72343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60683B-4AA4-4DC9-8721-CB789FCA9940}" type="slidenum">
              <a:rPr lang="fr-CA" smtClean="0"/>
              <a:pPr>
                <a:defRPr/>
              </a:pPr>
              <a:t>6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670952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fr-CA" dirty="0" smtClean="0"/>
              <a:t>Apprendre à l’élève à pêcher….et non de lui donner du poisson</a:t>
            </a:r>
          </a:p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60683B-4AA4-4DC9-8721-CB789FCA9940}" type="slidenum">
              <a:rPr lang="fr-CA" smtClean="0"/>
              <a:pPr>
                <a:defRPr/>
              </a:pPr>
              <a:t>17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920719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60683B-4AA4-4DC9-8721-CB789FCA9940}" type="slidenum">
              <a:rPr lang="fr-CA" smtClean="0"/>
              <a:pPr>
                <a:defRPr/>
              </a:pPr>
              <a:t>18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162816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Lacasse</a:t>
            </a:r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M., &amp; </a:t>
            </a:r>
            <a:r>
              <a:rPr lang="fr-CA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Barma</a:t>
            </a:r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S. (2012). Intégrer l'éducation technologique à l'éducation scientifique : pertinence pour les élèves et impacts sur les pratiques d'enseignants. </a:t>
            </a:r>
            <a:r>
              <a:rPr lang="fr-CA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Canadian Journal of </a:t>
            </a:r>
            <a:r>
              <a:rPr lang="fr-CA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Education</a:t>
            </a:r>
            <a:r>
              <a:rPr lang="fr-CA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35</a:t>
            </a:r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(2), 155-191.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60683B-4AA4-4DC9-8721-CB789FCA9940}" type="slidenum">
              <a:rPr lang="fr-CA" smtClean="0"/>
              <a:pPr>
                <a:defRPr/>
              </a:pPr>
              <a:t>20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670952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 smtClean="0"/>
              <a:t>SÉ d’ATS 3</a:t>
            </a:r>
            <a:r>
              <a:rPr lang="fr-CA" baseline="30000" dirty="0" smtClean="0"/>
              <a:t>e</a:t>
            </a:r>
            <a:r>
              <a:rPr lang="fr-CA" dirty="0" smtClean="0"/>
              <a:t> sec.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60683B-4AA4-4DC9-8721-CB789FCA9940}" type="slidenum">
              <a:rPr lang="fr-CA" smtClean="0"/>
              <a:pPr>
                <a:defRPr/>
              </a:pPr>
              <a:t>22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373323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 smtClean="0"/>
              <a:t>ATS 3</a:t>
            </a:r>
            <a:r>
              <a:rPr lang="fr-CA" baseline="30000" dirty="0" smtClean="0"/>
              <a:t>e</a:t>
            </a:r>
            <a:r>
              <a:rPr lang="fr-CA" baseline="0" dirty="0" smtClean="0"/>
              <a:t> sec.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60683B-4AA4-4DC9-8721-CB789FCA9940}" type="slidenum">
              <a:rPr lang="fr-CA" smtClean="0"/>
              <a:pPr>
                <a:defRPr/>
              </a:pPr>
              <a:t>23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99925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0128D3-7E93-4A8B-8E47-CE4DA572F11A}" type="datetime1">
              <a:rPr lang="fr-CA" smtClean="0"/>
              <a:t>2016-04-19</a:t>
            </a:fld>
            <a:endParaRPr lang="fr-CA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A" smtClean="0"/>
              <a:t>François Guay-Fleurent, CS de la Riveraine</a:t>
            </a:r>
            <a:endParaRPr lang="fr-CA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19D6F-53A4-4EB9-89F9-78E87490EDE5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204676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98AE52-CA1C-4AA0-9D37-36E65E9D85BE}" type="datetime1">
              <a:rPr lang="fr-CA" smtClean="0"/>
              <a:t>2016-04-19</a:t>
            </a:fld>
            <a:endParaRPr lang="fr-CA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A" smtClean="0"/>
              <a:t>François Guay-Fleurent, CS de la Riveraine</a:t>
            </a:r>
            <a:endParaRPr lang="fr-CA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91335B-3A4F-4EC3-8889-18B9AE96FCE8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99862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4F3F0-3F49-4ABF-BAC7-1FAB9A3BC0E0}" type="datetime1">
              <a:rPr lang="fr-CA" smtClean="0"/>
              <a:t>2016-04-19</a:t>
            </a:fld>
            <a:endParaRPr lang="fr-CA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A" smtClean="0"/>
              <a:t>François Guay-Fleurent, CS de la Riveraine</a:t>
            </a:r>
            <a:endParaRPr lang="fr-CA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91A4B-23F4-4033-976C-AE319F939B17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03936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398DC-B483-4E1E-8A53-DAAC79BF38F6}" type="datetime1">
              <a:rPr lang="fr-CA" smtClean="0"/>
              <a:t>2016-04-19</a:t>
            </a:fld>
            <a:endParaRPr lang="fr-CA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A" smtClean="0"/>
              <a:t>François Guay-Fleurent, CS de la Riveraine</a:t>
            </a:r>
            <a:endParaRPr lang="fr-CA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9AA83-4576-49E9-B83B-BC58ACFFA611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27003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B14C5-DA75-434F-A35C-AB64022B0DCB}" type="datetime1">
              <a:rPr lang="fr-CA" smtClean="0"/>
              <a:t>2016-04-19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A" smtClean="0"/>
              <a:t>François Guay-Fleurent, CS de la Riveraine</a:t>
            </a: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A534D-EE8D-4D20-BE18-1EFEF1D037A6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50214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558BB-C2B4-4D00-BA42-8F9B7D14705A}" type="datetime1">
              <a:rPr lang="fr-CA" smtClean="0"/>
              <a:t>2016-04-19</a:t>
            </a:fld>
            <a:endParaRPr lang="fr-CA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A" smtClean="0"/>
              <a:t>François Guay-Fleurent, CS de la Riveraine</a:t>
            </a:r>
            <a:endParaRPr lang="fr-CA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4223C-9A00-44FA-A625-3625C03A95E8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16492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575C7-B8CE-4105-AE34-8C699EED0144}" type="datetime1">
              <a:rPr lang="fr-CA" smtClean="0"/>
              <a:t>2016-04-19</a:t>
            </a:fld>
            <a:endParaRPr lang="fr-CA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A" smtClean="0"/>
              <a:t>François Guay-Fleurent, CS de la Riveraine</a:t>
            </a:r>
            <a:endParaRPr lang="fr-CA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472746-6B5F-4F44-B6E3-6DF48BFB97E7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9066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96B686-9A5F-4430-825C-3B473DC5C93F}" type="datetime1">
              <a:rPr lang="fr-CA" smtClean="0"/>
              <a:t>2016-04-19</a:t>
            </a:fld>
            <a:endParaRPr lang="fr-CA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A" smtClean="0"/>
              <a:t>François Guay-Fleurent, CS de la Riveraine</a:t>
            </a:r>
            <a:endParaRPr lang="fr-CA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D8C4A-932F-4B86-A0DC-5C0C0F269430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67845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9EF175-A9AD-4F7A-80CE-C858C15FE22B}" type="datetime1">
              <a:rPr lang="fr-CA" smtClean="0"/>
              <a:t>2016-04-19</a:t>
            </a:fld>
            <a:endParaRPr lang="fr-CA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A" smtClean="0"/>
              <a:t>François Guay-Fleurent, CS de la Riveraine</a:t>
            </a:r>
            <a:endParaRPr lang="fr-CA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3F58F-D3E0-4CC3-939A-8B9FEB7A472D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96360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BDD59-B476-47E4-9BC4-3ABF4485B102}" type="datetime1">
              <a:rPr lang="fr-CA" smtClean="0"/>
              <a:t>2016-04-19</a:t>
            </a:fld>
            <a:endParaRPr lang="fr-CA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A" smtClean="0"/>
              <a:t>François Guay-Fleurent, CS de la Riveraine</a:t>
            </a:r>
            <a:endParaRPr lang="fr-CA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9678B3-4D39-462E-B52F-1FCA56B35503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62949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DDF7B-5DFB-4AA1-9787-1B74E0B0D5B8}" type="datetime1">
              <a:rPr lang="fr-CA" smtClean="0"/>
              <a:t>2016-04-19</a:t>
            </a:fld>
            <a:endParaRPr lang="fr-CA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A" smtClean="0"/>
              <a:t>François Guay-Fleurent, CS de la Riveraine</a:t>
            </a:r>
            <a:endParaRPr lang="fr-CA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1C77F8-0902-462D-9C98-2987CBC6C243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7607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 style du titre</a:t>
            </a:r>
            <a:endParaRPr lang="en-US" smtClean="0"/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29519082-2918-499A-9816-1C50F7002897}" type="datetime1">
              <a:rPr lang="fr-CA" smtClean="0"/>
              <a:t>2016-04-19</a:t>
            </a:fld>
            <a:endParaRPr lang="fr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r>
              <a:rPr lang="fr-CA" smtClean="0"/>
              <a:t>François Guay-Fleurent, CS de la Riveraine</a:t>
            </a:r>
            <a:endParaRPr lang="fr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F7C68443-5A85-4AE6-AD74-0062754D54B4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42" r:id="rId2"/>
    <p:sldLayoutId id="2147483751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52" r:id="rId9"/>
    <p:sldLayoutId id="2147483748" r:id="rId10"/>
    <p:sldLayoutId id="2147483749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moodle.ticfga.ca/course/view.php?id=2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yvirtualpaper.com/doc/spectre/44-1web/2014102201/#0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4" Type="http://schemas.openxmlformats.org/officeDocument/2006/relationships/notesSlide" Target="../notesSlides/notesSlide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pfgf.com/sct-3064.html" TargetMode="External"/><Relationship Id="rId2" Type="http://schemas.openxmlformats.org/officeDocument/2006/relationships/hyperlink" Target="http://www.ppfgf.com/sct-3062.html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www.polyvalentedecharlesbourg.csdps.qc.ca/science/techno/microscope/microscope.html" TargetMode="External"/><Relationship Id="rId5" Type="http://schemas.openxmlformats.org/officeDocument/2006/relationships/hyperlink" Target="http://www.afce.qc.ca/trousse/sae.html" TargetMode="External"/><Relationship Id="rId4" Type="http://schemas.openxmlformats.org/officeDocument/2006/relationships/hyperlink" Target="http://math-techno.cssh.qc.ca/index.php?option=com_content&amp;view=article&amp;id=332:sae-3e-secondaire&amp;catid=42:technologique&amp;Itemid=46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math-techno.cssh.qc.ca/index.php?option=com_content&amp;view=article&amp;id=332:sae-3e-secondaire&amp;catid=42:technologique&amp;Itemid=46" TargetMode="External"/><Relationship Id="rId4" Type="http://schemas.openxmlformats.org/officeDocument/2006/relationships/image" Target="../media/image5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pfgf.com/sct-4062.html" TargetMode="External"/><Relationship Id="rId2" Type="http://schemas.openxmlformats.org/officeDocument/2006/relationships/hyperlink" Target="http://www.ppfgf.com/sct-4061.html" TargetMode="Externa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5" Type="http://schemas.openxmlformats.org/officeDocument/2006/relationships/hyperlink" Target="http://www3.recitfga.qc.ca/alexandrie/ressource_detail.php?idRessource=1991" TargetMode="External"/><Relationship Id="rId4" Type="http://schemas.openxmlformats.org/officeDocument/2006/relationships/hyperlink" Target="http://www.crijest.org/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5" Type="http://schemas.openxmlformats.org/officeDocument/2006/relationships/hyperlink" Target="http://www.ppfgf.com/sct-3062.html" TargetMode="External"/><Relationship Id="rId4" Type="http://schemas.openxmlformats.org/officeDocument/2006/relationships/hyperlink" Target="http://www.crijest.org/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5" Type="http://schemas.openxmlformats.org/officeDocument/2006/relationships/hyperlink" Target="http://www.ppfgf.com/sct-4061.html" TargetMode="External"/><Relationship Id="rId4" Type="http://schemas.openxmlformats.org/officeDocument/2006/relationships/hyperlink" Target="http://www.crijest.org/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../../../SA&#201;%20LLL%20Pistes%20UQAM/SCT%204061/Chambre%20branch&#233;e%20ADULTES/Chambre%20branchee%20JdeB%20ADULTES.doc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lyvalentedecharlesbourg.csdps.qc.ca/science/techno/eole/index.html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polyvalentedecharlesbourg.csdps.qc.ca/science/techno/electronique/chantier7.html" TargetMode="External"/><Relationship Id="rId4" Type="http://schemas.openxmlformats.org/officeDocument/2006/relationships/hyperlink" Target="http://www.polyvalentedecharlesbourg.csdps.qc.ca/science/techno/microscope/microscope.html" TargetMode="Externa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pfgf.com/quebec.html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4" Type="http://schemas.openxmlformats.org/officeDocument/2006/relationships/notesSlide" Target="../notesSlides/notesSlide10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4" Type="http://schemas.openxmlformats.org/officeDocument/2006/relationships/notesSlide" Target="../notesSlides/notesSlide1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4" Type="http://schemas.openxmlformats.org/officeDocument/2006/relationships/notesSlide" Target="../notesSlides/notesSlide1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4" Type="http://schemas.openxmlformats.org/officeDocument/2006/relationships/notesSlide" Target="../notesSlides/notesSlide1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5" Type="http://schemas.openxmlformats.org/officeDocument/2006/relationships/hyperlink" Target="http://www.cse.gouv.qc.ca/fichiers/documents/publications/Avis/50-0481.pdf" TargetMode="External"/><Relationship Id="rId4" Type="http://schemas.openxmlformats.org/officeDocument/2006/relationships/notesSlide" Target="../notesSlides/notesSlide1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5" Type="http://schemas.openxmlformats.org/officeDocument/2006/relationships/hyperlink" Target="http://www.cjnse-rcjce.ca/ojs2/index.php/cjnse/article/view/19" TargetMode="External"/><Relationship Id="rId4" Type="http://schemas.openxmlformats.org/officeDocument/2006/relationships/notesSlide" Target="../notesSlides/notesSlide15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5" Type="http://schemas.openxmlformats.org/officeDocument/2006/relationships/hyperlink" Target="http://www.acelf.ca/c/revue/pdf/EF-37-2-063-CHARLAND.pdf" TargetMode="External"/><Relationship Id="rId4" Type="http://schemas.openxmlformats.org/officeDocument/2006/relationships/notesSlide" Target="../notesSlides/notesSlide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4" Type="http://schemas.openxmlformats.org/officeDocument/2006/relationships/notesSlide" Target="../notesSlides/notesSlide1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4" Type="http://schemas.openxmlformats.org/officeDocument/2006/relationships/notesSlide" Target="../notesSlides/notesSlide18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4" Type="http://schemas.openxmlformats.org/officeDocument/2006/relationships/notesSlide" Target="../notesSlides/notesSlide19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4" Type="http://schemas.openxmlformats.org/officeDocument/2006/relationships/notesSlide" Target="../notesSlides/notesSlide20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5" Type="http://schemas.openxmlformats.org/officeDocument/2006/relationships/hyperlink" Target="http://www.revue-ere.uqam.ca/categories/PDF/Volume7/03_Villemagne_C.pdf" TargetMode="External"/><Relationship Id="rId4" Type="http://schemas.openxmlformats.org/officeDocument/2006/relationships/notesSlide" Target="../notesSlides/notesSlide2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refourfga.com/index.asp" TargetMode="External"/><Relationship Id="rId2" Type="http://schemas.openxmlformats.org/officeDocument/2006/relationships/hyperlink" Target="http://moodle.ticfga.ca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aprescours.ticfga.ca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image" Target="../media/image2.jpeg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72008" y="1384176"/>
            <a:ext cx="8748464" cy="1828800"/>
          </a:xfrm>
        </p:spPr>
        <p:txBody>
          <a:bodyPr>
            <a:noAutofit/>
          </a:bodyPr>
          <a:lstStyle/>
          <a:p>
            <a:r>
              <a:rPr lang="fr-CA" sz="4800" dirty="0">
                <a:effectLst/>
              </a:rPr>
              <a:t>Compte-rendu d'expérimentation et discussion autour des nouveaux cours de </a:t>
            </a:r>
            <a:r>
              <a:rPr lang="fr-CA" sz="4800" dirty="0" smtClean="0">
                <a:effectLst/>
              </a:rPr>
              <a:t>SCT</a:t>
            </a:r>
            <a:endParaRPr lang="fr-CA" sz="4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821760" y="3476600"/>
            <a:ext cx="7854696" cy="1752600"/>
          </a:xfrm>
        </p:spPr>
        <p:txBody>
          <a:bodyPr/>
          <a:lstStyle/>
          <a:p>
            <a:r>
              <a:rPr lang="fr-CA" dirty="0" smtClean="0"/>
              <a:t>Congrès de l’AQIFGA, atelier 404</a:t>
            </a:r>
          </a:p>
          <a:p>
            <a:r>
              <a:rPr lang="fr-CA" dirty="0" smtClean="0"/>
              <a:t>22 avril 2016, Longueuil</a:t>
            </a:r>
            <a:endParaRPr lang="fr-CA" dirty="0"/>
          </a:p>
        </p:txBody>
      </p:sp>
      <p:sp>
        <p:nvSpPr>
          <p:cNvPr id="4" name="Sous-titre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179512" y="5301208"/>
            <a:ext cx="8502768" cy="1752600"/>
          </a:xfrm>
          <a:prstGeom prst="rect">
            <a:avLst/>
          </a:prstGeom>
        </p:spPr>
        <p:txBody>
          <a:bodyPr vert="horz" lIns="0" rIns="18288">
            <a:norm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A" sz="2800" dirty="0" smtClean="0"/>
              <a:t>Par François Guay-Fleurent</a:t>
            </a:r>
          </a:p>
          <a:p>
            <a:r>
              <a:rPr lang="fr-CA" sz="1800" dirty="0" smtClean="0"/>
              <a:t>Enseignant et</a:t>
            </a:r>
            <a:r>
              <a:rPr lang="fr-CA" sz="1800" dirty="0"/>
              <a:t> </a:t>
            </a:r>
            <a:r>
              <a:rPr lang="fr-CA" sz="1800" dirty="0" smtClean="0"/>
              <a:t>formateur-accompagnateur en science et technologie</a:t>
            </a:r>
          </a:p>
          <a:p>
            <a:r>
              <a:rPr lang="fr-CA" sz="2000" dirty="0" smtClean="0"/>
              <a:t>guayfleuref@ecole.csriveraine.qc.ca</a:t>
            </a:r>
          </a:p>
          <a:p>
            <a:endParaRPr lang="fr-CA" sz="1800" dirty="0" smtClean="0"/>
          </a:p>
        </p:txBody>
      </p:sp>
    </p:spTree>
    <p:extLst>
      <p:ext uri="{BB962C8B-B14F-4D97-AF65-F5344CB8AC3E}">
        <p14:creationId xmlns:p14="http://schemas.microsoft.com/office/powerpoint/2010/main" val="2904813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 smtClean="0"/>
          </a:p>
          <a:p>
            <a:r>
              <a:rPr lang="fr-CA" dirty="0" smtClean="0"/>
              <a:t>SCT-4061 : SAÉ + Kaléidoscope</a:t>
            </a:r>
          </a:p>
          <a:p>
            <a:endParaRPr lang="fr-CA" dirty="0"/>
          </a:p>
          <a:p>
            <a:r>
              <a:rPr lang="fr-CA" dirty="0" smtClean="0"/>
              <a:t>SCT-4062 : SOFAD </a:t>
            </a:r>
          </a:p>
          <a:p>
            <a:endParaRPr lang="fr-CA" dirty="0" smtClean="0"/>
          </a:p>
          <a:p>
            <a:endParaRPr lang="fr-CA" dirty="0" smtClean="0"/>
          </a:p>
        </p:txBody>
      </p:sp>
      <p:sp>
        <p:nvSpPr>
          <p:cNvPr id="4" name="Titre 1"/>
          <p:cNvSpPr txBox="1">
            <a:spLocks/>
          </p:cNvSpPr>
          <p:nvPr>
            <p:custDataLst>
              <p:tags r:id="rId1"/>
            </p:custDataLst>
          </p:nvPr>
        </p:nvSpPr>
        <p:spPr bwMode="auto">
          <a:xfrm>
            <a:off x="468000" y="8460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fr-CA" dirty="0" smtClean="0"/>
              <a:t>2. Matériel utilisé</a:t>
            </a:r>
          </a:p>
        </p:txBody>
      </p:sp>
    </p:spTree>
    <p:extLst>
      <p:ext uri="{BB962C8B-B14F-4D97-AF65-F5344CB8AC3E}">
        <p14:creationId xmlns:p14="http://schemas.microsoft.com/office/powerpoint/2010/main" val="1975673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922837"/>
          </a:xfrm>
        </p:spPr>
        <p:txBody>
          <a:bodyPr/>
          <a:lstStyle/>
          <a:p>
            <a:endParaRPr lang="fr-CA" dirty="0" smtClean="0"/>
          </a:p>
          <a:p>
            <a:r>
              <a:rPr lang="fr-CA" dirty="0" smtClean="0"/>
              <a:t>Feuille de cheminement maison</a:t>
            </a:r>
          </a:p>
          <a:p>
            <a:endParaRPr lang="fr-CA" dirty="0"/>
          </a:p>
          <a:p>
            <a:r>
              <a:rPr lang="fr-CA" dirty="0" smtClean="0"/>
              <a:t>Découpage de Kaléidoscope par Diane Ménard</a:t>
            </a:r>
          </a:p>
          <a:p>
            <a:endParaRPr lang="fr-CA" dirty="0"/>
          </a:p>
          <a:p>
            <a:r>
              <a:rPr lang="fr-CA" dirty="0" smtClean="0"/>
              <a:t>SAÉ développées</a:t>
            </a:r>
          </a:p>
          <a:p>
            <a:endParaRPr lang="fr-CA" dirty="0"/>
          </a:p>
          <a:p>
            <a:r>
              <a:rPr lang="fr-CA" dirty="0" smtClean="0"/>
              <a:t>Prétests par Guy Mathieu et secteur jeune</a:t>
            </a:r>
          </a:p>
          <a:p>
            <a:endParaRPr lang="fr-CA" dirty="0"/>
          </a:p>
          <a:p>
            <a:r>
              <a:rPr lang="fr-CA" dirty="0" smtClean="0"/>
              <a:t>Proposition : voir le travail de Guy sur </a:t>
            </a:r>
            <a:r>
              <a:rPr lang="fr-CA" dirty="0" smtClean="0">
                <a:hlinkClick r:id="rId3"/>
              </a:rPr>
              <a:t>Moodle FGA</a:t>
            </a:r>
            <a:endParaRPr lang="fr-CA" dirty="0" smtClean="0"/>
          </a:p>
          <a:p>
            <a:endParaRPr lang="fr-CA" dirty="0" smtClean="0"/>
          </a:p>
        </p:txBody>
      </p:sp>
      <p:sp>
        <p:nvSpPr>
          <p:cNvPr id="4" name="Titre 1"/>
          <p:cNvSpPr txBox="1">
            <a:spLocks/>
          </p:cNvSpPr>
          <p:nvPr>
            <p:custDataLst>
              <p:tags r:id="rId1"/>
            </p:custDataLst>
          </p:nvPr>
        </p:nvSpPr>
        <p:spPr bwMode="auto">
          <a:xfrm>
            <a:off x="468000" y="8460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fr-CA" dirty="0" smtClean="0"/>
              <a:t>2. Matériel utilisé / SCT-4061</a:t>
            </a:r>
          </a:p>
        </p:txBody>
      </p:sp>
    </p:spTree>
    <p:extLst>
      <p:ext uri="{BB962C8B-B14F-4D97-AF65-F5344CB8AC3E}">
        <p14:creationId xmlns:p14="http://schemas.microsoft.com/office/powerpoint/2010/main" val="1163381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Changement de tâche, temps restreint</a:t>
            </a:r>
          </a:p>
          <a:p>
            <a:endParaRPr lang="fr-CA" dirty="0"/>
          </a:p>
          <a:p>
            <a:r>
              <a:rPr lang="fr-CA" dirty="0" smtClean="0"/>
              <a:t>Feuille de cheminement abandonnée</a:t>
            </a:r>
          </a:p>
          <a:p>
            <a:endParaRPr lang="fr-CA" dirty="0" smtClean="0"/>
          </a:p>
          <a:p>
            <a:r>
              <a:rPr lang="fr-CA" dirty="0" smtClean="0"/>
              <a:t>Guide de la SOFAD, p. 1 à 300 (mon « erreur »)</a:t>
            </a:r>
          </a:p>
          <a:p>
            <a:endParaRPr lang="fr-CA" dirty="0"/>
          </a:p>
          <a:p>
            <a:r>
              <a:rPr lang="fr-CA" dirty="0" smtClean="0"/>
              <a:t>Expérimentations de la SOFAD, sauf eau de chaux</a:t>
            </a:r>
          </a:p>
          <a:p>
            <a:endParaRPr lang="fr-CA" dirty="0"/>
          </a:p>
          <a:p>
            <a:r>
              <a:rPr lang="fr-CA" dirty="0" smtClean="0"/>
              <a:t>Prétests développés</a:t>
            </a:r>
          </a:p>
          <a:p>
            <a:endParaRPr lang="fr-CA" dirty="0" smtClean="0"/>
          </a:p>
        </p:txBody>
      </p:sp>
      <p:sp>
        <p:nvSpPr>
          <p:cNvPr id="4" name="Titre 1"/>
          <p:cNvSpPr txBox="1">
            <a:spLocks/>
          </p:cNvSpPr>
          <p:nvPr>
            <p:custDataLst>
              <p:tags r:id="rId1"/>
            </p:custDataLst>
          </p:nvPr>
        </p:nvSpPr>
        <p:spPr bwMode="auto">
          <a:xfrm>
            <a:off x="468000" y="8460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fr-CA" dirty="0" smtClean="0"/>
              <a:t>2. Matériel utilisé / SCT-4062</a:t>
            </a:r>
          </a:p>
        </p:txBody>
      </p:sp>
    </p:spTree>
    <p:extLst>
      <p:ext uri="{BB962C8B-B14F-4D97-AF65-F5344CB8AC3E}">
        <p14:creationId xmlns:p14="http://schemas.microsoft.com/office/powerpoint/2010/main" val="366726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5085184"/>
          </a:xfrm>
        </p:spPr>
        <p:txBody>
          <a:bodyPr/>
          <a:lstStyle/>
          <a:p>
            <a:r>
              <a:rPr lang="fr-CA" dirty="0" smtClean="0"/>
              <a:t>SCT-4061</a:t>
            </a:r>
          </a:p>
          <a:p>
            <a:pPr lvl="1"/>
            <a:r>
              <a:rPr lang="fr-CA" dirty="0" smtClean="0"/>
              <a:t>Difficile</a:t>
            </a:r>
          </a:p>
          <a:p>
            <a:pPr lvl="1"/>
            <a:r>
              <a:rPr lang="fr-CA" dirty="0" smtClean="0"/>
              <a:t>Observatoire nécessaire, Observatoire 4?</a:t>
            </a:r>
          </a:p>
          <a:p>
            <a:pPr lvl="1"/>
            <a:r>
              <a:rPr lang="fr-CA" dirty="0" smtClean="0"/>
              <a:t>Beaucoup de temps à l’atelier</a:t>
            </a:r>
          </a:p>
          <a:p>
            <a:pPr lvl="1"/>
            <a:r>
              <a:rPr lang="fr-CA" dirty="0" smtClean="0"/>
              <a:t>Bonne préparation nécessaire</a:t>
            </a:r>
          </a:p>
          <a:p>
            <a:r>
              <a:rPr lang="fr-CA" dirty="0" smtClean="0"/>
              <a:t>SCT-4062</a:t>
            </a:r>
          </a:p>
          <a:p>
            <a:pPr lvl="1"/>
            <a:r>
              <a:rPr lang="fr-CA" dirty="0" smtClean="0"/>
              <a:t>Facile à utiliser</a:t>
            </a:r>
          </a:p>
          <a:p>
            <a:pPr lvl="1"/>
            <a:r>
              <a:rPr lang="fr-CA" dirty="0" smtClean="0"/>
              <a:t>Moins en action</a:t>
            </a:r>
          </a:p>
          <a:p>
            <a:pPr lvl="1"/>
            <a:r>
              <a:rPr lang="fr-CA" dirty="0" smtClean="0"/>
              <a:t>Est-ce important?</a:t>
            </a:r>
          </a:p>
          <a:p>
            <a:pPr lvl="1"/>
            <a:r>
              <a:rPr lang="fr-CA" dirty="0" smtClean="0"/>
              <a:t>Adéquation avec le programme?</a:t>
            </a:r>
          </a:p>
          <a:p>
            <a:pPr lvl="1"/>
            <a:r>
              <a:rPr lang="fr-CA" dirty="0" smtClean="0"/>
              <a:t>Développement de l’opinion?</a:t>
            </a:r>
          </a:p>
          <a:p>
            <a:endParaRPr lang="fr-CA" dirty="0" smtClean="0"/>
          </a:p>
          <a:p>
            <a:endParaRPr lang="fr-CA" dirty="0" smtClean="0"/>
          </a:p>
        </p:txBody>
      </p:sp>
      <p:sp>
        <p:nvSpPr>
          <p:cNvPr id="4" name="Titre 1"/>
          <p:cNvSpPr txBox="1">
            <a:spLocks/>
          </p:cNvSpPr>
          <p:nvPr>
            <p:custDataLst>
              <p:tags r:id="rId1"/>
            </p:custDataLst>
          </p:nvPr>
        </p:nvSpPr>
        <p:spPr bwMode="auto">
          <a:xfrm>
            <a:off x="468000" y="8460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fr-CA" dirty="0" smtClean="0"/>
              <a:t>2. Constat de l’enseignant</a:t>
            </a:r>
          </a:p>
        </p:txBody>
      </p:sp>
    </p:spTree>
    <p:extLst>
      <p:ext uri="{BB962C8B-B14F-4D97-AF65-F5344CB8AC3E}">
        <p14:creationId xmlns:p14="http://schemas.microsoft.com/office/powerpoint/2010/main" val="42604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 smtClean="0"/>
          </a:p>
          <a:p>
            <a:r>
              <a:rPr lang="fr-CA" dirty="0" smtClean="0"/>
              <a:t>SCT-4061</a:t>
            </a:r>
          </a:p>
          <a:p>
            <a:endParaRPr lang="fr-CA" dirty="0"/>
          </a:p>
          <a:p>
            <a:r>
              <a:rPr lang="fr-CA" dirty="0" smtClean="0"/>
              <a:t>SCT-4062</a:t>
            </a:r>
          </a:p>
          <a:p>
            <a:endParaRPr lang="fr-CA" dirty="0" smtClean="0"/>
          </a:p>
          <a:p>
            <a:endParaRPr lang="fr-CA" dirty="0" smtClean="0"/>
          </a:p>
        </p:txBody>
      </p:sp>
      <p:sp>
        <p:nvSpPr>
          <p:cNvPr id="4" name="Titre 1"/>
          <p:cNvSpPr txBox="1">
            <a:spLocks/>
          </p:cNvSpPr>
          <p:nvPr>
            <p:custDataLst>
              <p:tags r:id="rId1"/>
            </p:custDataLst>
          </p:nvPr>
        </p:nvSpPr>
        <p:spPr bwMode="auto">
          <a:xfrm>
            <a:off x="468000" y="846000"/>
            <a:ext cx="8676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fr-CA" dirty="0" smtClean="0"/>
              <a:t>2. </a:t>
            </a:r>
            <a:r>
              <a:rPr lang="fr-CA" sz="4400" dirty="0" smtClean="0"/>
              <a:t>Constat de l’élève : des citations</a:t>
            </a:r>
          </a:p>
        </p:txBody>
      </p:sp>
    </p:spTree>
    <p:extLst>
      <p:ext uri="{BB962C8B-B14F-4D97-AF65-F5344CB8AC3E}">
        <p14:creationId xmlns:p14="http://schemas.microsoft.com/office/powerpoint/2010/main" val="131728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35163"/>
            <a:ext cx="8579296" cy="4389437"/>
          </a:xfrm>
        </p:spPr>
        <p:txBody>
          <a:bodyPr/>
          <a:lstStyle/>
          <a:p>
            <a:endParaRPr lang="fr-CA" dirty="0" smtClean="0"/>
          </a:p>
          <a:p>
            <a:r>
              <a:rPr lang="fr-CA" dirty="0"/>
              <a:t>Recherche-action en 2016-2017 </a:t>
            </a:r>
            <a:r>
              <a:rPr lang="fr-CA" dirty="0" smtClean="0"/>
              <a:t>(SCT-4063</a:t>
            </a:r>
            <a:r>
              <a:rPr lang="fr-CA" dirty="0"/>
              <a:t>)</a:t>
            </a:r>
          </a:p>
          <a:p>
            <a:endParaRPr lang="fr-CA" dirty="0" smtClean="0"/>
          </a:p>
          <a:p>
            <a:r>
              <a:rPr lang="fr-CA" dirty="0" smtClean="0"/>
              <a:t>Et dans vos milieux?</a:t>
            </a:r>
          </a:p>
          <a:p>
            <a:endParaRPr lang="fr-CA" dirty="0" smtClean="0"/>
          </a:p>
          <a:p>
            <a:r>
              <a:rPr lang="fr-CA" dirty="0" smtClean="0"/>
              <a:t>Des pistes gagnantes? Des embuches et des solutions?</a:t>
            </a:r>
          </a:p>
          <a:p>
            <a:endParaRPr lang="fr-CA" dirty="0"/>
          </a:p>
          <a:p>
            <a:r>
              <a:rPr lang="fr-CA" dirty="0" smtClean="0"/>
              <a:t>Des expérimentations?</a:t>
            </a:r>
          </a:p>
          <a:p>
            <a:endParaRPr lang="fr-CA" dirty="0" smtClean="0"/>
          </a:p>
          <a:p>
            <a:endParaRPr lang="fr-CA" dirty="0"/>
          </a:p>
          <a:p>
            <a:endParaRPr lang="fr-CA" dirty="0" smtClean="0"/>
          </a:p>
          <a:p>
            <a:endParaRPr lang="fr-CA" dirty="0" smtClean="0"/>
          </a:p>
          <a:p>
            <a:endParaRPr lang="fr-CA" dirty="0" smtClean="0"/>
          </a:p>
          <a:p>
            <a:endParaRPr lang="fr-CA" dirty="0" smtClean="0"/>
          </a:p>
        </p:txBody>
      </p:sp>
      <p:sp>
        <p:nvSpPr>
          <p:cNvPr id="4" name="Titre 1"/>
          <p:cNvSpPr txBox="1">
            <a:spLocks/>
          </p:cNvSpPr>
          <p:nvPr>
            <p:custDataLst>
              <p:tags r:id="rId1"/>
            </p:custDataLst>
          </p:nvPr>
        </p:nvSpPr>
        <p:spPr bwMode="auto">
          <a:xfrm>
            <a:off x="468000" y="8460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fr-CA" dirty="0" smtClean="0"/>
              <a:t>3. Discussion et conclusion</a:t>
            </a:r>
          </a:p>
        </p:txBody>
      </p:sp>
    </p:spTree>
    <p:extLst>
      <p:ext uri="{BB962C8B-B14F-4D97-AF65-F5344CB8AC3E}">
        <p14:creationId xmlns:p14="http://schemas.microsoft.com/office/powerpoint/2010/main" val="997479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Autres éléments pertinents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 smtClean="0"/>
          </a:p>
          <a:p>
            <a:r>
              <a:rPr lang="fr-CA" dirty="0" smtClean="0"/>
              <a:t>Voici des ressources pour enseigner ces cours.</a:t>
            </a:r>
          </a:p>
          <a:p>
            <a:endParaRPr lang="fr-CA" dirty="0" smtClean="0"/>
          </a:p>
          <a:p>
            <a:r>
              <a:rPr lang="fr-CA" dirty="0" smtClean="0"/>
              <a:t>Une bibliographie à la fin pour en savoir plus.</a:t>
            </a:r>
          </a:p>
          <a:p>
            <a:endParaRPr lang="fr-CA" dirty="0"/>
          </a:p>
          <a:p>
            <a:r>
              <a:rPr lang="fr-CA" dirty="0" smtClean="0"/>
              <a:t>Aussi, voir la revue Spectre </a:t>
            </a:r>
            <a:r>
              <a:rPr lang="fr-CA" dirty="0"/>
              <a:t>numéro thématique ÉDA : </a:t>
            </a:r>
            <a:r>
              <a:rPr lang="fr-CA" dirty="0">
                <a:hlinkClick r:id="rId2"/>
              </a:rPr>
              <a:t>http://www.myvirtualpaper.com/doc/spectre/44-1web/2014102201/#</a:t>
            </a:r>
            <a:r>
              <a:rPr lang="fr-CA" dirty="0" smtClean="0">
                <a:hlinkClick r:id="rId2"/>
              </a:rPr>
              <a:t>0</a:t>
            </a:r>
            <a:endParaRPr lang="fr-CA" dirty="0" smtClean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51968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CA" dirty="0" smtClean="0"/>
              <a:t>Les buts du nouveau programme</a:t>
            </a:r>
          </a:p>
        </p:txBody>
      </p:sp>
      <p:sp>
        <p:nvSpPr>
          <p:cNvPr id="31747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r-CA" dirty="0"/>
              <a:t>Ce programme vise à développer chez l’élève une </a:t>
            </a:r>
            <a:r>
              <a:rPr lang="fr-CA" b="1" u="sng" dirty="0"/>
              <a:t>culture</a:t>
            </a:r>
            <a:r>
              <a:rPr lang="fr-CA" dirty="0"/>
              <a:t> scientifique et technologique qui permet </a:t>
            </a:r>
            <a:r>
              <a:rPr lang="fr-CA" dirty="0" smtClean="0"/>
              <a:t>:</a:t>
            </a:r>
          </a:p>
          <a:p>
            <a:pPr lvl="1" eaLnBrk="1" hangingPunct="1"/>
            <a:r>
              <a:rPr lang="fr-CA" dirty="0"/>
              <a:t>de réaliser son potentiel </a:t>
            </a:r>
            <a:r>
              <a:rPr lang="fr-CA" dirty="0" smtClean="0"/>
              <a:t>intellectuel;</a:t>
            </a:r>
          </a:p>
          <a:p>
            <a:pPr lvl="1" eaLnBrk="1" hangingPunct="1"/>
            <a:r>
              <a:rPr lang="fr-CA" dirty="0"/>
              <a:t>de participer de manière active, critique et informée aux débats de la </a:t>
            </a:r>
            <a:r>
              <a:rPr lang="fr-CA" dirty="0" smtClean="0"/>
              <a:t>société;</a:t>
            </a:r>
          </a:p>
          <a:p>
            <a:pPr lvl="1" eaLnBrk="1" hangingPunct="1"/>
            <a:r>
              <a:rPr lang="fr-CA" dirty="0"/>
              <a:t>d’utiliser les produits de la science et de la technologie dans son </a:t>
            </a:r>
            <a:r>
              <a:rPr lang="fr-CA" dirty="0" smtClean="0"/>
              <a:t>quotidien;</a:t>
            </a:r>
          </a:p>
          <a:p>
            <a:pPr lvl="1" eaLnBrk="1" hangingPunct="1"/>
            <a:r>
              <a:rPr lang="fr-CA" dirty="0"/>
              <a:t>d’agir de manière concrète, pratique et innovatrice en science et en </a:t>
            </a:r>
            <a:r>
              <a:rPr lang="fr-CA" dirty="0" smtClean="0"/>
              <a:t>technologie.</a:t>
            </a: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/>
          <a:lstStyle/>
          <a:p>
            <a:pPr algn="ctr"/>
            <a:r>
              <a:rPr lang="fr-CA" sz="4800" dirty="0" smtClean="0"/>
              <a:t>12 compétences professionnelles</a:t>
            </a:r>
            <a:endParaRPr lang="fr-CA" sz="4800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2"/>
          </p:nvPr>
        </p:nvSpPr>
        <p:spPr>
          <a:xfrm>
            <a:off x="395536" y="1988840"/>
            <a:ext cx="8147248" cy="4680520"/>
          </a:xfrm>
        </p:spPr>
        <p:txBody>
          <a:bodyPr/>
          <a:lstStyle/>
          <a:p>
            <a:pPr marL="0" indent="0">
              <a:buNone/>
            </a:pPr>
            <a:r>
              <a:rPr lang="fr-CA" sz="1800" b="1" dirty="0"/>
              <a:t>Acte d'enseigner</a:t>
            </a:r>
            <a:r>
              <a:rPr lang="fr-CA" sz="1800" dirty="0"/>
              <a:t> </a:t>
            </a:r>
            <a:endParaRPr lang="fr-CA" sz="1800" dirty="0" smtClean="0"/>
          </a:p>
          <a:p>
            <a:pPr marL="0" indent="0">
              <a:buNone/>
            </a:pPr>
            <a:endParaRPr lang="fr-CA" sz="1800" dirty="0" smtClean="0"/>
          </a:p>
          <a:p>
            <a:pPr marL="0" indent="0">
              <a:buNone/>
            </a:pPr>
            <a:r>
              <a:rPr lang="fr-CA" sz="1800" b="1" dirty="0" smtClean="0"/>
              <a:t>3</a:t>
            </a:r>
            <a:r>
              <a:rPr lang="fr-CA" sz="1800" b="1" dirty="0"/>
              <a:t>. Concevoir des situations d'enseignement-apprentissage pour les contenus à faire apprendre, et ce, en fonction des élèves concernés et du développement des compétences visées dans le programme de formation. </a:t>
            </a:r>
            <a:endParaRPr lang="fr-CA" sz="1800" b="1" dirty="0" smtClean="0"/>
          </a:p>
          <a:p>
            <a:pPr marL="0" indent="0">
              <a:buNone/>
            </a:pPr>
            <a:endParaRPr lang="fr-CA" sz="1800" b="1" dirty="0" smtClean="0"/>
          </a:p>
          <a:p>
            <a:pPr marL="0" indent="0">
              <a:buNone/>
            </a:pPr>
            <a:r>
              <a:rPr lang="fr-CA" sz="1800" b="1" dirty="0" smtClean="0"/>
              <a:t>4</a:t>
            </a:r>
            <a:r>
              <a:rPr lang="fr-CA" sz="1800" b="1" dirty="0"/>
              <a:t>. Piloter des situations d'enseignement-apprentissage pour les contenus à faire apprendre, et ce, en fonction des élèves concernés et du développement des compétences visées dans le programme de formation. </a:t>
            </a:r>
            <a:endParaRPr lang="fr-CA" sz="1800" b="1" dirty="0" smtClean="0"/>
          </a:p>
          <a:p>
            <a:pPr marL="0" indent="0">
              <a:buNone/>
            </a:pPr>
            <a:endParaRPr lang="fr-CA" sz="1800" dirty="0" smtClean="0"/>
          </a:p>
          <a:p>
            <a:pPr marL="0" indent="0">
              <a:buNone/>
            </a:pPr>
            <a:r>
              <a:rPr lang="fr-CA" sz="1800" dirty="0" smtClean="0"/>
              <a:t>5</a:t>
            </a:r>
            <a:r>
              <a:rPr lang="fr-CA" sz="1800" dirty="0"/>
              <a:t>. Évaluer la progression des apprentissages et le degré d'acquisition des compétences des élèves pour les contenus à faire apprendre. </a:t>
            </a:r>
            <a:endParaRPr lang="fr-CA" sz="1800" dirty="0" smtClean="0"/>
          </a:p>
          <a:p>
            <a:pPr marL="0" indent="0">
              <a:buNone/>
            </a:pPr>
            <a:endParaRPr lang="fr-CA" sz="1800" dirty="0" smtClean="0"/>
          </a:p>
          <a:p>
            <a:pPr marL="0" indent="0">
              <a:buNone/>
            </a:pPr>
            <a:r>
              <a:rPr lang="fr-CA" sz="1800" dirty="0" smtClean="0"/>
              <a:t>6</a:t>
            </a:r>
            <a:r>
              <a:rPr lang="fr-CA" sz="1800" dirty="0"/>
              <a:t>. Planifier, organiser et superviser le mode de fonctionnement du groupe-classe en vue de favoriser l'apprentissage et la socialisation de élèves. </a:t>
            </a:r>
          </a:p>
        </p:txBody>
      </p:sp>
    </p:spTree>
    <p:extLst>
      <p:ext uri="{BB962C8B-B14F-4D97-AF65-F5344CB8AC3E}">
        <p14:creationId xmlns:p14="http://schemas.microsoft.com/office/powerpoint/2010/main" val="237893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/>
          <a:lstStyle/>
          <a:p>
            <a:r>
              <a:rPr lang="fr-CA" dirty="0" smtClean="0"/>
              <a:t>Changements de pratique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35163"/>
            <a:ext cx="8686800" cy="4389437"/>
          </a:xfrm>
        </p:spPr>
        <p:txBody>
          <a:bodyPr/>
          <a:lstStyle/>
          <a:p>
            <a:r>
              <a:rPr lang="fr-CA" dirty="0" smtClean="0"/>
              <a:t>Place beaucoup plus importante pour la partie « pratique ». Lien SCT.</a:t>
            </a:r>
          </a:p>
          <a:p>
            <a:r>
              <a:rPr lang="fr-CA" dirty="0"/>
              <a:t>Pratique 40% (CD1-CD3)   </a:t>
            </a:r>
            <a:r>
              <a:rPr lang="fr-CA" dirty="0" smtClean="0"/>
              <a:t>/  </a:t>
            </a:r>
            <a:r>
              <a:rPr lang="fr-CA" dirty="0"/>
              <a:t>Théorique 60% </a:t>
            </a:r>
            <a:r>
              <a:rPr lang="fr-CA" dirty="0" smtClean="0"/>
              <a:t>(CD2-CD3)</a:t>
            </a:r>
            <a:endParaRPr lang="fr-CA" dirty="0"/>
          </a:p>
          <a:p>
            <a:r>
              <a:rPr lang="fr-CA" dirty="0" smtClean="0"/>
              <a:t>Investissements « majeurs » dans l’aménagement.</a:t>
            </a:r>
          </a:p>
          <a:p>
            <a:r>
              <a:rPr lang="fr-CA" dirty="0" smtClean="0"/>
              <a:t>Changements dans l’organisation scolaire.</a:t>
            </a:r>
          </a:p>
          <a:p>
            <a:r>
              <a:rPr lang="fr-CA" dirty="0" smtClean="0"/>
              <a:t>Changements dans les tâches de l’enseignant (TTP).</a:t>
            </a:r>
          </a:p>
          <a:p>
            <a:pPr marL="0" indent="0">
              <a:buNone/>
            </a:pPr>
            <a:endParaRPr lang="fr-CA" dirty="0" smtClean="0"/>
          </a:p>
          <a:p>
            <a:r>
              <a:rPr lang="fr-CA" dirty="0" smtClean="0"/>
              <a:t>Mais surtout, changements d’approches pédagogiques. (Voir Potvin P. et autres)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489772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Votre animateur</a:t>
            </a:r>
            <a:endParaRPr lang="fr-CA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idx="1"/>
          </p:nvPr>
        </p:nvSpPr>
        <p:spPr>
          <a:xfrm>
            <a:off x="467544" y="2204864"/>
            <a:ext cx="4040188" cy="659352"/>
          </a:xfrm>
        </p:spPr>
        <p:txBody>
          <a:bodyPr/>
          <a:lstStyle/>
          <a:p>
            <a:r>
              <a:rPr lang="fr-CA" dirty="0" smtClean="0"/>
              <a:t>François Guay-Fleurent</a:t>
            </a:r>
            <a:endParaRPr lang="fr-CA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2"/>
          </p:nvPr>
        </p:nvSpPr>
        <p:spPr>
          <a:xfrm>
            <a:off x="467544" y="3212976"/>
            <a:ext cx="8147248" cy="3845720"/>
          </a:xfrm>
        </p:spPr>
        <p:txBody>
          <a:bodyPr/>
          <a:lstStyle/>
          <a:p>
            <a:r>
              <a:rPr lang="fr-CA" dirty="0" smtClean="0"/>
              <a:t>Enseignant à l’éducation des adultes depuis mai 2009</a:t>
            </a:r>
          </a:p>
          <a:p>
            <a:r>
              <a:rPr lang="fr-CA" dirty="0" smtClean="0"/>
              <a:t>Formateur-accompagnateur (FAR)</a:t>
            </a:r>
            <a:r>
              <a:rPr lang="fr-CA" dirty="0"/>
              <a:t> pour la science et la technologie (</a:t>
            </a:r>
            <a:r>
              <a:rPr lang="fr-CA" dirty="0" smtClean="0"/>
              <a:t>Centre-du-Québec)</a:t>
            </a:r>
          </a:p>
          <a:p>
            <a:r>
              <a:rPr lang="fr-CA" dirty="0"/>
              <a:t>Étudiant à la maîtrise en didactique des S&amp;T</a:t>
            </a:r>
          </a:p>
          <a:p>
            <a:r>
              <a:rPr lang="fr-CA" dirty="0" smtClean="0"/>
              <a:t>Centre </a:t>
            </a:r>
            <a:r>
              <a:rPr lang="fr-CA" dirty="0"/>
              <a:t>d'éducation des adultes de </a:t>
            </a:r>
            <a:r>
              <a:rPr lang="fr-CA" dirty="0" smtClean="0"/>
              <a:t>Nicolet</a:t>
            </a:r>
          </a:p>
          <a:p>
            <a:r>
              <a:rPr lang="fr-CA" dirty="0"/>
              <a:t>819 293-5821, poste </a:t>
            </a:r>
            <a:r>
              <a:rPr lang="fr-CA" dirty="0" smtClean="0"/>
              <a:t>6730</a:t>
            </a:r>
            <a:endParaRPr lang="fr-CA" dirty="0"/>
          </a:p>
          <a:p>
            <a:r>
              <a:rPr lang="fr-CA" dirty="0" smtClean="0"/>
              <a:t>guayfleuref@ecole.csriveraine.qc.ca</a:t>
            </a:r>
          </a:p>
        </p:txBody>
      </p:sp>
    </p:spTree>
    <p:extLst>
      <p:ext uri="{BB962C8B-B14F-4D97-AF65-F5344CB8AC3E}">
        <p14:creationId xmlns:p14="http://schemas.microsoft.com/office/powerpoint/2010/main" val="1464242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68000" y="846000"/>
            <a:ext cx="8229600" cy="1143000"/>
          </a:xfrm>
        </p:spPr>
        <p:txBody>
          <a:bodyPr anchor="t">
            <a:noAutofit/>
          </a:bodyPr>
          <a:lstStyle/>
          <a:p>
            <a:pPr algn="ctr" eaLnBrk="1" hangingPunct="1"/>
            <a:r>
              <a:rPr lang="fr-CA" sz="3600" dirty="0" smtClean="0"/>
              <a:t>Pourquoi faire des activités pratiques? Des activités de conception technologique?</a:t>
            </a:r>
          </a:p>
        </p:txBody>
      </p:sp>
      <p:sp>
        <p:nvSpPr>
          <p:cNvPr id="5" name="Espace réservé du contenu 2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609600" y="2420888"/>
            <a:ext cx="8229600" cy="4104456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A" sz="2400" dirty="0" smtClean="0"/>
              <a:t>Parce </a:t>
            </a:r>
            <a:r>
              <a:rPr lang="fr-CA" sz="2400" dirty="0"/>
              <a:t>que ça permet de varier les </a:t>
            </a:r>
            <a:r>
              <a:rPr lang="fr-CA" sz="2400" dirty="0" smtClean="0"/>
              <a:t>approches pédagogiques et </a:t>
            </a:r>
            <a:r>
              <a:rPr lang="fr-CA" sz="2400" b="1" dirty="0" smtClean="0"/>
              <a:t>les élèves apprécient cela.</a:t>
            </a:r>
            <a:endParaRPr lang="fr-CA" sz="2400" dirty="0" smtClean="0"/>
          </a:p>
          <a:p>
            <a:endParaRPr lang="fr-CA" sz="2400" dirty="0" smtClean="0"/>
          </a:p>
          <a:p>
            <a:r>
              <a:rPr lang="fr-CA" sz="2400" dirty="0" smtClean="0"/>
              <a:t>Parce </a:t>
            </a:r>
            <a:r>
              <a:rPr lang="fr-CA" sz="2400" dirty="0"/>
              <a:t>que ça </a:t>
            </a:r>
            <a:r>
              <a:rPr lang="fr-CA" sz="2400" b="1" dirty="0"/>
              <a:t>donne du sens </a:t>
            </a:r>
            <a:r>
              <a:rPr lang="fr-CA" sz="2400" dirty="0"/>
              <a:t>aux </a:t>
            </a:r>
            <a:r>
              <a:rPr lang="fr-CA" sz="2400" dirty="0" smtClean="0"/>
              <a:t>apprentissages.</a:t>
            </a:r>
            <a:endParaRPr lang="fr-CA" sz="2400" dirty="0"/>
          </a:p>
          <a:p>
            <a:pPr marL="0" indent="0">
              <a:buNone/>
            </a:pPr>
            <a:endParaRPr lang="fr-CA" sz="2400" b="1" dirty="0"/>
          </a:p>
          <a:p>
            <a:r>
              <a:rPr lang="fr-CA" sz="2400" dirty="0" smtClean="0"/>
              <a:t>Parce </a:t>
            </a:r>
            <a:r>
              <a:rPr lang="fr-CA" sz="2400" dirty="0"/>
              <a:t>que ça </a:t>
            </a:r>
            <a:r>
              <a:rPr lang="fr-CA" sz="2400" dirty="0" smtClean="0"/>
              <a:t>augmente l’intérêt des élèves et leur engagement dans la tâche.</a:t>
            </a:r>
          </a:p>
          <a:p>
            <a:endParaRPr lang="fr-CA" sz="2400" dirty="0"/>
          </a:p>
          <a:p>
            <a:r>
              <a:rPr lang="fr-CA" sz="2400" dirty="0" smtClean="0"/>
              <a:t>Parce que ça facilite </a:t>
            </a:r>
            <a:r>
              <a:rPr lang="fr-CA" sz="2400" dirty="0"/>
              <a:t>l’apprentissage </a:t>
            </a:r>
            <a:r>
              <a:rPr lang="fr-CA" sz="2400" dirty="0" smtClean="0"/>
              <a:t>des S&amp;T.</a:t>
            </a:r>
          </a:p>
          <a:p>
            <a:pPr marL="0" indent="0">
              <a:buNone/>
            </a:pPr>
            <a:endParaRPr lang="fr-CA" sz="2400" dirty="0" smtClean="0"/>
          </a:p>
          <a:p>
            <a:pPr marL="0" indent="0">
              <a:buNone/>
            </a:pPr>
            <a:r>
              <a:rPr lang="fr-CA" sz="2400" dirty="0" smtClean="0"/>
              <a:t>(</a:t>
            </a:r>
            <a:r>
              <a:rPr lang="fr-CA" sz="2400" dirty="0" err="1"/>
              <a:t>Lacasse</a:t>
            </a:r>
            <a:r>
              <a:rPr lang="fr-CA" sz="2400" dirty="0"/>
              <a:t> et </a:t>
            </a:r>
            <a:r>
              <a:rPr lang="fr-CA" sz="2400" dirty="0" err="1"/>
              <a:t>Barma</a:t>
            </a:r>
            <a:r>
              <a:rPr lang="fr-CA" sz="2400" dirty="0"/>
              <a:t>, 2012)</a:t>
            </a:r>
          </a:p>
          <a:p>
            <a:endParaRPr lang="fr-CA" sz="2400" dirty="0"/>
          </a:p>
          <a:p>
            <a:pPr marL="0" indent="0">
              <a:buNone/>
            </a:pPr>
            <a:endParaRPr lang="fr-CA" dirty="0" smtClean="0"/>
          </a:p>
        </p:txBody>
      </p:sp>
    </p:spTree>
    <p:extLst>
      <p:ext uri="{BB962C8B-B14F-4D97-AF65-F5344CB8AC3E}">
        <p14:creationId xmlns:p14="http://schemas.microsoft.com/office/powerpoint/2010/main" val="2893541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2. Choix des SAÉ de 3</a:t>
            </a:r>
            <a:r>
              <a:rPr lang="fr-CA" baseline="30000" dirty="0" smtClean="0"/>
              <a:t>e</a:t>
            </a:r>
            <a:r>
              <a:rPr lang="fr-CA" dirty="0" smtClean="0"/>
              <a:t> sec.</a:t>
            </a:r>
            <a:endParaRPr lang="fr-CA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 smtClean="0"/>
              <a:t>SCT 3061</a:t>
            </a:r>
            <a:endParaRPr lang="fr-CA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fr-CA" dirty="0" smtClean="0"/>
              <a:t>SCT 3064</a:t>
            </a:r>
            <a:endParaRPr lang="fr-CA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420888"/>
            <a:ext cx="4040188" cy="4320480"/>
          </a:xfrm>
        </p:spPr>
        <p:txBody>
          <a:bodyPr/>
          <a:lstStyle/>
          <a:p>
            <a:r>
              <a:rPr lang="fr-CA" sz="1800" dirty="0" smtClean="0"/>
              <a:t>Un bras fort mobile</a:t>
            </a:r>
            <a:endParaRPr lang="fr-CA" sz="1800" dirty="0"/>
          </a:p>
          <a:p>
            <a:r>
              <a:rPr lang="fr-CA" sz="1800" dirty="0" smtClean="0"/>
              <a:t>Braquet de vélo</a:t>
            </a:r>
          </a:p>
          <a:p>
            <a:r>
              <a:rPr lang="fr-CA" sz="1800" dirty="0" smtClean="0"/>
              <a:t>Votre cric crac</a:t>
            </a:r>
            <a:endParaRPr lang="fr-CA" sz="1800" dirty="0"/>
          </a:p>
          <a:p>
            <a:endParaRPr lang="fr-CA" dirty="0" smtClean="0"/>
          </a:p>
          <a:p>
            <a:pPr marL="0" indent="0">
              <a:buNone/>
            </a:pPr>
            <a:r>
              <a:rPr lang="fr-CA" sz="2000" dirty="0" smtClean="0"/>
              <a:t>SCT 3062 </a:t>
            </a:r>
          </a:p>
          <a:p>
            <a:r>
              <a:rPr lang="fr-CA" sz="2000" dirty="0" smtClean="0">
                <a:hlinkClick r:id="rId2"/>
              </a:rPr>
              <a:t>Faut le boire pour le croire</a:t>
            </a:r>
            <a:endParaRPr lang="fr-CA" sz="2000" dirty="0" smtClean="0"/>
          </a:p>
          <a:p>
            <a:endParaRPr lang="fr-CA" sz="2000" dirty="0" smtClean="0"/>
          </a:p>
          <a:p>
            <a:pPr marL="0" indent="0">
              <a:buNone/>
            </a:pPr>
            <a:r>
              <a:rPr lang="fr-CA" sz="2000" dirty="0" smtClean="0"/>
              <a:t>SCT 3063 </a:t>
            </a:r>
          </a:p>
          <a:p>
            <a:r>
              <a:rPr lang="fr-CA" sz="2000" dirty="0" smtClean="0"/>
              <a:t>Vaccin </a:t>
            </a:r>
            <a:r>
              <a:rPr lang="fr-CA" sz="2000" dirty="0" err="1" smtClean="0"/>
              <a:t>Dcat</a:t>
            </a:r>
            <a:endParaRPr lang="fr-CA" sz="2000" dirty="0" smtClean="0"/>
          </a:p>
          <a:p>
            <a:r>
              <a:rPr lang="fr-CA" sz="2000" dirty="0" smtClean="0"/>
              <a:t>Je tiens à toi mon </a:t>
            </a:r>
            <a:r>
              <a:rPr lang="fr-CA" sz="2000" dirty="0" err="1" smtClean="0"/>
              <a:t>coeur</a:t>
            </a:r>
            <a:endParaRPr lang="fr-CA" sz="2000" dirty="0" smtClean="0"/>
          </a:p>
          <a:p>
            <a:r>
              <a:rPr lang="fr-CA" sz="2000" dirty="0" smtClean="0"/>
              <a:t>Fumeurs</a:t>
            </a:r>
          </a:p>
          <a:p>
            <a:r>
              <a:rPr lang="fr-CA" sz="2000" dirty="0" smtClean="0"/>
              <a:t>Lunette astronomique</a:t>
            </a:r>
          </a:p>
          <a:p>
            <a:endParaRPr lang="fr-CA" dirty="0"/>
          </a:p>
          <a:p>
            <a:endParaRPr lang="fr-CA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fr-CA" sz="2000" dirty="0" smtClean="0">
                <a:hlinkClick r:id="rId3"/>
              </a:rPr>
              <a:t>Des petits organismes dans ma bouche</a:t>
            </a:r>
            <a:endParaRPr lang="fr-CA" sz="2000" dirty="0" smtClean="0"/>
          </a:p>
          <a:p>
            <a:r>
              <a:rPr lang="fr-CA" sz="2000" dirty="0" smtClean="0"/>
              <a:t>Ce n’est pas la fin du monde</a:t>
            </a:r>
          </a:p>
          <a:p>
            <a:endParaRPr lang="fr-CA" sz="2000" dirty="0"/>
          </a:p>
          <a:p>
            <a:pPr marL="0" indent="0">
              <a:buNone/>
            </a:pPr>
            <a:r>
              <a:rPr lang="fr-CA" sz="2000" dirty="0" smtClean="0"/>
              <a:t>SCT 3065</a:t>
            </a:r>
          </a:p>
          <a:p>
            <a:r>
              <a:rPr lang="fr-CA" sz="2000" b="1" dirty="0" smtClean="0"/>
              <a:t>Boîte à nivelage automatique</a:t>
            </a:r>
          </a:p>
          <a:p>
            <a:r>
              <a:rPr lang="fr-CA" sz="2000" b="1" dirty="0" smtClean="0">
                <a:hlinkClick r:id="rId4"/>
              </a:rPr>
              <a:t>Fabrication bras articulé</a:t>
            </a:r>
            <a:endParaRPr lang="fr-CA" sz="2000" b="1" dirty="0" smtClean="0"/>
          </a:p>
          <a:p>
            <a:r>
              <a:rPr lang="fr-CA" sz="2000" dirty="0" smtClean="0"/>
              <a:t>Crécelle</a:t>
            </a:r>
          </a:p>
          <a:p>
            <a:r>
              <a:rPr lang="fr-CA" sz="2000" dirty="0" smtClean="0">
                <a:hlinkClick r:id="rId5"/>
              </a:rPr>
              <a:t>Nichoirs</a:t>
            </a:r>
            <a:r>
              <a:rPr lang="fr-CA" sz="2000" dirty="0" smtClean="0"/>
              <a:t> (6.5)</a:t>
            </a:r>
          </a:p>
          <a:p>
            <a:r>
              <a:rPr lang="fr-CA" sz="2000" dirty="0" smtClean="0">
                <a:hlinkClick r:id="rId6"/>
              </a:rPr>
              <a:t>Microscope</a:t>
            </a:r>
            <a:endParaRPr lang="fr-CA" sz="2000" dirty="0" smtClean="0"/>
          </a:p>
          <a:p>
            <a:endParaRPr lang="fr-CA" dirty="0" smtClean="0"/>
          </a:p>
          <a:p>
            <a:endParaRPr lang="fr-CA" dirty="0"/>
          </a:p>
        </p:txBody>
      </p:sp>
      <p:sp>
        <p:nvSpPr>
          <p:cNvPr id="8" name="ZoneTexte 7"/>
          <p:cNvSpPr txBox="1"/>
          <p:nvPr/>
        </p:nvSpPr>
        <p:spPr>
          <a:xfrm>
            <a:off x="6084168" y="6505599"/>
            <a:ext cx="30571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1400" dirty="0" smtClean="0"/>
              <a:t>SAÉ sur mon site web dès que possible.</a:t>
            </a:r>
            <a:endParaRPr lang="fr-CA" sz="1400" dirty="0"/>
          </a:p>
        </p:txBody>
      </p:sp>
    </p:spTree>
    <p:extLst>
      <p:ext uri="{BB962C8B-B14F-4D97-AF65-F5344CB8AC3E}">
        <p14:creationId xmlns:p14="http://schemas.microsoft.com/office/powerpoint/2010/main" val="3469444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80528" y="-99392"/>
            <a:ext cx="9577064" cy="727280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 smtClean="0"/>
          </a:p>
          <a:p>
            <a:endParaRPr lang="fr-CA" dirty="0"/>
          </a:p>
          <a:p>
            <a:endParaRPr lang="fr-CA" dirty="0" smtClean="0"/>
          </a:p>
          <a:p>
            <a:endParaRPr lang="fr-CA" dirty="0"/>
          </a:p>
          <a:p>
            <a:pPr marL="0" indent="0">
              <a:buNone/>
            </a:pPr>
            <a:r>
              <a:rPr lang="fr-CA" dirty="0" smtClean="0"/>
              <a:t>Le vaccin </a:t>
            </a:r>
          </a:p>
          <a:p>
            <a:pPr marL="0" indent="0">
              <a:buNone/>
            </a:pPr>
            <a:r>
              <a:rPr lang="fr-CA" dirty="0" smtClean="0"/>
              <a:t>en cavale</a:t>
            </a:r>
            <a:endParaRPr lang="fr-C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059833" y="-201417"/>
            <a:ext cx="6120680" cy="7086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875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80528" y="-99392"/>
            <a:ext cx="9577064" cy="727280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5122" name="Picture 2" descr="F:\Formation aux enseignants\Drummond 28 sept 2012\Activités techno possibles\bras articule1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252536" y="-99392"/>
            <a:ext cx="5887475" cy="4220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F:\Formation aux enseignants\Drummond 28 sept 2012\Activités techno possibles\bras articule2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17987" y="3160279"/>
            <a:ext cx="4926013" cy="3694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5921115" y="764704"/>
            <a:ext cx="32403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 smtClean="0">
                <a:hlinkClick r:id="rId5"/>
              </a:rPr>
              <a:t>Le bras articulé</a:t>
            </a:r>
            <a:r>
              <a:rPr lang="fr-CA" sz="2000" dirty="0" smtClean="0"/>
              <a:t>, une suite logique de « Un bras fort mobile » en SCT-3061.</a:t>
            </a:r>
            <a:endParaRPr lang="fr-CA" sz="2000" dirty="0"/>
          </a:p>
        </p:txBody>
      </p:sp>
      <p:sp>
        <p:nvSpPr>
          <p:cNvPr id="6" name="ZoneTexte 5"/>
          <p:cNvSpPr txBox="1"/>
          <p:nvPr/>
        </p:nvSpPr>
        <p:spPr>
          <a:xfrm>
            <a:off x="179512" y="5081901"/>
            <a:ext cx="34198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On pourrait demander aux élèves d’en compléter seulement une partie.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562045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3. Choix des SAÉ de 4</a:t>
            </a:r>
            <a:r>
              <a:rPr lang="fr-CA" baseline="30000" dirty="0" smtClean="0"/>
              <a:t>e</a:t>
            </a:r>
            <a:r>
              <a:rPr lang="fr-CA" dirty="0" smtClean="0"/>
              <a:t> sec.</a:t>
            </a:r>
            <a:endParaRPr lang="fr-CA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 smtClean="0"/>
              <a:t>SCT 4061 (voir Alexandrie)</a:t>
            </a:r>
            <a:endParaRPr lang="fr-CA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fr-CA" dirty="0" smtClean="0"/>
              <a:t>SCT 4062</a:t>
            </a:r>
            <a:endParaRPr lang="fr-CA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420888"/>
            <a:ext cx="3970784" cy="4248472"/>
          </a:xfrm>
        </p:spPr>
        <p:txBody>
          <a:bodyPr/>
          <a:lstStyle/>
          <a:p>
            <a:r>
              <a:rPr lang="fr-CA" sz="1800" b="1" dirty="0" smtClean="0">
                <a:hlinkClick r:id="rId2"/>
              </a:rPr>
              <a:t>Détecteur de faux billets </a:t>
            </a:r>
            <a:r>
              <a:rPr lang="fr-CA" sz="1800" b="1" dirty="0">
                <a:hlinkClick r:id="rId2"/>
              </a:rPr>
              <a:t>– Lampe </a:t>
            </a:r>
            <a:r>
              <a:rPr lang="fr-CA" sz="1800" b="1" dirty="0" smtClean="0">
                <a:hlinkClick r:id="rId2"/>
              </a:rPr>
              <a:t>de poche</a:t>
            </a:r>
            <a:endParaRPr lang="fr-CA" sz="1800" b="1" dirty="0"/>
          </a:p>
          <a:p>
            <a:r>
              <a:rPr lang="fr-CA" sz="1800" b="1" dirty="0" smtClean="0">
                <a:hlinkClick r:id="rId2"/>
              </a:rPr>
              <a:t>Haut-parleur</a:t>
            </a:r>
            <a:endParaRPr lang="fr-CA" sz="1800" b="1" dirty="0"/>
          </a:p>
          <a:p>
            <a:r>
              <a:rPr lang="fr-CA" sz="1800" b="1" dirty="0"/>
              <a:t>Chambre branchée</a:t>
            </a:r>
          </a:p>
          <a:p>
            <a:r>
              <a:rPr lang="fr-CA" sz="1800" b="1" dirty="0"/>
              <a:t>Coccinelle </a:t>
            </a:r>
            <a:r>
              <a:rPr lang="fr-CA" sz="1800" b="1" dirty="0" smtClean="0"/>
              <a:t>robot</a:t>
            </a:r>
          </a:p>
          <a:p>
            <a:r>
              <a:rPr lang="fr-CA" sz="1800" b="1" dirty="0"/>
              <a:t>MIM</a:t>
            </a:r>
          </a:p>
          <a:p>
            <a:r>
              <a:rPr lang="fr-CA" sz="1800" dirty="0" smtClean="0"/>
              <a:t>Éolienne</a:t>
            </a:r>
            <a:endParaRPr lang="fr-CA" sz="1800" dirty="0"/>
          </a:p>
          <a:p>
            <a:r>
              <a:rPr lang="fr-CA" sz="1800" dirty="0" smtClean="0"/>
              <a:t>Antenne </a:t>
            </a:r>
            <a:r>
              <a:rPr lang="fr-CA" sz="1800" dirty="0"/>
              <a:t>TV </a:t>
            </a:r>
            <a:endParaRPr lang="fr-CA" sz="1800" dirty="0" smtClean="0"/>
          </a:p>
          <a:p>
            <a:r>
              <a:rPr lang="fr-CA" sz="1800" dirty="0" smtClean="0"/>
              <a:t>Analyse </a:t>
            </a:r>
            <a:r>
              <a:rPr lang="fr-CA" sz="1800" dirty="0"/>
              <a:t>cafetière</a:t>
            </a:r>
          </a:p>
          <a:p>
            <a:r>
              <a:rPr lang="fr-CA" sz="1800" dirty="0" smtClean="0"/>
              <a:t>Café </a:t>
            </a:r>
            <a:r>
              <a:rPr lang="fr-CA" sz="1800" dirty="0"/>
              <a:t>pour </a:t>
            </a:r>
            <a:r>
              <a:rPr lang="fr-CA" sz="1800" dirty="0" smtClean="0"/>
              <a:t>environnement</a:t>
            </a:r>
          </a:p>
          <a:p>
            <a:r>
              <a:rPr lang="fr-CA" sz="1800" dirty="0" smtClean="0"/>
              <a:t>SOFAD activités notées</a:t>
            </a:r>
          </a:p>
          <a:p>
            <a:r>
              <a:rPr lang="fr-CA" sz="1800" dirty="0" smtClean="0"/>
              <a:t>DEL pas DEL</a:t>
            </a:r>
          </a:p>
          <a:p>
            <a:r>
              <a:rPr lang="fr-CA" sz="1800" dirty="0"/>
              <a:t>APP </a:t>
            </a:r>
            <a:r>
              <a:rPr lang="fr-CA" sz="1800" dirty="0" smtClean="0"/>
              <a:t>électricité</a:t>
            </a:r>
            <a:endParaRPr lang="fr-CA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fr-CA" b="1" dirty="0" smtClean="0">
                <a:hlinkClick r:id="rId3"/>
              </a:rPr>
              <a:t>APP surpopulation</a:t>
            </a:r>
            <a:r>
              <a:rPr lang="fr-CA" dirty="0" smtClean="0"/>
              <a:t>/albédo</a:t>
            </a:r>
          </a:p>
          <a:p>
            <a:r>
              <a:rPr lang="fr-CA" dirty="0" smtClean="0"/>
              <a:t>Grand Nord à votre portée.?</a:t>
            </a:r>
          </a:p>
          <a:p>
            <a:r>
              <a:rPr lang="fr-CA" dirty="0" smtClean="0">
                <a:hlinkClick r:id="rId3"/>
              </a:rPr>
              <a:t>Vert un développement durable</a:t>
            </a:r>
            <a:endParaRPr lang="fr-CA" dirty="0" smtClean="0"/>
          </a:p>
          <a:p>
            <a:r>
              <a:rPr lang="fr-CA" dirty="0" smtClean="0"/>
              <a:t>SOFAD activités notées</a:t>
            </a:r>
          </a:p>
          <a:p>
            <a:r>
              <a:rPr lang="fr-CA" dirty="0" smtClean="0">
                <a:hlinkClick r:id="rId3"/>
              </a:rPr>
              <a:t>Glaciers</a:t>
            </a:r>
            <a:endParaRPr lang="fr-CA" dirty="0" smtClean="0"/>
          </a:p>
          <a:p>
            <a:r>
              <a:rPr lang="fr-CA" dirty="0" smtClean="0">
                <a:hlinkClick r:id="rId3"/>
              </a:rPr>
              <a:t>Météo extrême</a:t>
            </a:r>
            <a:endParaRPr lang="fr-CA" dirty="0" smtClean="0"/>
          </a:p>
          <a:p>
            <a:r>
              <a:rPr lang="fr-CA" dirty="0" smtClean="0"/>
              <a:t>3 autres sur Alexandrie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51085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fr-CA" sz="4000" dirty="0"/>
              <a:t>Comment intéresser les élèves à la S&amp;T,</a:t>
            </a:r>
            <a:br>
              <a:rPr lang="fr-CA" sz="4000" dirty="0"/>
            </a:br>
            <a:r>
              <a:rPr lang="fr-CA" sz="4000" dirty="0"/>
              <a:t>selon le </a:t>
            </a:r>
            <a:r>
              <a:rPr lang="fr-CA" sz="4000" dirty="0">
                <a:hlinkClick r:id="rId4"/>
              </a:rPr>
              <a:t>CRIJEST</a:t>
            </a:r>
            <a:endParaRPr lang="fr-CA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935480"/>
            <a:ext cx="8229600" cy="487789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CA" sz="3500" u="sng" dirty="0" smtClean="0"/>
              <a:t>La contextualisation des apprentissages</a:t>
            </a:r>
          </a:p>
          <a:p>
            <a:endParaRPr lang="fr-CA" dirty="0" smtClean="0"/>
          </a:p>
          <a:p>
            <a:r>
              <a:rPr lang="fr-CA" dirty="0" smtClean="0"/>
              <a:t>Hulleman et Harackiewicz (2009), dans la revue </a:t>
            </a:r>
            <a:r>
              <a:rPr lang="fr-CA" i="1" dirty="0" smtClean="0"/>
              <a:t>Science</a:t>
            </a:r>
            <a:r>
              <a:rPr lang="fr-CA" dirty="0" smtClean="0"/>
              <a:t>, ont montré que « des élèves à qui l’on demande de réfléchir sur les liens que les S&amp;T peuvent entretenir avec leur vie personnelle voient leur intérêt et leurs performances scolaires augmenter plus que si l’on investit le même temps à faire des révisions de contenus. Ces résultats sont particulièrement positifs pour les élèves qui présentent des performances scolaires plus faibles habituellement. »</a:t>
            </a:r>
          </a:p>
          <a:p>
            <a:endParaRPr lang="fr-CA" dirty="0" smtClean="0"/>
          </a:p>
          <a:p>
            <a:r>
              <a:rPr lang="fr-CA" dirty="0" smtClean="0"/>
              <a:t>À la FGA : </a:t>
            </a:r>
            <a:r>
              <a:rPr lang="fr-CA" dirty="0" smtClean="0">
                <a:hlinkClick r:id="rId5"/>
              </a:rPr>
              <a:t>Le détecteur de faux billets</a:t>
            </a:r>
            <a:r>
              <a:rPr lang="fr-CA" dirty="0" smtClean="0"/>
              <a:t>.</a:t>
            </a:r>
            <a:endParaRPr lang="fr-CA" dirty="0"/>
          </a:p>
          <a:p>
            <a:endParaRPr lang="fr-CA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694424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68000" y="846000"/>
            <a:ext cx="8229600" cy="1143000"/>
          </a:xfrm>
        </p:spPr>
        <p:txBody>
          <a:bodyPr anchor="t">
            <a:noAutofit/>
          </a:bodyPr>
          <a:lstStyle/>
          <a:p>
            <a:r>
              <a:rPr lang="fr-CA" sz="4000" dirty="0"/>
              <a:t>Comment intéresser les élèves à la S&amp;T,</a:t>
            </a:r>
            <a:br>
              <a:rPr lang="fr-CA" sz="4000" dirty="0"/>
            </a:br>
            <a:r>
              <a:rPr lang="fr-CA" sz="4000" dirty="0"/>
              <a:t>selon le </a:t>
            </a:r>
            <a:r>
              <a:rPr lang="fr-CA" sz="4000" dirty="0">
                <a:hlinkClick r:id="rId4"/>
              </a:rPr>
              <a:t>CRIJEST</a:t>
            </a:r>
            <a:endParaRPr lang="fr-CA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2208232"/>
            <a:ext cx="8229600" cy="438912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r-CA" sz="3500" u="sng" dirty="0" smtClean="0"/>
              <a:t>Les démarches d’investigation scientifique</a:t>
            </a:r>
            <a:endParaRPr lang="fr-CA" dirty="0"/>
          </a:p>
          <a:p>
            <a:r>
              <a:rPr lang="fr-CA" dirty="0" smtClean="0"/>
              <a:t>L’engagement intellectuel des élèves dans le processus scientifique fait la différence.</a:t>
            </a:r>
          </a:p>
          <a:p>
            <a:endParaRPr lang="fr-CA" dirty="0"/>
          </a:p>
          <a:p>
            <a:r>
              <a:rPr lang="fr-CA" dirty="0" smtClean="0"/>
              <a:t>Pas juste </a:t>
            </a:r>
            <a:r>
              <a:rPr lang="fr-CA" i="1" dirty="0" smtClean="0"/>
              <a:t>hands on</a:t>
            </a:r>
            <a:r>
              <a:rPr lang="fr-CA" dirty="0" smtClean="0"/>
              <a:t>, aussi </a:t>
            </a:r>
            <a:r>
              <a:rPr lang="fr-CA" i="1" dirty="0"/>
              <a:t>m</a:t>
            </a:r>
            <a:r>
              <a:rPr lang="fr-CA" i="1" dirty="0" smtClean="0"/>
              <a:t>inds on</a:t>
            </a:r>
            <a:r>
              <a:rPr lang="fr-CA" dirty="0" smtClean="0"/>
              <a:t>.</a:t>
            </a:r>
          </a:p>
          <a:p>
            <a:endParaRPr lang="fr-CA" dirty="0"/>
          </a:p>
          <a:p>
            <a:r>
              <a:rPr lang="fr-CA" dirty="0" smtClean="0"/>
              <a:t>Défi raisonnable pour l’élève.</a:t>
            </a:r>
          </a:p>
          <a:p>
            <a:endParaRPr lang="fr-CA" dirty="0"/>
          </a:p>
          <a:p>
            <a:r>
              <a:rPr lang="fr-CA" dirty="0" smtClean="0"/>
              <a:t>Exemple à la FGA : </a:t>
            </a:r>
            <a:r>
              <a:rPr lang="fr-CA" dirty="0" smtClean="0">
                <a:hlinkClick r:id="rId5"/>
              </a:rPr>
              <a:t>Il faut le boire pour le croire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762338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68000" y="846000"/>
            <a:ext cx="8229600" cy="1143000"/>
          </a:xfrm>
        </p:spPr>
        <p:txBody>
          <a:bodyPr anchor="t">
            <a:noAutofit/>
          </a:bodyPr>
          <a:lstStyle/>
          <a:p>
            <a:r>
              <a:rPr lang="fr-CA" sz="4000" dirty="0" smtClean="0"/>
              <a:t>Comment intéresser les élèves à la S&amp;T,</a:t>
            </a:r>
            <a:r>
              <a:rPr lang="fr-CA" sz="4000" dirty="0"/>
              <a:t/>
            </a:r>
            <a:br>
              <a:rPr lang="fr-CA" sz="4000" dirty="0"/>
            </a:br>
            <a:r>
              <a:rPr lang="fr-CA" sz="4000" dirty="0" smtClean="0"/>
              <a:t>selon </a:t>
            </a:r>
            <a:r>
              <a:rPr lang="fr-CA" sz="4000" dirty="0"/>
              <a:t>le </a:t>
            </a:r>
            <a:r>
              <a:rPr lang="fr-CA" sz="4000" dirty="0" smtClean="0">
                <a:hlinkClick r:id="rId4"/>
              </a:rPr>
              <a:t>CRIJEST</a:t>
            </a:r>
            <a:endParaRPr lang="fr-CA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2178888"/>
            <a:ext cx="8229600" cy="49225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A" sz="3200" u="sng" dirty="0" smtClean="0"/>
              <a:t>L’enseignement par projets</a:t>
            </a:r>
            <a:endParaRPr lang="fr-CA" dirty="0" smtClean="0"/>
          </a:p>
          <a:p>
            <a:r>
              <a:rPr lang="fr-CA" dirty="0" smtClean="0"/>
              <a:t>Favorise l’apprentissage de la résolution de problèmes et des habiletés scientifiques.</a:t>
            </a:r>
          </a:p>
          <a:p>
            <a:r>
              <a:rPr lang="fr-CA" dirty="0" smtClean="0"/>
              <a:t>Cependant, pas n’importe quel projet…</a:t>
            </a:r>
          </a:p>
          <a:p>
            <a:r>
              <a:rPr lang="fr-CA" dirty="0" smtClean="0"/>
              <a:t>Doit être ancré dans la « vraie vie » et conduire à la réalisation d’un produit concret et signifiant.</a:t>
            </a:r>
          </a:p>
          <a:p>
            <a:r>
              <a:rPr lang="fr-CA" dirty="0" smtClean="0"/>
              <a:t>Qui permet la compréhension des concepts et leur application.</a:t>
            </a:r>
          </a:p>
          <a:p>
            <a:pPr marL="0" indent="0">
              <a:buNone/>
            </a:pPr>
            <a:endParaRPr lang="fr-CA" dirty="0" smtClean="0"/>
          </a:p>
          <a:p>
            <a:r>
              <a:rPr lang="fr-CA" dirty="0" smtClean="0"/>
              <a:t>Exemple à la FGA : </a:t>
            </a:r>
            <a:r>
              <a:rPr lang="fr-CA" dirty="0" smtClean="0">
                <a:hlinkClick r:id="rId5"/>
              </a:rPr>
              <a:t>projet du haut-parleur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96243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Chambre branchée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806205"/>
          </a:xfrm>
        </p:spPr>
        <p:txBody>
          <a:bodyPr/>
          <a:lstStyle/>
          <a:p>
            <a:pPr marL="0" indent="0" algn="just">
              <a:buNone/>
            </a:pPr>
            <a:r>
              <a:rPr lang="fr-CA" dirty="0" smtClean="0">
                <a:hlinkClick r:id="rId2" action="ppaction://hlinkfile"/>
              </a:rPr>
              <a:t>Mise en situation </a:t>
            </a:r>
            <a:r>
              <a:rPr lang="fr-CA" dirty="0" smtClean="0"/>
              <a:t>:</a:t>
            </a:r>
          </a:p>
          <a:p>
            <a:pPr marL="0" indent="0" algn="just">
              <a:buNone/>
            </a:pPr>
            <a:endParaRPr lang="fr-CA" dirty="0"/>
          </a:p>
          <a:p>
            <a:pPr marL="0" indent="0" algn="just">
              <a:buNone/>
            </a:pPr>
            <a:r>
              <a:rPr lang="fr-CA" dirty="0"/>
              <a:t>Votre résidence devient trop petite avec la famille qui s’agrandit. Vous décidez de vous construire une nouvelle chambre à coucher parfaitement adaptée à vos besoins. Vos connaissances en électricité et votre débrouillardise vous amènent à créer votre propre maquette de cette chambre et de son circuit électrique. Ainsi,  vous ferez économiser du temps à l’entrepreneur…et économiserez peut-être quelques dollars</a:t>
            </a:r>
            <a:r>
              <a:rPr lang="fr-CA" dirty="0" smtClean="0"/>
              <a:t>!</a:t>
            </a:r>
          </a:p>
          <a:p>
            <a:pPr marL="0" indent="0" algn="just">
              <a:buNone/>
            </a:pPr>
            <a:r>
              <a:rPr lang="fr-CA" dirty="0"/>
              <a:t>	</a:t>
            </a:r>
            <a:r>
              <a:rPr lang="fr-CA" dirty="0" smtClean="0"/>
              <a:t>				</a:t>
            </a:r>
            <a:r>
              <a:rPr lang="fr-CA" sz="2000" dirty="0" smtClean="0"/>
              <a:t>SAÉ sur Alexandrie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088526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3. Choix des SAÉ 4</a:t>
            </a:r>
            <a:r>
              <a:rPr lang="fr-CA" baseline="30000" dirty="0" smtClean="0"/>
              <a:t>e</a:t>
            </a:r>
            <a:r>
              <a:rPr lang="fr-CA" dirty="0" smtClean="0"/>
              <a:t> sec.</a:t>
            </a:r>
            <a:endParaRPr lang="fr-CA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 smtClean="0"/>
              <a:t>SCT 4063</a:t>
            </a:r>
            <a:endParaRPr lang="fr-CA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fr-CA" dirty="0" smtClean="0"/>
              <a:t>SCT 4064</a:t>
            </a:r>
            <a:endParaRPr lang="fr-CA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420888"/>
            <a:ext cx="4040188" cy="3939432"/>
          </a:xfrm>
        </p:spPr>
        <p:txBody>
          <a:bodyPr/>
          <a:lstStyle/>
          <a:p>
            <a:r>
              <a:rPr lang="fr-CA" sz="1800" b="1" dirty="0" smtClean="0"/>
              <a:t>Fabrication d’une éolienne</a:t>
            </a:r>
          </a:p>
          <a:p>
            <a:r>
              <a:rPr lang="fr-CA" sz="1800" b="1" dirty="0"/>
              <a:t>Gérer le lux</a:t>
            </a:r>
          </a:p>
          <a:p>
            <a:r>
              <a:rPr lang="fr-CA" sz="1800" dirty="0" smtClean="0"/>
              <a:t>Hydroglisseur-MIM</a:t>
            </a:r>
            <a:endParaRPr lang="fr-CA" sz="1800" dirty="0"/>
          </a:p>
          <a:p>
            <a:r>
              <a:rPr lang="fr-CA" sz="1800" dirty="0" smtClean="0"/>
              <a:t>Véhicule électrique</a:t>
            </a:r>
            <a:endParaRPr lang="fr-CA" sz="1800" dirty="0"/>
          </a:p>
          <a:p>
            <a:r>
              <a:rPr lang="fr-CA" sz="1800" dirty="0" smtClean="0"/>
              <a:t>Croix de Malte</a:t>
            </a:r>
          </a:p>
          <a:p>
            <a:r>
              <a:rPr lang="fr-CA" sz="1800" dirty="0"/>
              <a:t>Chargeur solaire </a:t>
            </a:r>
            <a:r>
              <a:rPr lang="fr-CA" sz="1800" dirty="0" smtClean="0"/>
              <a:t>MP3</a:t>
            </a:r>
          </a:p>
          <a:p>
            <a:r>
              <a:rPr lang="fr-CA" sz="1800" dirty="0" smtClean="0"/>
              <a:t>Scotch </a:t>
            </a:r>
            <a:r>
              <a:rPr lang="fr-CA" sz="1800" dirty="0" err="1" smtClean="0"/>
              <a:t>Yoke</a:t>
            </a:r>
            <a:endParaRPr lang="fr-CA" sz="1800" dirty="0"/>
          </a:p>
          <a:p>
            <a:r>
              <a:rPr lang="fr-CA" sz="1800" dirty="0" smtClean="0"/>
              <a:t>Antenne </a:t>
            </a:r>
            <a:r>
              <a:rPr lang="fr-CA" sz="1800" dirty="0"/>
              <a:t>TV </a:t>
            </a:r>
            <a:endParaRPr lang="fr-CA" sz="1800" dirty="0" smtClean="0"/>
          </a:p>
          <a:p>
            <a:r>
              <a:rPr lang="fr-CA" sz="1800" dirty="0" smtClean="0"/>
              <a:t>SOFAD activités notées</a:t>
            </a:r>
          </a:p>
          <a:p>
            <a:endParaRPr lang="fr-CA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fr-CA" dirty="0" smtClean="0"/>
              <a:t>Une eau propre propre</a:t>
            </a:r>
          </a:p>
          <a:p>
            <a:r>
              <a:rPr lang="fr-CA" dirty="0" smtClean="0"/>
              <a:t>SOFAD activités notées</a:t>
            </a:r>
          </a:p>
          <a:p>
            <a:r>
              <a:rPr lang="fr-CA" dirty="0" smtClean="0"/>
              <a:t>Aux </a:t>
            </a:r>
            <a:r>
              <a:rPr lang="fr-CA" dirty="0"/>
              <a:t>arbres citoyens </a:t>
            </a:r>
            <a:endParaRPr lang="fr-CA" dirty="0" smtClean="0"/>
          </a:p>
          <a:p>
            <a:r>
              <a:rPr lang="fr-CA" dirty="0" smtClean="0"/>
              <a:t>Un aquarium bien balancé</a:t>
            </a:r>
          </a:p>
          <a:p>
            <a:r>
              <a:rPr lang="fr-CA" dirty="0" smtClean="0"/>
              <a:t>Creuser la controverse</a:t>
            </a:r>
          </a:p>
          <a:p>
            <a:r>
              <a:rPr lang="fr-CA" dirty="0" smtClean="0"/>
              <a:t>Lisier de porc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396354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re 1"/>
          <p:cNvSpPr>
            <a:spLocks noGrp="1"/>
          </p:cNvSpPr>
          <p:nvPr>
            <p:ph type="title"/>
          </p:nvPr>
        </p:nvSpPr>
        <p:spPr>
          <a:xfrm>
            <a:off x="468313" y="341784"/>
            <a:ext cx="8229600" cy="1143000"/>
          </a:xfrm>
        </p:spPr>
        <p:txBody>
          <a:bodyPr/>
          <a:lstStyle/>
          <a:p>
            <a:pPr eaLnBrk="1" hangingPunct="1"/>
            <a:r>
              <a:rPr lang="fr-CA" dirty="0" smtClean="0"/>
              <a:t>Plan de l’atelier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628799"/>
            <a:ext cx="8435280" cy="5544617"/>
          </a:xfrm>
        </p:spPr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fr-CA" dirty="0" smtClean="0"/>
              <a:t>1. Introduction (5 min.)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fr-CA" sz="2000" dirty="0"/>
              <a:t>Nouvelles du </a:t>
            </a:r>
            <a:r>
              <a:rPr lang="fr-CA" sz="2000" dirty="0" smtClean="0"/>
              <a:t>MEESR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fr-CA" sz="2000" dirty="0" smtClean="0"/>
              <a:t>Publicités Moodle FGA, Alexandrie et APC FGA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fr-CA" sz="2000" dirty="0" smtClean="0"/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fr-CA" dirty="0" smtClean="0"/>
              <a:t>2. </a:t>
            </a:r>
            <a:r>
              <a:rPr lang="fr-CA" dirty="0"/>
              <a:t>Compte-rendu </a:t>
            </a:r>
            <a:r>
              <a:rPr lang="fr-CA" dirty="0" smtClean="0"/>
              <a:t>d’expérimentation </a:t>
            </a:r>
            <a:r>
              <a:rPr lang="fr-CA" dirty="0"/>
              <a:t>(30 min.)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fr-CA" sz="2000" dirty="0" smtClean="0"/>
              <a:t>Contexte et approche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fr-CA" sz="2000" dirty="0" smtClean="0"/>
              <a:t>Matériel pédagogique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fr-CA" sz="2000" dirty="0" smtClean="0"/>
              <a:t>Constats de l’enseignant et de l’élève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fr-CA" sz="2000" dirty="0" smtClean="0"/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fr-CA" dirty="0" smtClean="0"/>
              <a:t>3. Discussion et conclusion  (25 </a:t>
            </a:r>
            <a:r>
              <a:rPr lang="fr-CA" dirty="0"/>
              <a:t>min.)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fr-CA" sz="2000" dirty="0" smtClean="0"/>
              <a:t>Qu’en est-il dans vos centres?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fr-CA" sz="2000" dirty="0" smtClean="0"/>
              <a:t>Des pistes gagnantes?</a:t>
            </a:r>
            <a:endParaRPr lang="fr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80528" y="-99392"/>
            <a:ext cx="9577064" cy="727280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58366" y="-650778"/>
            <a:ext cx="5868144" cy="7824194"/>
          </a:xfrm>
        </p:spPr>
      </p:pic>
      <p:sp>
        <p:nvSpPr>
          <p:cNvPr id="3" name="ZoneTexte 2"/>
          <p:cNvSpPr txBox="1"/>
          <p:nvPr/>
        </p:nvSpPr>
        <p:spPr>
          <a:xfrm>
            <a:off x="5940152" y="3352346"/>
            <a:ext cx="295232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Fabrication complète d’une </a:t>
            </a:r>
            <a:r>
              <a:rPr lang="fr-CA" dirty="0" smtClean="0">
                <a:hlinkClick r:id="rId3"/>
              </a:rPr>
              <a:t>éolienne</a:t>
            </a:r>
            <a:r>
              <a:rPr lang="fr-CA" dirty="0" smtClean="0"/>
              <a:t>.</a:t>
            </a:r>
          </a:p>
          <a:p>
            <a:endParaRPr lang="fr-CA" dirty="0" smtClean="0"/>
          </a:p>
          <a:p>
            <a:r>
              <a:rPr lang="fr-CA" dirty="0" smtClean="0"/>
              <a:t>Autres projets chantier 7</a:t>
            </a:r>
            <a:endParaRPr lang="fr-CA" dirty="0">
              <a:hlinkClick r:id="rId4"/>
            </a:endParaRPr>
          </a:p>
          <a:p>
            <a:endParaRPr lang="fr-CA" dirty="0" smtClean="0">
              <a:hlinkClick r:id="rId4"/>
            </a:endParaRPr>
          </a:p>
          <a:p>
            <a:r>
              <a:rPr lang="fr-CA" dirty="0" smtClean="0">
                <a:hlinkClick r:id="rId4"/>
              </a:rPr>
              <a:t>Microscope</a:t>
            </a:r>
            <a:endParaRPr lang="fr-CA" dirty="0" smtClean="0"/>
          </a:p>
          <a:p>
            <a:endParaRPr lang="fr-CA" dirty="0"/>
          </a:p>
          <a:p>
            <a:r>
              <a:rPr lang="fr-CA" dirty="0" smtClean="0">
                <a:hlinkClick r:id="rId5"/>
              </a:rPr>
              <a:t>Électronique</a:t>
            </a:r>
            <a:endParaRPr lang="fr-CA" dirty="0" smtClean="0"/>
          </a:p>
          <a:p>
            <a:endParaRPr lang="fr-CA" dirty="0"/>
          </a:p>
          <a:p>
            <a:r>
              <a:rPr lang="fr-CA" dirty="0" smtClean="0"/>
              <a:t>Colorimètre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15679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989856"/>
            <a:ext cx="8229600" cy="1143000"/>
          </a:xfrm>
        </p:spPr>
        <p:txBody>
          <a:bodyPr/>
          <a:lstStyle/>
          <a:p>
            <a:r>
              <a:rPr lang="fr-CA" dirty="0" smtClean="0"/>
              <a:t>4. Aménagements possibles d’ateliers et de laboratoire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639963"/>
            <a:ext cx="8229600" cy="4389437"/>
          </a:xfrm>
        </p:spPr>
        <p:txBody>
          <a:bodyPr/>
          <a:lstStyle/>
          <a:p>
            <a:r>
              <a:rPr lang="fr-CA" dirty="0" smtClean="0"/>
              <a:t>Voir notre présentation pour la rencontre nationale des gestionnaires à l’adresse suivante :</a:t>
            </a:r>
          </a:p>
          <a:p>
            <a:endParaRPr lang="fr-CA" dirty="0"/>
          </a:p>
          <a:p>
            <a:r>
              <a:rPr lang="fr-CA" dirty="0" smtClean="0">
                <a:hlinkClick r:id="rId2"/>
              </a:rPr>
              <a:t>www.ppfgf.com/quebec.html</a:t>
            </a:r>
            <a:endParaRPr lang="fr-CA" dirty="0" smtClean="0"/>
          </a:p>
          <a:p>
            <a:endParaRPr lang="fr-CA" dirty="0"/>
          </a:p>
          <a:p>
            <a:endParaRPr lang="fr-CA" dirty="0" smtClean="0"/>
          </a:p>
          <a:p>
            <a:r>
              <a:rPr lang="fr-CA" dirty="0" smtClean="0"/>
              <a:t>Plusieurs documents y sont déposés dont une liste d’outillage recommandé.</a:t>
            </a:r>
          </a:p>
          <a:p>
            <a:endParaRPr lang="fr-CA" dirty="0" smtClean="0"/>
          </a:p>
        </p:txBody>
      </p:sp>
    </p:spTree>
    <p:extLst>
      <p:ext uri="{BB962C8B-B14F-4D97-AF65-F5344CB8AC3E}">
        <p14:creationId xmlns:p14="http://schemas.microsoft.com/office/powerpoint/2010/main" val="154770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68000" y="846000"/>
            <a:ext cx="8229600" cy="1143000"/>
          </a:xfrm>
        </p:spPr>
        <p:txBody>
          <a:bodyPr anchor="t">
            <a:noAutofit/>
          </a:bodyPr>
          <a:lstStyle/>
          <a:p>
            <a:r>
              <a:rPr lang="fr-CA" sz="4000" dirty="0"/>
              <a:t>4. Impacts des nouveaux cours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endParaRPr lang="fr-CA" dirty="0" smtClean="0"/>
          </a:p>
          <a:p>
            <a:r>
              <a:rPr lang="fr-CA" dirty="0" smtClean="0"/>
              <a:t>La formation des enseignants en exercice est un besoin essentiel pour une implantation réussie.</a:t>
            </a:r>
          </a:p>
          <a:p>
            <a:endParaRPr lang="fr-CA" dirty="0"/>
          </a:p>
          <a:p>
            <a:r>
              <a:rPr lang="fr-CA" dirty="0" smtClean="0"/>
              <a:t>Des initiatives de pratique guidée seront plus formatrices que des discours idéologiques et théoriques.</a:t>
            </a:r>
          </a:p>
          <a:p>
            <a:pPr marL="0" indent="0">
              <a:buNone/>
            </a:pPr>
            <a:endParaRPr lang="fr-CA" dirty="0" smtClean="0"/>
          </a:p>
          <a:p>
            <a:pPr marL="0" indent="0">
              <a:buNone/>
            </a:pPr>
            <a:r>
              <a:rPr lang="fr-CA" sz="2000" dirty="0" smtClean="0"/>
              <a:t>(Potvin et Dionne, </a:t>
            </a:r>
            <a:r>
              <a:rPr lang="fr-CA" sz="2000" dirty="0"/>
              <a:t>2007. </a:t>
            </a:r>
            <a:r>
              <a:rPr lang="fr-CA" sz="2000" dirty="0" smtClean="0"/>
              <a:t>Traduction </a:t>
            </a:r>
            <a:r>
              <a:rPr lang="fr-CA" sz="2000" dirty="0"/>
              <a:t>libre)</a:t>
            </a:r>
            <a:endParaRPr lang="fr-CA" sz="2000" dirty="0" smtClean="0"/>
          </a:p>
        </p:txBody>
      </p:sp>
    </p:spTree>
    <p:extLst>
      <p:ext uri="{BB962C8B-B14F-4D97-AF65-F5344CB8AC3E}">
        <p14:creationId xmlns:p14="http://schemas.microsoft.com/office/powerpoint/2010/main" val="1125764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68000" y="846000"/>
            <a:ext cx="8229600" cy="1143000"/>
          </a:xfrm>
        </p:spPr>
        <p:txBody>
          <a:bodyPr anchor="t">
            <a:noAutofit/>
          </a:bodyPr>
          <a:lstStyle/>
          <a:p>
            <a:r>
              <a:rPr lang="fr-CA" sz="4000" dirty="0" smtClean="0"/>
              <a:t>4. Impacts sur l’organisation scolaire</a:t>
            </a:r>
            <a:endParaRPr lang="fr-CA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algn="just"/>
            <a:endParaRPr lang="fr-CA" dirty="0" smtClean="0"/>
          </a:p>
          <a:p>
            <a:pPr algn="just"/>
            <a:r>
              <a:rPr lang="fr-CA" dirty="0" smtClean="0"/>
              <a:t>Évaluation : 40% pratique, 60% théorique ! Pour préparer les élèves adéquatement, </a:t>
            </a:r>
            <a:r>
              <a:rPr lang="fr-CA" b="1" dirty="0" smtClean="0"/>
              <a:t>prévoir beaucoup plus de temps en laboratoire et en atelier </a:t>
            </a:r>
            <a:r>
              <a:rPr lang="fr-CA" dirty="0" smtClean="0"/>
              <a:t>qu’avant.</a:t>
            </a:r>
          </a:p>
          <a:p>
            <a:pPr algn="just"/>
            <a:endParaRPr lang="fr-CA" dirty="0"/>
          </a:p>
          <a:p>
            <a:pPr algn="just"/>
            <a:r>
              <a:rPr lang="fr-CA" dirty="0" smtClean="0"/>
              <a:t>Évaluation, prise 2 : il est prévu que l’enseignant ou le technicien* soit là pour observer l’élève « en tout temps » (ou presque) lors de la passation de l’épreuve pratique. À considérer dans la tâche!</a:t>
            </a:r>
          </a:p>
          <a:p>
            <a:pPr algn="just"/>
            <a:endParaRPr lang="fr-CA" dirty="0" smtClean="0"/>
          </a:p>
          <a:p>
            <a:pPr marL="0" indent="0">
              <a:buNone/>
            </a:pPr>
            <a:endParaRPr lang="fr-CA" dirty="0" smtClean="0"/>
          </a:p>
        </p:txBody>
      </p:sp>
    </p:spTree>
    <p:extLst>
      <p:ext uri="{BB962C8B-B14F-4D97-AF65-F5344CB8AC3E}">
        <p14:creationId xmlns:p14="http://schemas.microsoft.com/office/powerpoint/2010/main" val="2219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68000" y="846000"/>
            <a:ext cx="8229600" cy="1143000"/>
          </a:xfrm>
        </p:spPr>
        <p:txBody>
          <a:bodyPr anchor="t">
            <a:noAutofit/>
          </a:bodyPr>
          <a:lstStyle/>
          <a:p>
            <a:r>
              <a:rPr lang="fr-CA" sz="4000" dirty="0" smtClean="0"/>
              <a:t>4. Impacts sur l’organisation scolaire</a:t>
            </a:r>
            <a:endParaRPr lang="fr-CA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algn="just"/>
            <a:endParaRPr lang="fr-CA" dirty="0" smtClean="0"/>
          </a:p>
          <a:p>
            <a:pPr algn="just"/>
            <a:r>
              <a:rPr lang="fr-CA" dirty="0" smtClean="0"/>
              <a:t>Un seul prof à la fois responsable de superviser l’atelier, le laboratoire et une classe conventionnelle? </a:t>
            </a:r>
            <a:r>
              <a:rPr lang="fr-CA" b="1" u="sng" dirty="0" smtClean="0"/>
              <a:t>La</a:t>
            </a:r>
            <a:r>
              <a:rPr lang="fr-CA" dirty="0" smtClean="0"/>
              <a:t> recette par excellence pour négliger la partie pratique!         </a:t>
            </a:r>
            <a:r>
              <a:rPr lang="fr-CA" sz="2000" dirty="0" smtClean="0"/>
              <a:t>Pas bon pour la réussite et la sécurité des élèves…</a:t>
            </a:r>
          </a:p>
          <a:p>
            <a:pPr algn="just"/>
            <a:endParaRPr lang="fr-CA" dirty="0"/>
          </a:p>
          <a:p>
            <a:pPr algn="just"/>
            <a:r>
              <a:rPr lang="fr-CA" dirty="0"/>
              <a:t>Repenser l’organisation scolaire </a:t>
            </a:r>
            <a:r>
              <a:rPr lang="fr-CA" dirty="0" smtClean="0"/>
              <a:t>: périodes </a:t>
            </a:r>
            <a:r>
              <a:rPr lang="fr-CA" dirty="0"/>
              <a:t>ciblées, heures/semaine, remédiation/atelier, TTP, etc</a:t>
            </a:r>
            <a:r>
              <a:rPr lang="fr-CA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0487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68000" y="846000"/>
            <a:ext cx="8229600" cy="1143000"/>
          </a:xfrm>
        </p:spPr>
        <p:txBody>
          <a:bodyPr anchor="t">
            <a:noAutofit/>
          </a:bodyPr>
          <a:lstStyle/>
          <a:p>
            <a:r>
              <a:rPr lang="fr-CA" sz="4000" dirty="0" smtClean="0"/>
              <a:t>4. Impacts sur l’organisation scolaire</a:t>
            </a:r>
            <a:endParaRPr lang="fr-CA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algn="just"/>
            <a:endParaRPr lang="fr-CA" dirty="0" smtClean="0"/>
          </a:p>
          <a:p>
            <a:r>
              <a:rPr lang="fr-CA" dirty="0"/>
              <a:t>L’idéal, petite classe où tout s’y fait (laboratoire et atelier annexés) </a:t>
            </a:r>
            <a:endParaRPr lang="fr-CA" dirty="0" smtClean="0"/>
          </a:p>
          <a:p>
            <a:r>
              <a:rPr lang="fr-CA" dirty="0" smtClean="0"/>
              <a:t>Temps </a:t>
            </a:r>
            <a:r>
              <a:rPr lang="fr-CA" dirty="0"/>
              <a:t>de libération pour l’enseignant ou ajout d’un TTP… Comme ça s’est fait au secteur des jeunes avec l’arrivée du renouveau!</a:t>
            </a:r>
          </a:p>
          <a:p>
            <a:pPr marL="0" indent="0">
              <a:buNone/>
            </a:pPr>
            <a:endParaRPr lang="fr-CA" dirty="0" smtClean="0"/>
          </a:p>
        </p:txBody>
      </p:sp>
    </p:spTree>
    <p:extLst>
      <p:ext uri="{BB962C8B-B14F-4D97-AF65-F5344CB8AC3E}">
        <p14:creationId xmlns:p14="http://schemas.microsoft.com/office/powerpoint/2010/main" val="310688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68000" y="846000"/>
            <a:ext cx="8229600" cy="1143000"/>
          </a:xfrm>
        </p:spPr>
        <p:txBody>
          <a:bodyPr anchor="t"/>
          <a:lstStyle/>
          <a:p>
            <a:r>
              <a:rPr lang="fr-CA" dirty="0"/>
              <a:t>5. Conclusion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endParaRPr lang="fr-CA" dirty="0" smtClean="0"/>
          </a:p>
          <a:p>
            <a:r>
              <a:rPr lang="fr-CA" dirty="0" smtClean="0"/>
              <a:t>Développons une culture scientifique chez nos élèves.</a:t>
            </a:r>
          </a:p>
          <a:p>
            <a:pPr marL="0" indent="0">
              <a:buNone/>
            </a:pPr>
            <a:endParaRPr lang="fr-CA" dirty="0" smtClean="0"/>
          </a:p>
          <a:p>
            <a:r>
              <a:rPr lang="fr-CA" dirty="0" smtClean="0"/>
              <a:t>Les enseignants auront besoin d’être soutenus dans tout cela. De gros, gros changements en S&amp;T!</a:t>
            </a:r>
          </a:p>
          <a:p>
            <a:endParaRPr lang="fr-CA" dirty="0"/>
          </a:p>
          <a:p>
            <a:r>
              <a:rPr lang="fr-CA" dirty="0">
                <a:hlinkClick r:id="rId5"/>
              </a:rPr>
              <a:t>Avis du CSE</a:t>
            </a:r>
            <a:r>
              <a:rPr lang="fr-CA" dirty="0"/>
              <a:t> sur les </a:t>
            </a:r>
            <a:r>
              <a:rPr lang="fr-CA" dirty="0" smtClean="0"/>
              <a:t>S&amp;T et l’annonce du ministre.</a:t>
            </a:r>
            <a:endParaRPr lang="fr-CA" dirty="0"/>
          </a:p>
          <a:p>
            <a:endParaRPr lang="fr-CA" dirty="0" smtClean="0"/>
          </a:p>
          <a:p>
            <a:endParaRPr lang="fr-CA" dirty="0" smtClean="0"/>
          </a:p>
        </p:txBody>
      </p:sp>
    </p:spTree>
    <p:extLst>
      <p:ext uri="{BB962C8B-B14F-4D97-AF65-F5344CB8AC3E}">
        <p14:creationId xmlns:p14="http://schemas.microsoft.com/office/powerpoint/2010/main" val="250148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re 1"/>
          <p:cNvSpPr>
            <a:spLocks noGrp="1"/>
          </p:cNvSpPr>
          <p:nvPr>
            <p:ph type="title"/>
          </p:nvPr>
        </p:nvSpPr>
        <p:spPr>
          <a:xfrm>
            <a:off x="446088" y="485800"/>
            <a:ext cx="8229600" cy="1143000"/>
          </a:xfrm>
        </p:spPr>
        <p:txBody>
          <a:bodyPr/>
          <a:lstStyle/>
          <a:p>
            <a:pPr eaLnBrk="1" hangingPunct="1"/>
            <a:r>
              <a:rPr lang="fr-CA" dirty="0" smtClean="0"/>
              <a:t>5. Conclusion</a:t>
            </a:r>
          </a:p>
        </p:txBody>
      </p:sp>
      <p:sp>
        <p:nvSpPr>
          <p:cNvPr id="35843" name="Espace réservé du contenu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389437"/>
          </a:xfrm>
        </p:spPr>
        <p:txBody>
          <a:bodyPr/>
          <a:lstStyle/>
          <a:p>
            <a:pPr eaLnBrk="1" hangingPunct="1"/>
            <a:endParaRPr lang="fr-CA" dirty="0" smtClean="0"/>
          </a:p>
          <a:p>
            <a:pPr eaLnBrk="1" hangingPunct="1"/>
            <a:r>
              <a:rPr lang="fr-CA" dirty="0" smtClean="0"/>
              <a:t>C’est le temps des questions, commentaires, échanges…</a:t>
            </a:r>
          </a:p>
          <a:p>
            <a:pPr eaLnBrk="1" hangingPunct="1"/>
            <a:endParaRPr lang="fr-CA" dirty="0" smtClean="0"/>
          </a:p>
          <a:p>
            <a:pPr eaLnBrk="1" hangingPunct="1"/>
            <a:r>
              <a:rPr lang="fr-CA" dirty="0" smtClean="0"/>
              <a:t>Bibliographie</a:t>
            </a:r>
          </a:p>
          <a:p>
            <a:pPr eaLnBrk="1" hangingPunct="1"/>
            <a:endParaRPr lang="fr-CA" dirty="0" smtClean="0"/>
          </a:p>
        </p:txBody>
      </p:sp>
    </p:spTree>
    <p:extLst>
      <p:ext uri="{BB962C8B-B14F-4D97-AF65-F5344CB8AC3E}">
        <p14:creationId xmlns:p14="http://schemas.microsoft.com/office/powerpoint/2010/main" val="272335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68000" y="846000"/>
            <a:ext cx="8229600" cy="1143000"/>
          </a:xfrm>
        </p:spPr>
        <p:txBody>
          <a:bodyPr anchor="t"/>
          <a:lstStyle/>
          <a:p>
            <a:pPr algn="ctr"/>
            <a:r>
              <a:rPr lang="fr-CA" dirty="0"/>
              <a:t>Bibliographie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935480"/>
            <a:ext cx="8229600" cy="4733880"/>
          </a:xfrm>
        </p:spPr>
        <p:txBody>
          <a:bodyPr>
            <a:normAutofit fontScale="85000" lnSpcReduction="20000"/>
          </a:bodyPr>
          <a:lstStyle/>
          <a:p>
            <a:r>
              <a:rPr lang="fr-CA" dirty="0" err="1"/>
              <a:t>Barma</a:t>
            </a:r>
            <a:r>
              <a:rPr lang="fr-CA" dirty="0"/>
              <a:t>, S. (</a:t>
            </a:r>
            <a:r>
              <a:rPr lang="fr-CA" dirty="0" smtClean="0"/>
              <a:t>2007). Point de vue sur le nouveau programme science et technologie du secondaire au Québec: regards croisés sur les enjeux de part et d’autre de l’Atlantique. </a:t>
            </a:r>
            <a:r>
              <a:rPr lang="fr-CA" i="1" dirty="0" err="1" smtClean="0"/>
              <a:t>Didaskalia</a:t>
            </a:r>
            <a:r>
              <a:rPr lang="fr-CA" i="1" dirty="0" smtClean="0"/>
              <a:t>, 30</a:t>
            </a:r>
            <a:r>
              <a:rPr lang="fr-CA" dirty="0" smtClean="0"/>
              <a:t>, 109-137. </a:t>
            </a:r>
            <a:endParaRPr lang="fr-CA" dirty="0"/>
          </a:p>
          <a:p>
            <a:endParaRPr lang="fr-CA" dirty="0" smtClean="0"/>
          </a:p>
          <a:p>
            <a:r>
              <a:rPr lang="fr-CA" dirty="0" err="1" smtClean="0"/>
              <a:t>Barma</a:t>
            </a:r>
            <a:r>
              <a:rPr lang="fr-CA" dirty="0"/>
              <a:t>, S. (2008). « </a:t>
            </a:r>
            <a:r>
              <a:rPr lang="fr-CA" i="1" dirty="0"/>
              <a:t>Vers une lecture systémique du contexte, des enjeux et des contraintes du renouvellement des pratiques en éducation aux sciences au secondaire au Québec »</a:t>
            </a:r>
            <a:r>
              <a:rPr lang="fr-CA" dirty="0"/>
              <a:t>. </a:t>
            </a:r>
            <a:r>
              <a:rPr lang="fr-CA" i="1" dirty="0"/>
              <a:t>CJNSE/RCJCÉ.</a:t>
            </a:r>
            <a:r>
              <a:rPr lang="fr-CA" dirty="0"/>
              <a:t> En ligne. Volume 1, no 1</a:t>
            </a:r>
            <a:r>
              <a:rPr lang="fr-CA" b="1" dirty="0"/>
              <a:t>,</a:t>
            </a:r>
            <a:r>
              <a:rPr lang="fr-CA" dirty="0"/>
              <a:t> juillet 2008. </a:t>
            </a:r>
            <a:r>
              <a:rPr lang="fr-CA" u="sng" dirty="0" smtClean="0">
                <a:hlinkClick r:id="rId5"/>
              </a:rPr>
              <a:t>http</a:t>
            </a:r>
            <a:r>
              <a:rPr lang="fr-CA" u="sng" dirty="0">
                <a:hlinkClick r:id="rId5"/>
              </a:rPr>
              <a:t>://</a:t>
            </a:r>
            <a:r>
              <a:rPr lang="fr-CA" u="sng" dirty="0" smtClean="0">
                <a:hlinkClick r:id="rId5"/>
              </a:rPr>
              <a:t>www.cjnse-rcjce.ca/ojs2/index.php/cjnse/article/view/19</a:t>
            </a:r>
            <a:endParaRPr lang="fr-FR" dirty="0" smtClean="0"/>
          </a:p>
          <a:p>
            <a:endParaRPr lang="fr-CA" dirty="0" smtClean="0"/>
          </a:p>
          <a:p>
            <a:r>
              <a:rPr lang="fr-CA" dirty="0" err="1" smtClean="0"/>
              <a:t>Barma</a:t>
            </a:r>
            <a:r>
              <a:rPr lang="fr-CA" dirty="0"/>
              <a:t>, S. (2010). Analyse d'une démarche de transformation de pratique en sciences, dans le cadre du nouveau programme de formation au secondaire, à la lumière de la théorie de l'activité. </a:t>
            </a:r>
            <a:r>
              <a:rPr lang="fr-CA" i="1" dirty="0"/>
              <a:t>Canadian Journal of </a:t>
            </a:r>
            <a:r>
              <a:rPr lang="fr-CA" i="1" dirty="0" err="1"/>
              <a:t>Education</a:t>
            </a:r>
            <a:r>
              <a:rPr lang="fr-CA" i="1" dirty="0"/>
              <a:t>, 33</a:t>
            </a:r>
            <a:r>
              <a:rPr lang="fr-CA" dirty="0"/>
              <a:t>(4), 677-710. </a:t>
            </a:r>
          </a:p>
          <a:p>
            <a:endParaRPr lang="fr-CA" dirty="0" smtClean="0"/>
          </a:p>
        </p:txBody>
      </p:sp>
    </p:spTree>
    <p:extLst>
      <p:ext uri="{BB962C8B-B14F-4D97-AF65-F5344CB8AC3E}">
        <p14:creationId xmlns:p14="http://schemas.microsoft.com/office/powerpoint/2010/main" val="3004972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68000" y="846000"/>
            <a:ext cx="8229600" cy="1143000"/>
          </a:xfrm>
        </p:spPr>
        <p:txBody>
          <a:bodyPr anchor="t"/>
          <a:lstStyle/>
          <a:p>
            <a:pPr algn="ctr"/>
            <a:r>
              <a:rPr lang="fr-CA" dirty="0"/>
              <a:t>Bibliographie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935480"/>
            <a:ext cx="8229600" cy="4661872"/>
          </a:xfrm>
        </p:spPr>
        <p:txBody>
          <a:bodyPr>
            <a:normAutofit fontScale="77500" lnSpcReduction="20000"/>
          </a:bodyPr>
          <a:lstStyle/>
          <a:p>
            <a:r>
              <a:rPr lang="fr-CA" dirty="0"/>
              <a:t>Charland, P. (2003). « L'ERE et l'enseignement des sciences : d'une problématique théorique et pratique vers une perspective québécoise ». </a:t>
            </a:r>
            <a:r>
              <a:rPr lang="fr-CA" i="1" dirty="0"/>
              <a:t>Vertigo : la revue électronique en sciences de l’environnement.</a:t>
            </a:r>
            <a:r>
              <a:rPr lang="fr-CA" dirty="0"/>
              <a:t> En ligne. Volume 4, numéro 2, octobre 2003. &lt;http://vertigo.revues.org/4486#ftn9&gt;. Page consulté le 4 février 2013.</a:t>
            </a:r>
          </a:p>
          <a:p>
            <a:endParaRPr lang="fr-CA" dirty="0" smtClean="0"/>
          </a:p>
          <a:p>
            <a:r>
              <a:rPr lang="fr-CA" dirty="0" smtClean="0"/>
              <a:t>Charland</a:t>
            </a:r>
            <a:r>
              <a:rPr lang="fr-CA" dirty="0"/>
              <a:t>, P., Potvin, P. et </a:t>
            </a:r>
            <a:r>
              <a:rPr lang="fr-CA" dirty="0" err="1"/>
              <a:t>Riopel</a:t>
            </a:r>
            <a:r>
              <a:rPr lang="fr-CA" dirty="0"/>
              <a:t>, M. (2009). « L’éducation relative à l’environnement en enseignement des sciences et de la technologie : une contribution pour mieux </a:t>
            </a:r>
            <a:r>
              <a:rPr lang="fr-CA" i="1" dirty="0"/>
              <a:t>vivre ensemble sur Terre</a:t>
            </a:r>
            <a:r>
              <a:rPr lang="fr-CA" dirty="0"/>
              <a:t> ». </a:t>
            </a:r>
            <a:r>
              <a:rPr lang="fr-CA" i="1" dirty="0"/>
              <a:t>Éducation et francophonie : revue scientifique virtuelle</a:t>
            </a:r>
            <a:r>
              <a:rPr lang="fr-CA" dirty="0"/>
              <a:t>. En ligne. Volume 37, numéro 2, automne 2009, p. 63-78. &lt; </a:t>
            </a:r>
            <a:r>
              <a:rPr lang="fr-CA" u="sng" dirty="0">
                <a:hlinkClick r:id="rId5"/>
              </a:rPr>
              <a:t>http://www.acelf.ca/c/revue/pdf/EF-37-2-063-CHARLAND.pdf</a:t>
            </a:r>
            <a:r>
              <a:rPr lang="fr-CA" dirty="0"/>
              <a:t>&gt;. Consulté le 4 février 2013.</a:t>
            </a:r>
          </a:p>
          <a:p>
            <a:endParaRPr lang="fr-CA" dirty="0" smtClean="0"/>
          </a:p>
          <a:p>
            <a:r>
              <a:rPr lang="fr-CA" dirty="0" err="1"/>
              <a:t>Hasni</a:t>
            </a:r>
            <a:r>
              <a:rPr lang="fr-CA" dirty="0"/>
              <a:t>, A., </a:t>
            </a:r>
            <a:r>
              <a:rPr lang="fr-CA" dirty="0" err="1"/>
              <a:t>Bousadra</a:t>
            </a:r>
            <a:r>
              <a:rPr lang="fr-CA" dirty="0"/>
              <a:t>, F., &amp; Marcos, B. (2011). L'enseignement par projets en sciences et technologies : de quoi parle-t-on et comment justifie-t-on le recours à cette approche? </a:t>
            </a:r>
            <a:r>
              <a:rPr lang="fr-CA" i="1" dirty="0"/>
              <a:t>Nouveaux </a:t>
            </a:r>
            <a:r>
              <a:rPr lang="fr-CA" i="1" dirty="0" err="1"/>
              <a:t>c@hiers</a:t>
            </a:r>
            <a:r>
              <a:rPr lang="fr-CA" i="1" dirty="0"/>
              <a:t> de la recherche en éducation, 14</a:t>
            </a:r>
            <a:r>
              <a:rPr lang="fr-CA" dirty="0"/>
              <a:t>(1), 7-28. </a:t>
            </a:r>
            <a:r>
              <a:rPr lang="fr-CA" dirty="0" err="1"/>
              <a:t>doi</a:t>
            </a:r>
            <a:r>
              <a:rPr lang="fr-CA" dirty="0"/>
              <a:t>: 10.7202/1008841ar</a:t>
            </a:r>
          </a:p>
          <a:p>
            <a:endParaRPr lang="fr-CA" dirty="0" smtClean="0"/>
          </a:p>
        </p:txBody>
      </p:sp>
    </p:spTree>
    <p:extLst>
      <p:ext uri="{BB962C8B-B14F-4D97-AF65-F5344CB8AC3E}">
        <p14:creationId xmlns:p14="http://schemas.microsoft.com/office/powerpoint/2010/main" val="377585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/>
          <a:lstStyle/>
          <a:p>
            <a:r>
              <a:rPr lang="fr-CA" dirty="0" smtClean="0"/>
              <a:t>1. Des nouvelles du MELS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590181"/>
          </a:xfrm>
        </p:spPr>
        <p:txBody>
          <a:bodyPr/>
          <a:lstStyle/>
          <a:p>
            <a:r>
              <a:rPr lang="fr-CA" dirty="0" smtClean="0"/>
              <a:t>Les programmes sont tous approuvés, sauf biologie de 5</a:t>
            </a:r>
            <a:r>
              <a:rPr lang="fr-CA" baseline="30000" dirty="0" smtClean="0"/>
              <a:t>e</a:t>
            </a:r>
            <a:r>
              <a:rPr lang="fr-CA" dirty="0" smtClean="0"/>
              <a:t> secondaire.</a:t>
            </a:r>
          </a:p>
          <a:p>
            <a:endParaRPr lang="fr-CA" dirty="0" smtClean="0"/>
          </a:p>
          <a:p>
            <a:r>
              <a:rPr lang="fr-CA" dirty="0" smtClean="0"/>
              <a:t>Les évaluations de 4</a:t>
            </a:r>
            <a:r>
              <a:rPr lang="fr-CA" baseline="30000" dirty="0" smtClean="0"/>
              <a:t>e</a:t>
            </a:r>
            <a:r>
              <a:rPr lang="fr-CA" dirty="0" smtClean="0"/>
              <a:t> secondaire devraient être disponibles bientôt.</a:t>
            </a:r>
          </a:p>
          <a:p>
            <a:endParaRPr lang="fr-CA" dirty="0"/>
          </a:p>
          <a:p>
            <a:r>
              <a:rPr lang="fr-CA" dirty="0" smtClean="0"/>
              <a:t>Le cours SCT-4063 et ceux de 3</a:t>
            </a:r>
            <a:r>
              <a:rPr lang="fr-CA" baseline="30000" dirty="0" smtClean="0"/>
              <a:t>e</a:t>
            </a:r>
            <a:r>
              <a:rPr lang="fr-CA" dirty="0" smtClean="0"/>
              <a:t> sec. ont leur importance. Autre atelier à ce sujet présentement.</a:t>
            </a:r>
          </a:p>
          <a:p>
            <a:endParaRPr lang="fr-CA" dirty="0"/>
          </a:p>
          <a:p>
            <a:r>
              <a:rPr lang="fr-CA" dirty="0" smtClean="0"/>
              <a:t>Fin du mandat des FAR.</a:t>
            </a:r>
          </a:p>
          <a:p>
            <a:endParaRPr lang="fr-CA" dirty="0" smtClean="0"/>
          </a:p>
          <a:p>
            <a:pPr marL="0" indent="0">
              <a:buNone/>
            </a:pPr>
            <a:endParaRPr lang="fr-CA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57130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68000" y="846000"/>
            <a:ext cx="8229600" cy="1143000"/>
          </a:xfrm>
        </p:spPr>
        <p:txBody>
          <a:bodyPr anchor="t"/>
          <a:lstStyle/>
          <a:p>
            <a:pPr algn="ctr"/>
            <a:r>
              <a:rPr lang="fr-CA" dirty="0"/>
              <a:t>Bibliographie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935480"/>
            <a:ext cx="8229600" cy="4661872"/>
          </a:xfrm>
        </p:spPr>
        <p:txBody>
          <a:bodyPr>
            <a:normAutofit fontScale="85000" lnSpcReduction="10000"/>
          </a:bodyPr>
          <a:lstStyle/>
          <a:p>
            <a:r>
              <a:rPr lang="fr-CA" dirty="0" err="1"/>
              <a:t>Hasni</a:t>
            </a:r>
            <a:r>
              <a:rPr lang="fr-CA" dirty="0"/>
              <a:t>, A., </a:t>
            </a:r>
            <a:r>
              <a:rPr lang="fr-CA" dirty="0" err="1"/>
              <a:t>Moresoli</a:t>
            </a:r>
            <a:r>
              <a:rPr lang="fr-CA" dirty="0"/>
              <a:t>, C., Samson, G., &amp; Owen, M.-È. (2009). Points de vue d'enseignants de sciences au premier cycle du secondaire sur les manuels scolaires dans le contexte de l'implantation des nouveaux programmes au Québec. </a:t>
            </a:r>
            <a:r>
              <a:rPr lang="fr-CA" i="1" dirty="0"/>
              <a:t>Revue des sciences de l'éducation, 35</a:t>
            </a:r>
            <a:r>
              <a:rPr lang="fr-CA" dirty="0"/>
              <a:t>(2), 83-105. </a:t>
            </a:r>
            <a:r>
              <a:rPr lang="fr-CA" dirty="0" err="1"/>
              <a:t>doi</a:t>
            </a:r>
            <a:r>
              <a:rPr lang="fr-CA" dirty="0"/>
              <a:t>: 10.7202/038730ar</a:t>
            </a:r>
          </a:p>
          <a:p>
            <a:endParaRPr lang="fr-CA" dirty="0" smtClean="0"/>
          </a:p>
          <a:p>
            <a:r>
              <a:rPr lang="fr-CA" dirty="0" err="1" smtClean="0"/>
              <a:t>Lacasse</a:t>
            </a:r>
            <a:r>
              <a:rPr lang="fr-CA" dirty="0"/>
              <a:t>, M., &amp; </a:t>
            </a:r>
            <a:r>
              <a:rPr lang="fr-CA" dirty="0" err="1"/>
              <a:t>Barma</a:t>
            </a:r>
            <a:r>
              <a:rPr lang="fr-CA" dirty="0"/>
              <a:t>, S. (2012). Intégrer l'éducation technologique à l'éducation scientifique : pertinence pour les élèves et impacts sur les pratiques d'enseignants. </a:t>
            </a:r>
            <a:r>
              <a:rPr lang="fr-CA" i="1" dirty="0"/>
              <a:t>Canadian Journal of </a:t>
            </a:r>
            <a:r>
              <a:rPr lang="fr-CA" i="1" dirty="0" err="1"/>
              <a:t>Education</a:t>
            </a:r>
            <a:r>
              <a:rPr lang="fr-CA" i="1" dirty="0"/>
              <a:t>, 35</a:t>
            </a:r>
            <a:r>
              <a:rPr lang="fr-CA" dirty="0"/>
              <a:t>(2), 155-191. </a:t>
            </a:r>
          </a:p>
          <a:p>
            <a:endParaRPr lang="fr-CA" dirty="0"/>
          </a:p>
          <a:p>
            <a:r>
              <a:rPr lang="fr-CA" dirty="0"/>
              <a:t>Ministère de l’Éducation, du Loisir et du Sport (2007). </a:t>
            </a:r>
            <a:r>
              <a:rPr lang="fr-CA" i="1" dirty="0"/>
              <a:t>Programme de formation de l’école québécoise. Enseignement secondaire, 2</a:t>
            </a:r>
            <a:r>
              <a:rPr lang="fr-CA" i="1" baseline="30000" dirty="0"/>
              <a:t>e</a:t>
            </a:r>
            <a:r>
              <a:rPr lang="fr-CA" i="1" dirty="0"/>
              <a:t> cycle. </a:t>
            </a:r>
            <a:r>
              <a:rPr lang="fr-CA" dirty="0"/>
              <a:t>Québec : Gouvernement du Québec.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55719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68000" y="846000"/>
            <a:ext cx="8229600" cy="1143000"/>
          </a:xfrm>
        </p:spPr>
        <p:txBody>
          <a:bodyPr anchor="t"/>
          <a:lstStyle/>
          <a:p>
            <a:pPr algn="ctr"/>
            <a:r>
              <a:rPr lang="fr-CA" dirty="0"/>
              <a:t>Bibliographie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67544" y="2052112"/>
            <a:ext cx="8229600" cy="4805888"/>
          </a:xfrm>
        </p:spPr>
        <p:txBody>
          <a:bodyPr>
            <a:normAutofit fontScale="92500" lnSpcReduction="10000"/>
          </a:bodyPr>
          <a:lstStyle/>
          <a:p>
            <a:r>
              <a:rPr lang="fr-CA" dirty="0"/>
              <a:t>Ministère de l’Éducation, du Loisir et du Sport, Direction de l’éducation des adultes et de l’action communautaire. </a:t>
            </a:r>
            <a:r>
              <a:rPr lang="fr-CA" dirty="0" smtClean="0"/>
              <a:t>(2015). </a:t>
            </a:r>
            <a:r>
              <a:rPr lang="fr-CA" i="1" dirty="0"/>
              <a:t>Programme d’études : Science et technologie. </a:t>
            </a:r>
            <a:r>
              <a:rPr lang="fr-CA" dirty="0"/>
              <a:t>Québec : Gouvernement du Québec.</a:t>
            </a:r>
          </a:p>
          <a:p>
            <a:endParaRPr lang="fr-CA" dirty="0"/>
          </a:p>
          <a:p>
            <a:r>
              <a:rPr lang="fr-CA" dirty="0" err="1" smtClean="0"/>
              <a:t>Mujawamariya</a:t>
            </a:r>
            <a:r>
              <a:rPr lang="fr-CA" dirty="0"/>
              <a:t>, D., &amp; Guilbert, L. (2002). L'enseignement des sciences dans une perspective constructiviste : vers l'établissement du rééquilibre des inégalités entre les sexes en sciences. </a:t>
            </a:r>
            <a:r>
              <a:rPr lang="fr-CA" i="1" dirty="0"/>
              <a:t>Recherches féministes, 15</a:t>
            </a:r>
            <a:r>
              <a:rPr lang="fr-CA" dirty="0"/>
              <a:t>(1), 25-45. </a:t>
            </a:r>
            <a:r>
              <a:rPr lang="fr-CA" dirty="0" err="1"/>
              <a:t>doi</a:t>
            </a:r>
            <a:r>
              <a:rPr lang="fr-CA" dirty="0"/>
              <a:t>: 10.7202/000769ar</a:t>
            </a:r>
          </a:p>
          <a:p>
            <a:endParaRPr lang="fr-CA" dirty="0" smtClean="0"/>
          </a:p>
          <a:p>
            <a:r>
              <a:rPr lang="fr-CA" dirty="0" smtClean="0"/>
              <a:t>Potvin</a:t>
            </a:r>
            <a:r>
              <a:rPr lang="fr-CA" dirty="0"/>
              <a:t>, P. (2011). </a:t>
            </a:r>
            <a:r>
              <a:rPr lang="fr-CA" i="1" dirty="0"/>
              <a:t>Manuel d’enseignement des sciences et de la technologie</a:t>
            </a:r>
            <a:r>
              <a:rPr lang="fr-CA" dirty="0"/>
              <a:t>, </a:t>
            </a:r>
            <a:r>
              <a:rPr lang="fr-CA" dirty="0" err="1"/>
              <a:t>Multimondes</a:t>
            </a:r>
            <a:r>
              <a:rPr lang="fr-CA" dirty="0"/>
              <a:t>, Québec.</a:t>
            </a:r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437765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68000" y="846000"/>
            <a:ext cx="8229600" cy="1143000"/>
          </a:xfrm>
        </p:spPr>
        <p:txBody>
          <a:bodyPr anchor="t"/>
          <a:lstStyle/>
          <a:p>
            <a:pPr algn="ctr"/>
            <a:r>
              <a:rPr lang="fr-CA" dirty="0" smtClean="0"/>
              <a:t>Bibliographie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935480"/>
            <a:ext cx="8229600" cy="4733880"/>
          </a:xfrm>
        </p:spPr>
        <p:txBody>
          <a:bodyPr>
            <a:normAutofit fontScale="92500" lnSpcReduction="10000"/>
          </a:bodyPr>
          <a:lstStyle/>
          <a:p>
            <a:r>
              <a:rPr lang="fr-CA" dirty="0"/>
              <a:t>Potvin, P., &amp; Dionne, E. (2007, 2007). </a:t>
            </a:r>
            <a:r>
              <a:rPr lang="fr-CA" dirty="0" err="1"/>
              <a:t>Realities</a:t>
            </a:r>
            <a:r>
              <a:rPr lang="fr-CA" dirty="0"/>
              <a:t> and challenges of </a:t>
            </a:r>
            <a:r>
              <a:rPr lang="fr-CA" dirty="0" err="1"/>
              <a:t>educational</a:t>
            </a:r>
            <a:r>
              <a:rPr lang="fr-CA" dirty="0"/>
              <a:t> </a:t>
            </a:r>
            <a:r>
              <a:rPr lang="fr-CA" dirty="0" err="1"/>
              <a:t>reform</a:t>
            </a:r>
            <a:r>
              <a:rPr lang="fr-CA" dirty="0"/>
              <a:t> in the province of </a:t>
            </a:r>
            <a:r>
              <a:rPr lang="fr-CA" dirty="0" err="1"/>
              <a:t>Quebec</a:t>
            </a:r>
            <a:r>
              <a:rPr lang="fr-CA" dirty="0"/>
              <a:t>: </a:t>
            </a:r>
            <a:r>
              <a:rPr lang="fr-CA" dirty="0" err="1"/>
              <a:t>exploratory</a:t>
            </a:r>
            <a:r>
              <a:rPr lang="fr-CA" dirty="0"/>
              <a:t> </a:t>
            </a:r>
            <a:r>
              <a:rPr lang="fr-CA" dirty="0" err="1"/>
              <a:t>research</a:t>
            </a:r>
            <a:r>
              <a:rPr lang="fr-CA" dirty="0"/>
              <a:t> on </a:t>
            </a:r>
            <a:r>
              <a:rPr lang="fr-CA" dirty="0" err="1"/>
              <a:t>teaching</a:t>
            </a:r>
            <a:r>
              <a:rPr lang="fr-CA" dirty="0"/>
              <a:t> science and </a:t>
            </a:r>
            <a:r>
              <a:rPr lang="fr-CA" dirty="0" err="1"/>
              <a:t>technology</a:t>
            </a:r>
            <a:r>
              <a:rPr lang="fr-CA" dirty="0"/>
              <a:t>. </a:t>
            </a:r>
            <a:r>
              <a:rPr lang="fr-CA" i="1" dirty="0"/>
              <a:t>McGill Journal of </a:t>
            </a:r>
            <a:r>
              <a:rPr lang="fr-CA" i="1" dirty="0" err="1"/>
              <a:t>Education</a:t>
            </a:r>
            <a:r>
              <a:rPr lang="fr-CA" i="1" dirty="0"/>
              <a:t> (Online), 42,</a:t>
            </a:r>
            <a:r>
              <a:rPr lang="fr-CA" dirty="0"/>
              <a:t> 393-410</a:t>
            </a:r>
            <a:r>
              <a:rPr lang="fr-CA" dirty="0" smtClean="0"/>
              <a:t>.</a:t>
            </a:r>
          </a:p>
          <a:p>
            <a:endParaRPr lang="fr-CA" dirty="0"/>
          </a:p>
          <a:p>
            <a:r>
              <a:rPr lang="fr-CA" dirty="0"/>
              <a:t>Potvin, P</a:t>
            </a:r>
            <a:r>
              <a:rPr lang="fr-CA" dirty="0" smtClean="0"/>
              <a:t>., </a:t>
            </a:r>
            <a:r>
              <a:rPr lang="fr-CA" dirty="0" err="1" smtClean="0"/>
              <a:t>Riopel</a:t>
            </a:r>
            <a:r>
              <a:rPr lang="fr-CA" dirty="0" smtClean="0"/>
              <a:t>, M., Charland, P. &amp; Fournier, F. </a:t>
            </a:r>
            <a:r>
              <a:rPr lang="fr-CA" dirty="0"/>
              <a:t>(</a:t>
            </a:r>
            <a:r>
              <a:rPr lang="fr-CA" dirty="0" smtClean="0"/>
              <a:t>2009). </a:t>
            </a:r>
            <a:r>
              <a:rPr lang="fr-CA" i="1" dirty="0" smtClean="0"/>
              <a:t>Apprendre et enseigner </a:t>
            </a:r>
            <a:r>
              <a:rPr lang="fr-CA" i="1" dirty="0"/>
              <a:t>la </a:t>
            </a:r>
            <a:r>
              <a:rPr lang="fr-CA" i="1" dirty="0" smtClean="0"/>
              <a:t>technologie: Regards multiples</a:t>
            </a:r>
            <a:r>
              <a:rPr lang="fr-CA" dirty="0" smtClean="0"/>
              <a:t>, </a:t>
            </a:r>
            <a:r>
              <a:rPr lang="fr-CA" dirty="0" err="1"/>
              <a:t>Multimondes</a:t>
            </a:r>
            <a:r>
              <a:rPr lang="fr-CA" dirty="0"/>
              <a:t>, Québec.</a:t>
            </a:r>
          </a:p>
          <a:p>
            <a:endParaRPr lang="fr-CA" dirty="0" smtClean="0"/>
          </a:p>
          <a:p>
            <a:r>
              <a:rPr lang="fr-CA" dirty="0"/>
              <a:t>Potvin, P., </a:t>
            </a:r>
            <a:r>
              <a:rPr lang="fr-CA" dirty="0" err="1"/>
              <a:t>Riopel</a:t>
            </a:r>
            <a:r>
              <a:rPr lang="fr-CA" dirty="0"/>
              <a:t>, M</a:t>
            </a:r>
            <a:r>
              <a:rPr lang="fr-CA" dirty="0" smtClean="0"/>
              <a:t>. &amp; Masson, S. </a:t>
            </a:r>
            <a:r>
              <a:rPr lang="fr-CA" dirty="0"/>
              <a:t>(</a:t>
            </a:r>
            <a:r>
              <a:rPr lang="fr-CA" dirty="0" smtClean="0"/>
              <a:t>2007). </a:t>
            </a:r>
            <a:r>
              <a:rPr lang="fr-CA" i="1" dirty="0" smtClean="0"/>
              <a:t>Regards multiples sur l’enseignement des sciences</a:t>
            </a:r>
            <a:r>
              <a:rPr lang="fr-CA" dirty="0" smtClean="0"/>
              <a:t>, </a:t>
            </a:r>
            <a:r>
              <a:rPr lang="fr-CA" dirty="0" err="1"/>
              <a:t>Multimondes</a:t>
            </a:r>
            <a:r>
              <a:rPr lang="fr-CA" dirty="0"/>
              <a:t>, Québec.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43982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68000" y="846000"/>
            <a:ext cx="8229600" cy="1143000"/>
          </a:xfrm>
        </p:spPr>
        <p:txBody>
          <a:bodyPr anchor="t"/>
          <a:lstStyle/>
          <a:p>
            <a:pPr algn="ctr"/>
            <a:r>
              <a:rPr lang="fr-CA" dirty="0" smtClean="0"/>
              <a:t>Bibliographie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935480"/>
            <a:ext cx="8229600" cy="4733880"/>
          </a:xfrm>
        </p:spPr>
        <p:txBody>
          <a:bodyPr>
            <a:normAutofit fontScale="85000" lnSpcReduction="20000"/>
          </a:bodyPr>
          <a:lstStyle/>
          <a:p>
            <a:r>
              <a:rPr lang="fr-CA" dirty="0"/>
              <a:t>Rousseau, N., </a:t>
            </a:r>
            <a:r>
              <a:rPr lang="fr-CA" dirty="0" err="1"/>
              <a:t>Théberge</a:t>
            </a:r>
            <a:r>
              <a:rPr lang="fr-CA" dirty="0"/>
              <a:t>, N., </a:t>
            </a:r>
            <a:r>
              <a:rPr lang="fr-CA" dirty="0" err="1"/>
              <a:t>Bergevin</a:t>
            </a:r>
            <a:r>
              <a:rPr lang="fr-CA" dirty="0"/>
              <a:t>, S., </a:t>
            </a:r>
            <a:r>
              <a:rPr lang="fr-CA" dirty="0" err="1"/>
              <a:t>Tétreault</a:t>
            </a:r>
            <a:r>
              <a:rPr lang="fr-CA" dirty="0"/>
              <a:t>, K., Samson, G., Dumont, M., &amp; </a:t>
            </a:r>
            <a:r>
              <a:rPr lang="fr-CA" dirty="0" err="1"/>
              <a:t>Myre-Bisaillon</a:t>
            </a:r>
            <a:r>
              <a:rPr lang="fr-CA" dirty="0"/>
              <a:t>, J. (2010). L'éducation des adultes chez les 16 à 18 ans : La volonté de réussir l'école&amp;#8230; et la vie! </a:t>
            </a:r>
            <a:r>
              <a:rPr lang="fr-CA" i="1" dirty="0"/>
              <a:t>Éducation et francophonie, 38</a:t>
            </a:r>
            <a:r>
              <a:rPr lang="fr-CA" dirty="0"/>
              <a:t>(1), 154-177. </a:t>
            </a:r>
            <a:r>
              <a:rPr lang="fr-CA" dirty="0" err="1"/>
              <a:t>doi</a:t>
            </a:r>
            <a:r>
              <a:rPr lang="fr-CA" dirty="0"/>
              <a:t>: 10.7202/039985ar</a:t>
            </a:r>
          </a:p>
          <a:p>
            <a:endParaRPr lang="fr-CA" dirty="0"/>
          </a:p>
          <a:p>
            <a:r>
              <a:rPr lang="fr-CA" dirty="0"/>
              <a:t>Samson, G., </a:t>
            </a:r>
            <a:r>
              <a:rPr lang="fr-CA" dirty="0" err="1"/>
              <a:t>Hasni</a:t>
            </a:r>
            <a:r>
              <a:rPr lang="fr-CA" dirty="0"/>
              <a:t>, A., &amp; Ducharme-Rivard, A. (2012). Constats et défis à relever en matière d'intégration et d'interdisciplinarité : résultats partiels d'une recension d'écrits. </a:t>
            </a:r>
            <a:r>
              <a:rPr lang="fr-CA" i="1" dirty="0"/>
              <a:t>McGill Journal of </a:t>
            </a:r>
            <a:r>
              <a:rPr lang="fr-CA" i="1" dirty="0" err="1"/>
              <a:t>Education</a:t>
            </a:r>
            <a:r>
              <a:rPr lang="fr-CA" i="1" dirty="0"/>
              <a:t>, 47</a:t>
            </a:r>
            <a:r>
              <a:rPr lang="fr-CA" dirty="0"/>
              <a:t>(2), 193-212. </a:t>
            </a:r>
            <a:r>
              <a:rPr lang="fr-CA" dirty="0" err="1"/>
              <a:t>doi</a:t>
            </a:r>
            <a:r>
              <a:rPr lang="fr-CA" dirty="0"/>
              <a:t>: 10.7202/1013123ar</a:t>
            </a:r>
          </a:p>
          <a:p>
            <a:endParaRPr lang="fr-FR" dirty="0" smtClean="0"/>
          </a:p>
          <a:p>
            <a:r>
              <a:rPr lang="fr-FR" dirty="0" err="1" smtClean="0"/>
              <a:t>Villemagne</a:t>
            </a:r>
            <a:r>
              <a:rPr lang="fr-FR" b="1" dirty="0"/>
              <a:t>,</a:t>
            </a:r>
            <a:r>
              <a:rPr lang="fr-FR" dirty="0"/>
              <a:t> C. (2008a). « Regard sur l’éducation relative à l’environnement des adultes ». </a:t>
            </a:r>
            <a:r>
              <a:rPr lang="fr-FR" i="1" dirty="0" err="1"/>
              <a:t>VertigO</a:t>
            </a:r>
            <a:r>
              <a:rPr lang="fr-FR" i="1" dirty="0"/>
              <a:t> - la revue électronique en sciences de l'environnement.</a:t>
            </a:r>
            <a:r>
              <a:rPr lang="fr-FR" dirty="0"/>
              <a:t> En ligne. Volume 8, numéro 1, avril 2008. &lt;http://vertigo.revues.org/1915&gt;. Consulté le 4 février 2013</a:t>
            </a:r>
            <a:r>
              <a:rPr lang="fr-FR" dirty="0" smtClean="0"/>
              <a:t>.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050321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68000" y="846000"/>
            <a:ext cx="8229600" cy="1143000"/>
          </a:xfrm>
        </p:spPr>
        <p:txBody>
          <a:bodyPr anchor="t"/>
          <a:lstStyle/>
          <a:p>
            <a:pPr algn="ctr"/>
            <a:r>
              <a:rPr lang="fr-CA" dirty="0" smtClean="0"/>
              <a:t>Bibliographie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935480"/>
            <a:ext cx="8229600" cy="4733880"/>
          </a:xfrm>
        </p:spPr>
        <p:txBody>
          <a:bodyPr>
            <a:normAutofit fontScale="77500" lnSpcReduction="20000"/>
          </a:bodyPr>
          <a:lstStyle/>
          <a:p>
            <a:r>
              <a:rPr lang="fr-CA" dirty="0" err="1"/>
              <a:t>Villemagne</a:t>
            </a:r>
            <a:r>
              <a:rPr lang="fr-CA" dirty="0"/>
              <a:t>, C. (2008b). L’éducation relative à l’environnement en contexte d’alphabétisation des adultes. Quelles dimensions critiques? </a:t>
            </a:r>
            <a:r>
              <a:rPr lang="fr-CA" i="1" dirty="0"/>
              <a:t>Revue internationale francophone en ERE « Regards – Recherches – Réflexions »</a:t>
            </a:r>
            <a:r>
              <a:rPr lang="fr-CA" dirty="0"/>
              <a:t>. En ligne. Volume 7, p. 49-64. &lt;</a:t>
            </a:r>
            <a:r>
              <a:rPr lang="fr-CA" u="sng" dirty="0">
                <a:hlinkClick r:id="rId5"/>
              </a:rPr>
              <a:t>http://www.revue-ere.uqam.ca/categories/PDF/Volume7/03_Villemagne_C.pdf</a:t>
            </a:r>
            <a:r>
              <a:rPr lang="fr-CA" dirty="0"/>
              <a:t>&gt;. Consulté le 4 février 2013.</a:t>
            </a:r>
          </a:p>
          <a:p>
            <a:endParaRPr lang="fr-CA" dirty="0"/>
          </a:p>
          <a:p>
            <a:r>
              <a:rPr lang="fr-CA" dirty="0"/>
              <a:t>Voyer,  B.,  Brodeur,  M.,  Meilleur,  J-F.  et  Sous-comité  de  la  Table  MELS-Universités  de  la formation à l’enseignement des adultes. (2012). </a:t>
            </a:r>
            <a:r>
              <a:rPr lang="fr-CA" i="1" dirty="0"/>
              <a:t>État de la situation en matière de formation initiale des enseignantes et des  enseignants  en  formation  générale  des  adultes  et  problèmes  dans  les  programmes  actuels  de  formation  à l’enseignement au Québec. Analyse, Constats et pistes de solution. Document de travail</a:t>
            </a:r>
            <a:r>
              <a:rPr lang="fr-CA" dirty="0"/>
              <a:t>. Rapport final préparé par les membres du sous-comité de la Table MELS-Université sur la formation à l’enseignement à la formation générale des adultes. Montréal : 25 mai 2012.</a:t>
            </a:r>
          </a:p>
        </p:txBody>
      </p:sp>
    </p:spTree>
    <p:extLst>
      <p:ext uri="{BB962C8B-B14F-4D97-AF65-F5344CB8AC3E}">
        <p14:creationId xmlns:p14="http://schemas.microsoft.com/office/powerpoint/2010/main" val="405965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/>
          <a:lstStyle/>
          <a:p>
            <a:r>
              <a:rPr lang="fr-CA" dirty="0" smtClean="0"/>
              <a:t>1. Publicités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35907"/>
            <a:ext cx="8229600" cy="4389437"/>
          </a:xfrm>
        </p:spPr>
        <p:txBody>
          <a:bodyPr/>
          <a:lstStyle/>
          <a:p>
            <a:r>
              <a:rPr lang="fr-CA" dirty="0" smtClean="0"/>
              <a:t>Moodle FGA</a:t>
            </a:r>
          </a:p>
          <a:p>
            <a:pPr marL="0" indent="0">
              <a:buNone/>
            </a:pPr>
            <a:r>
              <a:rPr lang="fr-CA" dirty="0" smtClean="0"/>
              <a:t>Salon national des enseignants : </a:t>
            </a:r>
            <a:r>
              <a:rPr lang="fr-CA" dirty="0" smtClean="0">
                <a:hlinkClick r:id="rId2"/>
              </a:rPr>
              <a:t>forums SCT</a:t>
            </a:r>
            <a:endParaRPr lang="fr-CA" dirty="0" smtClean="0"/>
          </a:p>
          <a:p>
            <a:endParaRPr lang="fr-CA" dirty="0" smtClean="0"/>
          </a:p>
          <a:p>
            <a:r>
              <a:rPr lang="fr-CA" dirty="0" smtClean="0">
                <a:hlinkClick r:id="rId3"/>
              </a:rPr>
              <a:t>Carrefour FGA </a:t>
            </a:r>
            <a:r>
              <a:rPr lang="fr-CA" dirty="0" smtClean="0"/>
              <a:t>(Alexandrie)</a:t>
            </a:r>
          </a:p>
          <a:p>
            <a:endParaRPr lang="fr-CA" dirty="0"/>
          </a:p>
          <a:p>
            <a:r>
              <a:rPr lang="fr-CA" dirty="0" smtClean="0"/>
              <a:t>Communauté de partage en SCT – 5 mai 15 h 30</a:t>
            </a:r>
          </a:p>
          <a:p>
            <a:pPr marL="0" indent="0">
              <a:buNone/>
            </a:pPr>
            <a:r>
              <a:rPr lang="fr-CA" dirty="0" err="1" smtClean="0">
                <a:hlinkClick r:id="rId4"/>
              </a:rPr>
              <a:t>Après-Cours</a:t>
            </a:r>
            <a:r>
              <a:rPr lang="fr-CA" dirty="0" smtClean="0">
                <a:hlinkClick r:id="rId4"/>
              </a:rPr>
              <a:t> FGA</a:t>
            </a:r>
            <a:endParaRPr lang="fr-CA" dirty="0" smtClean="0"/>
          </a:p>
          <a:p>
            <a:pPr marL="0" indent="0">
              <a:buNone/>
            </a:pPr>
            <a:endParaRPr lang="fr-CA" dirty="0" smtClean="0"/>
          </a:p>
          <a:p>
            <a:endParaRPr lang="fr-CA" dirty="0"/>
          </a:p>
          <a:p>
            <a:endParaRPr lang="fr-CA" dirty="0" smtClean="0"/>
          </a:p>
          <a:p>
            <a:pPr marL="0" indent="0">
              <a:buNone/>
            </a:pPr>
            <a:endParaRPr lang="fr-CA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10951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68000" y="846000"/>
            <a:ext cx="8229600" cy="1143000"/>
          </a:xfrm>
        </p:spPr>
        <p:txBody>
          <a:bodyPr anchor="t"/>
          <a:lstStyle/>
          <a:p>
            <a:pPr eaLnBrk="1" hangingPunct="1"/>
            <a:r>
              <a:rPr lang="fr-CA" dirty="0" smtClean="0"/>
              <a:t>2. Expérimentation</a:t>
            </a:r>
          </a:p>
        </p:txBody>
      </p:sp>
      <p:sp>
        <p:nvSpPr>
          <p:cNvPr id="3072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935480"/>
            <a:ext cx="4798742" cy="4445848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buNone/>
            </a:pPr>
            <a:r>
              <a:rPr lang="fr-CA" dirty="0" smtClean="0"/>
              <a:t>FBC :</a:t>
            </a:r>
          </a:p>
          <a:p>
            <a:pPr lvl="1"/>
            <a:r>
              <a:rPr lang="fr-CA" dirty="0" smtClean="0"/>
              <a:t>Relation à l’environnement</a:t>
            </a:r>
          </a:p>
          <a:p>
            <a:pPr lvl="1"/>
            <a:r>
              <a:rPr lang="fr-CA" dirty="0" smtClean="0"/>
              <a:t>Technologie</a:t>
            </a:r>
          </a:p>
          <a:p>
            <a:pPr marL="0" indent="0">
              <a:buNone/>
            </a:pPr>
            <a:r>
              <a:rPr lang="fr-CA" dirty="0" smtClean="0"/>
              <a:t>FBD :</a:t>
            </a:r>
          </a:p>
          <a:p>
            <a:pPr lvl="1"/>
            <a:r>
              <a:rPr lang="fr-CA" dirty="0" smtClean="0"/>
              <a:t>Science et technologie (S&amp;T)</a:t>
            </a:r>
          </a:p>
          <a:p>
            <a:pPr lvl="2"/>
            <a:r>
              <a:rPr lang="fr-CA" dirty="0" smtClean="0"/>
              <a:t>3</a:t>
            </a:r>
            <a:r>
              <a:rPr lang="fr-CA" baseline="30000" dirty="0" smtClean="0"/>
              <a:t>e</a:t>
            </a:r>
            <a:r>
              <a:rPr lang="fr-CA" dirty="0" smtClean="0"/>
              <a:t> secondaire</a:t>
            </a:r>
          </a:p>
          <a:p>
            <a:pPr lvl="2"/>
            <a:r>
              <a:rPr lang="fr-CA" sz="3200" b="1" dirty="0" smtClean="0"/>
              <a:t>4</a:t>
            </a:r>
            <a:r>
              <a:rPr lang="fr-CA" sz="3200" b="1" baseline="30000" dirty="0" smtClean="0"/>
              <a:t>e</a:t>
            </a:r>
            <a:r>
              <a:rPr lang="fr-CA" sz="3200" b="1" dirty="0" smtClean="0"/>
              <a:t> secondaire ST</a:t>
            </a:r>
          </a:p>
          <a:p>
            <a:pPr lvl="1"/>
            <a:r>
              <a:rPr lang="fr-CA" dirty="0" smtClean="0"/>
              <a:t>Chimie</a:t>
            </a:r>
          </a:p>
          <a:p>
            <a:pPr lvl="1"/>
            <a:r>
              <a:rPr lang="fr-CA" dirty="0" smtClean="0"/>
              <a:t>Physique</a:t>
            </a:r>
          </a:p>
          <a:p>
            <a:pPr lvl="1"/>
            <a:r>
              <a:rPr lang="fr-CA" dirty="0" smtClean="0"/>
              <a:t>Biologie</a:t>
            </a:r>
          </a:p>
        </p:txBody>
      </p:sp>
      <p:pic>
        <p:nvPicPr>
          <p:cNvPr id="2" name="Image 1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58338" y="2060848"/>
            <a:ext cx="3534142" cy="4582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79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/>
          <a:lstStyle/>
          <a:p>
            <a:r>
              <a:rPr lang="fr-CA" dirty="0" smtClean="0"/>
              <a:t>2. Origine du projet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CA" dirty="0"/>
          </a:p>
          <a:p>
            <a:r>
              <a:rPr lang="fr-CA" dirty="0"/>
              <a:t>FAR depuis </a:t>
            </a:r>
            <a:r>
              <a:rPr lang="fr-CA" dirty="0" smtClean="0"/>
              <a:t>2010</a:t>
            </a:r>
          </a:p>
          <a:p>
            <a:endParaRPr lang="fr-CA" dirty="0"/>
          </a:p>
          <a:p>
            <a:r>
              <a:rPr lang="fr-CA" dirty="0"/>
              <a:t>Développement pédagogique</a:t>
            </a:r>
          </a:p>
          <a:p>
            <a:endParaRPr lang="fr-CA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562182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Petit centre (Nicolet), petite CS</a:t>
            </a:r>
          </a:p>
          <a:p>
            <a:endParaRPr lang="fr-CA" dirty="0"/>
          </a:p>
          <a:p>
            <a:r>
              <a:rPr lang="fr-CA" dirty="0" smtClean="0"/>
              <a:t>Atelier fraîchement aménagé</a:t>
            </a:r>
          </a:p>
          <a:p>
            <a:pPr marL="0" indent="0">
              <a:buNone/>
            </a:pPr>
            <a:endParaRPr lang="fr-CA" dirty="0" smtClean="0"/>
          </a:p>
          <a:p>
            <a:r>
              <a:rPr lang="fr-CA" dirty="0" smtClean="0"/>
              <a:t>Entente avec le MELS en juin</a:t>
            </a:r>
          </a:p>
          <a:p>
            <a:endParaRPr lang="fr-CA" dirty="0"/>
          </a:p>
          <a:p>
            <a:r>
              <a:rPr lang="fr-CA" dirty="0"/>
              <a:t>Recrutement de deux élèves </a:t>
            </a:r>
            <a:r>
              <a:rPr lang="fr-CA" dirty="0" smtClean="0"/>
              <a:t>CLE (profil)</a:t>
            </a:r>
            <a:endParaRPr lang="fr-CA" dirty="0"/>
          </a:p>
          <a:p>
            <a:endParaRPr lang="fr-CA" dirty="0" smtClean="0"/>
          </a:p>
          <a:p>
            <a:endParaRPr lang="fr-CA" dirty="0" smtClean="0"/>
          </a:p>
        </p:txBody>
      </p:sp>
      <p:sp>
        <p:nvSpPr>
          <p:cNvPr id="4" name="Titre 1"/>
          <p:cNvSpPr txBox="1">
            <a:spLocks/>
          </p:cNvSpPr>
          <p:nvPr>
            <p:custDataLst>
              <p:tags r:id="rId1"/>
            </p:custDataLst>
          </p:nvPr>
        </p:nvSpPr>
        <p:spPr bwMode="auto">
          <a:xfrm>
            <a:off x="468000" y="8460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fr-CA" dirty="0" smtClean="0"/>
              <a:t>2. Contexte</a:t>
            </a:r>
          </a:p>
        </p:txBody>
      </p:sp>
    </p:spTree>
    <p:extLst>
      <p:ext uri="{BB962C8B-B14F-4D97-AF65-F5344CB8AC3E}">
        <p14:creationId xmlns:p14="http://schemas.microsoft.com/office/powerpoint/2010/main" val="212018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 smtClean="0"/>
          </a:p>
          <a:p>
            <a:r>
              <a:rPr lang="fr-CA" dirty="0" smtClean="0"/>
              <a:t>RÉCIT </a:t>
            </a:r>
            <a:r>
              <a:rPr lang="fr-CA" dirty="0"/>
              <a:t>et trois périodes </a:t>
            </a:r>
            <a:r>
              <a:rPr lang="fr-CA" dirty="0" smtClean="0"/>
              <a:t>d’enseignement</a:t>
            </a:r>
          </a:p>
          <a:p>
            <a:endParaRPr lang="fr-CA" dirty="0"/>
          </a:p>
          <a:p>
            <a:r>
              <a:rPr lang="fr-CA" dirty="0" smtClean="0"/>
              <a:t>Puis une.</a:t>
            </a:r>
          </a:p>
          <a:p>
            <a:endParaRPr lang="fr-CA" dirty="0" smtClean="0"/>
          </a:p>
          <a:p>
            <a:r>
              <a:rPr lang="fr-CA" dirty="0" smtClean="0"/>
              <a:t>Suivi serré.</a:t>
            </a:r>
          </a:p>
          <a:p>
            <a:endParaRPr lang="fr-CA" dirty="0" smtClean="0"/>
          </a:p>
        </p:txBody>
      </p:sp>
      <p:sp>
        <p:nvSpPr>
          <p:cNvPr id="4" name="Titre 1"/>
          <p:cNvSpPr txBox="1">
            <a:spLocks/>
          </p:cNvSpPr>
          <p:nvPr>
            <p:custDataLst>
              <p:tags r:id="rId1"/>
            </p:custDataLst>
          </p:nvPr>
        </p:nvSpPr>
        <p:spPr bwMode="auto">
          <a:xfrm>
            <a:off x="468000" y="8460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fr-CA" dirty="0" smtClean="0"/>
              <a:t>2. Contexte</a:t>
            </a:r>
          </a:p>
        </p:txBody>
      </p:sp>
    </p:spTree>
    <p:extLst>
      <p:ext uri="{BB962C8B-B14F-4D97-AF65-F5344CB8AC3E}">
        <p14:creationId xmlns:p14="http://schemas.microsoft.com/office/powerpoint/2010/main" val="3229309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ébit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Débit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2153</TotalTime>
  <Words>2179</Words>
  <Application>Microsoft Office PowerPoint</Application>
  <PresentationFormat>Affichage à l'écran (4:3)</PresentationFormat>
  <Paragraphs>393</Paragraphs>
  <Slides>44</Slides>
  <Notes>21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44</vt:i4>
      </vt:variant>
    </vt:vector>
  </HeadingPairs>
  <TitlesOfParts>
    <vt:vector size="48" baseType="lpstr">
      <vt:lpstr>Calibri</vt:lpstr>
      <vt:lpstr>Constantia</vt:lpstr>
      <vt:lpstr>Wingdings 2</vt:lpstr>
      <vt:lpstr>Débit</vt:lpstr>
      <vt:lpstr>Compte-rendu d'expérimentation et discussion autour des nouveaux cours de SCT</vt:lpstr>
      <vt:lpstr>Votre animateur</vt:lpstr>
      <vt:lpstr>Plan de l’atelier</vt:lpstr>
      <vt:lpstr>1. Des nouvelles du MELS</vt:lpstr>
      <vt:lpstr>1. Publicités</vt:lpstr>
      <vt:lpstr>2. Expérimentation</vt:lpstr>
      <vt:lpstr>2. Origine du projet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Autres éléments pertinents</vt:lpstr>
      <vt:lpstr>Les buts du nouveau programme</vt:lpstr>
      <vt:lpstr>12 compétences professionnelles</vt:lpstr>
      <vt:lpstr>Changements de pratique</vt:lpstr>
      <vt:lpstr>Pourquoi faire des activités pratiques? Des activités de conception technologique?</vt:lpstr>
      <vt:lpstr>2. Choix des SAÉ de 3e sec.</vt:lpstr>
      <vt:lpstr>Présentation PowerPoint</vt:lpstr>
      <vt:lpstr>Présentation PowerPoint</vt:lpstr>
      <vt:lpstr>3. Choix des SAÉ de 4e sec.</vt:lpstr>
      <vt:lpstr>Comment intéresser les élèves à la S&amp;T, selon le CRIJEST</vt:lpstr>
      <vt:lpstr>Comment intéresser les élèves à la S&amp;T, selon le CRIJEST</vt:lpstr>
      <vt:lpstr>Comment intéresser les élèves à la S&amp;T, selon le CRIJEST</vt:lpstr>
      <vt:lpstr>Chambre branchée</vt:lpstr>
      <vt:lpstr>3. Choix des SAÉ 4e sec.</vt:lpstr>
      <vt:lpstr>Présentation PowerPoint</vt:lpstr>
      <vt:lpstr>4. Aménagements possibles d’ateliers et de laboratoire</vt:lpstr>
      <vt:lpstr>4. Impacts des nouveaux cours</vt:lpstr>
      <vt:lpstr>4. Impacts sur l’organisation scolaire</vt:lpstr>
      <vt:lpstr>4. Impacts sur l’organisation scolaire</vt:lpstr>
      <vt:lpstr>4. Impacts sur l’organisation scolaire</vt:lpstr>
      <vt:lpstr>5. Conclusion</vt:lpstr>
      <vt:lpstr>5. Conclusion</vt:lpstr>
      <vt:lpstr>Bibliographie</vt:lpstr>
      <vt:lpstr>Bibliographie</vt:lpstr>
      <vt:lpstr>Bibliographie</vt:lpstr>
      <vt:lpstr>Bibliographie</vt:lpstr>
      <vt:lpstr>Bibliographie</vt:lpstr>
      <vt:lpstr>Bibliographie</vt:lpstr>
      <vt:lpstr>Bibliographie</vt:lpstr>
    </vt:vector>
  </TitlesOfParts>
  <Company>C.S. de la Riveraine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Canevas Atelier APSQ version 1</dc:title>
  <dc:creator>Ordinateur TIC</dc:creator>
  <cp:lastModifiedBy>Danielle</cp:lastModifiedBy>
  <cp:revision>153</cp:revision>
  <dcterms:created xsi:type="dcterms:W3CDTF">2011-09-08T16:11:12Z</dcterms:created>
  <dcterms:modified xsi:type="dcterms:W3CDTF">2016-04-19T16:37:25Z</dcterms:modified>
</cp:coreProperties>
</file>