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2.xml" ContentType="application/vnd.openxmlformats-officedocument.presentationml.notesSlide+xml"/>
  <Override PartName="/ppt/tags/tag7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36"/>
  </p:notesMasterIdLst>
  <p:handoutMasterIdLst>
    <p:handoutMasterId r:id="rId37"/>
  </p:handoutMasterIdLst>
  <p:sldIdLst>
    <p:sldId id="256" r:id="rId2"/>
    <p:sldId id="275" r:id="rId3"/>
    <p:sldId id="277" r:id="rId4"/>
    <p:sldId id="278" r:id="rId5"/>
    <p:sldId id="279" r:id="rId6"/>
    <p:sldId id="281" r:id="rId7"/>
    <p:sldId id="302" r:id="rId8"/>
    <p:sldId id="282" r:id="rId9"/>
    <p:sldId id="283" r:id="rId10"/>
    <p:sldId id="284" r:id="rId11"/>
    <p:sldId id="286" r:id="rId12"/>
    <p:sldId id="312" r:id="rId13"/>
    <p:sldId id="292" r:id="rId14"/>
    <p:sldId id="293" r:id="rId15"/>
    <p:sldId id="289" r:id="rId16"/>
    <p:sldId id="288" r:id="rId17"/>
    <p:sldId id="296" r:id="rId18"/>
    <p:sldId id="294" r:id="rId19"/>
    <p:sldId id="290" r:id="rId20"/>
    <p:sldId id="291" r:id="rId21"/>
    <p:sldId id="297" r:id="rId22"/>
    <p:sldId id="306" r:id="rId23"/>
    <p:sldId id="307" r:id="rId24"/>
    <p:sldId id="298" r:id="rId25"/>
    <p:sldId id="308" r:id="rId26"/>
    <p:sldId id="309" r:id="rId27"/>
    <p:sldId id="299" r:id="rId28"/>
    <p:sldId id="301" r:id="rId29"/>
    <p:sldId id="303" r:id="rId30"/>
    <p:sldId id="304" r:id="rId31"/>
    <p:sldId id="305" r:id="rId32"/>
    <p:sldId id="262" r:id="rId33"/>
    <p:sldId id="310" r:id="rId34"/>
    <p:sldId id="313" r:id="rId35"/>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2F12E3E-F666-1B40-84CA-7270166C5038}">
          <p14:sldIdLst>
            <p14:sldId id="256"/>
            <p14:sldId id="275"/>
            <p14:sldId id="277"/>
            <p14:sldId id="278"/>
            <p14:sldId id="279"/>
            <p14:sldId id="281"/>
            <p14:sldId id="302"/>
            <p14:sldId id="282"/>
            <p14:sldId id="283"/>
            <p14:sldId id="284"/>
            <p14:sldId id="286"/>
            <p14:sldId id="312"/>
            <p14:sldId id="292"/>
            <p14:sldId id="293"/>
            <p14:sldId id="289"/>
            <p14:sldId id="288"/>
            <p14:sldId id="296"/>
            <p14:sldId id="294"/>
            <p14:sldId id="290"/>
            <p14:sldId id="291"/>
            <p14:sldId id="297"/>
            <p14:sldId id="306"/>
            <p14:sldId id="307"/>
            <p14:sldId id="298"/>
            <p14:sldId id="308"/>
            <p14:sldId id="309"/>
            <p14:sldId id="299"/>
            <p14:sldId id="301"/>
            <p14:sldId id="303"/>
            <p14:sldId id="304"/>
            <p14:sldId id="305"/>
            <p14:sldId id="262"/>
            <p14:sldId id="310"/>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EE2E2"/>
    <a:srgbClr val="AAFE22"/>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9C6334-A55D-4EFA-8996-B612DF2654B6}" v="4" dt="2018-04-10T19:26:34.77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985" autoAdjust="0"/>
  </p:normalViewPr>
  <p:slideViewPr>
    <p:cSldViewPr snapToGrid="0">
      <p:cViewPr varScale="1">
        <p:scale>
          <a:sx n="51" d="100"/>
          <a:sy n="51" d="100"/>
        </p:scale>
        <p:origin x="1086" y="3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TAL CAYER" userId="1003000090AAB6B2@LIVE.COM" providerId="AD" clId="Web-{BAE04DE1-B769-47CA-9B11-34B324E47836}"/>
    <pc:docChg chg="modSld">
      <pc:chgData name="CHANTAL CAYER" userId="1003000090AAB6B2@LIVE.COM" providerId="AD" clId="Web-{BAE04DE1-B769-47CA-9B11-34B324E47836}" dt="2018-01-24T16:26:41.375" v="51"/>
      <pc:docMkLst>
        <pc:docMk/>
      </pc:docMkLst>
      <pc:sldChg chg="modSp">
        <pc:chgData name="CHANTAL CAYER" userId="1003000090AAB6B2@LIVE.COM" providerId="AD" clId="Web-{BAE04DE1-B769-47CA-9B11-34B324E47836}" dt="2018-01-24T16:26:41.359" v="50"/>
        <pc:sldMkLst>
          <pc:docMk/>
          <pc:sldMk cId="2226617047" sldId="278"/>
        </pc:sldMkLst>
        <pc:spChg chg="mod">
          <ac:chgData name="CHANTAL CAYER" userId="1003000090AAB6B2@LIVE.COM" providerId="AD" clId="Web-{BAE04DE1-B769-47CA-9B11-34B324E47836}" dt="2018-01-24T16:26:41.359" v="50"/>
          <ac:spMkLst>
            <pc:docMk/>
            <pc:sldMk cId="2226617047" sldId="278"/>
            <ac:spMk id="4" creationId="{00000000-0000-0000-0000-000000000000}"/>
          </ac:spMkLst>
        </pc:spChg>
      </pc:sldChg>
    </pc:docChg>
  </pc:docChgLst>
  <pc:docChgLst>
    <pc:chgData name="Utilisateur invité" userId="S::urn:spo:anon#bb10030a6ddc8eeb68b4325138c500fc70d3ba431df44efaa5bd82c3245ff616::" providerId="AD" clId="Web-{C69C6334-A55D-4EFA-8996-B612DF2654B6}"/>
    <pc:docChg chg="modSld">
      <pc:chgData name="Utilisateur invité" userId="S::urn:spo:anon#bb10030a6ddc8eeb68b4325138c500fc70d3ba431df44efaa5bd82c3245ff616::" providerId="AD" clId="Web-{C69C6334-A55D-4EFA-8996-B612DF2654B6}" dt="2018-04-10T19:26:34.774" v="3"/>
      <pc:docMkLst>
        <pc:docMk/>
      </pc:docMkLst>
      <pc:sldChg chg="modSp">
        <pc:chgData name="Utilisateur invité" userId="S::urn:spo:anon#bb10030a6ddc8eeb68b4325138c500fc70d3ba431df44efaa5bd82c3245ff616::" providerId="AD" clId="Web-{C69C6334-A55D-4EFA-8996-B612DF2654B6}" dt="2018-04-10T19:26:34.774" v="2"/>
        <pc:sldMkLst>
          <pc:docMk/>
          <pc:sldMk cId="1395211045" sldId="284"/>
        </pc:sldMkLst>
        <pc:spChg chg="mod">
          <ac:chgData name="Utilisateur invité" userId="S::urn:spo:anon#bb10030a6ddc8eeb68b4325138c500fc70d3ba431df44efaa5bd82c3245ff616::" providerId="AD" clId="Web-{C69C6334-A55D-4EFA-8996-B612DF2654B6}" dt="2018-04-10T19:26:34.774" v="2"/>
          <ac:spMkLst>
            <pc:docMk/>
            <pc:sldMk cId="1395211045" sldId="284"/>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E7A2C22-5212-4845-BDD2-19AF23C90D57}" type="datetimeFigureOut">
              <a:rPr lang="fr-FR" smtClean="0"/>
              <a:t>23/04/2018</a:t>
            </a:fld>
            <a:endParaRPr lang="fr-FR"/>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BC0C092-5CD7-8F4D-9488-97A7F414F0D8}" type="slidenum">
              <a:rPr lang="fr-FR" smtClean="0"/>
              <a:t>‹N°›</a:t>
            </a:fld>
            <a:endParaRPr lang="fr-FR"/>
          </a:p>
        </p:txBody>
      </p:sp>
    </p:spTree>
    <p:extLst>
      <p:ext uri="{BB962C8B-B14F-4D97-AF65-F5344CB8AC3E}">
        <p14:creationId xmlns:p14="http://schemas.microsoft.com/office/powerpoint/2010/main" val="1828344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67460AB-7D8F-2647-9DCA-95A59F6D4264}" type="datetimeFigureOut">
              <a:rPr lang="fr-FR" smtClean="0"/>
              <a:t>23/04/2018</a:t>
            </a:fld>
            <a:endParaRPr lang="fr-FR"/>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FR"/>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1EEEAFC-C931-7E49-99D1-6E239B2190AA}" type="slidenum">
              <a:rPr lang="fr-FR" smtClean="0"/>
              <a:t>‹N°›</a:t>
            </a:fld>
            <a:endParaRPr lang="fr-FR"/>
          </a:p>
        </p:txBody>
      </p:sp>
    </p:spTree>
    <p:extLst>
      <p:ext uri="{BB962C8B-B14F-4D97-AF65-F5344CB8AC3E}">
        <p14:creationId xmlns:p14="http://schemas.microsoft.com/office/powerpoint/2010/main" val="20358219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8 h 45 Qui </a:t>
            </a:r>
            <a:r>
              <a:rPr lang="fr-FR" dirty="0"/>
              <a:t>nous</a:t>
            </a:r>
            <a:r>
              <a:rPr lang="fr-FR" baseline="0" dirty="0"/>
              <a:t> sommes</a:t>
            </a:r>
          </a:p>
          <a:p>
            <a:r>
              <a:rPr lang="fr-FR" baseline="0" dirty="0"/>
              <a:t>Notre mandat : pas le MEES – on travaille en collaboration – mandat de soutenir les centres en fonction de leurs besoins</a:t>
            </a:r>
          </a:p>
          <a:p>
            <a:r>
              <a:rPr lang="fr-FR" baseline="0" dirty="0"/>
              <a:t>Nous sommes là pour vous donner un coup de pouce – poser des questions, n’ayez pas peur – amical – c’est pour vous.</a:t>
            </a:r>
            <a:endParaRPr lang="fr-FR" dirty="0"/>
          </a:p>
        </p:txBody>
      </p:sp>
      <p:sp>
        <p:nvSpPr>
          <p:cNvPr id="4" name="Espace réservé du numéro de diapositive 3"/>
          <p:cNvSpPr>
            <a:spLocks noGrp="1"/>
          </p:cNvSpPr>
          <p:nvPr>
            <p:ph type="sldNum" sz="quarter" idx="10"/>
          </p:nvPr>
        </p:nvSpPr>
        <p:spPr/>
        <p:txBody>
          <a:bodyPr/>
          <a:lstStyle/>
          <a:p>
            <a:fld id="{A1EEEAFC-C931-7E49-99D1-6E239B2190AA}" type="slidenum">
              <a:rPr lang="fr-FR" smtClean="0"/>
              <a:t>1</a:t>
            </a:fld>
            <a:endParaRPr lang="fr-FR"/>
          </a:p>
        </p:txBody>
      </p:sp>
    </p:spTree>
    <p:extLst>
      <p:ext uri="{BB962C8B-B14F-4D97-AF65-F5344CB8AC3E}">
        <p14:creationId xmlns:p14="http://schemas.microsoft.com/office/powerpoint/2010/main" val="1705834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1EEEAFC-C931-7E49-99D1-6E239B2190AA}" type="slidenum">
              <a:rPr lang="fr-FR" smtClean="0"/>
              <a:t>18</a:t>
            </a:fld>
            <a:endParaRPr lang="fr-FR"/>
          </a:p>
        </p:txBody>
      </p:sp>
    </p:spTree>
    <p:extLst>
      <p:ext uri="{BB962C8B-B14F-4D97-AF65-F5344CB8AC3E}">
        <p14:creationId xmlns:p14="http://schemas.microsoft.com/office/powerpoint/2010/main" val="1902967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1EEEAFC-C931-7E49-99D1-6E239B2190AA}" type="slidenum">
              <a:rPr lang="fr-FR" smtClean="0"/>
              <a:t>25</a:t>
            </a:fld>
            <a:endParaRPr lang="fr-FR"/>
          </a:p>
        </p:txBody>
      </p:sp>
    </p:spTree>
    <p:extLst>
      <p:ext uri="{BB962C8B-B14F-4D97-AF65-F5344CB8AC3E}">
        <p14:creationId xmlns:p14="http://schemas.microsoft.com/office/powerpoint/2010/main" val="143783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1EEEAFC-C931-7E49-99D1-6E239B2190AA}" type="slidenum">
              <a:rPr lang="fr-FR" smtClean="0"/>
              <a:t>32</a:t>
            </a:fld>
            <a:endParaRPr lang="fr-FR"/>
          </a:p>
        </p:txBody>
      </p:sp>
    </p:spTree>
    <p:extLst>
      <p:ext uri="{BB962C8B-B14F-4D97-AF65-F5344CB8AC3E}">
        <p14:creationId xmlns:p14="http://schemas.microsoft.com/office/powerpoint/2010/main" val="1705834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1EEEAFC-C931-7E49-99D1-6E239B2190AA}" type="slidenum">
              <a:rPr lang="fr-FR" smtClean="0"/>
              <a:t>34</a:t>
            </a:fld>
            <a:endParaRPr lang="fr-FR"/>
          </a:p>
        </p:txBody>
      </p:sp>
    </p:spTree>
    <p:extLst>
      <p:ext uri="{BB962C8B-B14F-4D97-AF65-F5344CB8AC3E}">
        <p14:creationId xmlns:p14="http://schemas.microsoft.com/office/powerpoint/2010/main" val="1166675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1EEEAFC-C931-7E49-99D1-6E239B2190AA}" type="slidenum">
              <a:rPr lang="fr-FR" smtClean="0"/>
              <a:t>2</a:t>
            </a:fld>
            <a:endParaRPr lang="fr-FR"/>
          </a:p>
        </p:txBody>
      </p:sp>
    </p:spTree>
    <p:extLst>
      <p:ext uri="{BB962C8B-B14F-4D97-AF65-F5344CB8AC3E}">
        <p14:creationId xmlns:p14="http://schemas.microsoft.com/office/powerpoint/2010/main" val="426480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CSMV</a:t>
            </a:r>
          </a:p>
          <a:p>
            <a:r>
              <a:rPr lang="fr-CA" dirty="0"/>
              <a:t>Arrondissement</a:t>
            </a:r>
            <a:r>
              <a:rPr lang="fr-CA" baseline="0" dirty="0"/>
              <a:t> St-Hubert</a:t>
            </a:r>
          </a:p>
          <a:p>
            <a:r>
              <a:rPr lang="fr-CA" baseline="0" dirty="0"/>
              <a:t>Environ 200 ETP</a:t>
            </a:r>
            <a:endParaRPr lang="fr-CA" dirty="0"/>
          </a:p>
        </p:txBody>
      </p:sp>
      <p:sp>
        <p:nvSpPr>
          <p:cNvPr id="4" name="Espace réservé du numéro de diapositive 3"/>
          <p:cNvSpPr>
            <a:spLocks noGrp="1"/>
          </p:cNvSpPr>
          <p:nvPr>
            <p:ph type="sldNum" sz="quarter" idx="10"/>
          </p:nvPr>
        </p:nvSpPr>
        <p:spPr/>
        <p:txBody>
          <a:bodyPr/>
          <a:lstStyle/>
          <a:p>
            <a:fld id="{D2DB3050-DAA4-428C-AD32-5869E9392AC7}" type="slidenum">
              <a:rPr lang="fr-CA" smtClean="0"/>
              <a:t>3</a:t>
            </a:fld>
            <a:endParaRPr lang="fr-CA"/>
          </a:p>
        </p:txBody>
      </p:sp>
    </p:spTree>
    <p:extLst>
      <p:ext uri="{BB962C8B-B14F-4D97-AF65-F5344CB8AC3E}">
        <p14:creationId xmlns:p14="http://schemas.microsoft.com/office/powerpoint/2010/main" val="1441931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200"/>
              <a:t>Nombre d’élèves par groupe ayant un dossier d’aide personnalisé</a:t>
            </a:r>
          </a:p>
          <a:p>
            <a:endParaRPr lang="fr-CA"/>
          </a:p>
        </p:txBody>
      </p:sp>
      <p:sp>
        <p:nvSpPr>
          <p:cNvPr id="4" name="Espace réservé du numéro de diapositive 3"/>
          <p:cNvSpPr>
            <a:spLocks noGrp="1"/>
          </p:cNvSpPr>
          <p:nvPr>
            <p:ph type="sldNum" sz="quarter" idx="10"/>
          </p:nvPr>
        </p:nvSpPr>
        <p:spPr/>
        <p:txBody>
          <a:bodyPr/>
          <a:lstStyle/>
          <a:p>
            <a:fld id="{D2DB3050-DAA4-428C-AD32-5869E9392AC7}" type="slidenum">
              <a:rPr lang="fr-CA" smtClean="0"/>
              <a:t>4</a:t>
            </a:fld>
            <a:endParaRPr lang="fr-CA"/>
          </a:p>
        </p:txBody>
      </p:sp>
    </p:spTree>
    <p:extLst>
      <p:ext uri="{BB962C8B-B14F-4D97-AF65-F5344CB8AC3E}">
        <p14:creationId xmlns:p14="http://schemas.microsoft.com/office/powerpoint/2010/main" val="2894594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2DB3050-DAA4-428C-AD32-5869E9392AC7}" type="slidenum">
              <a:rPr lang="fr-CA" smtClean="0"/>
              <a:t>5</a:t>
            </a:fld>
            <a:endParaRPr lang="fr-CA"/>
          </a:p>
        </p:txBody>
      </p:sp>
    </p:spTree>
    <p:extLst>
      <p:ext uri="{BB962C8B-B14F-4D97-AF65-F5344CB8AC3E}">
        <p14:creationId xmlns:p14="http://schemas.microsoft.com/office/powerpoint/2010/main" val="3849652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2DB3050-DAA4-428C-AD32-5869E9392AC7}" type="slidenum">
              <a:rPr lang="fr-CA" smtClean="0"/>
              <a:t>6</a:t>
            </a:fld>
            <a:endParaRPr lang="fr-CA"/>
          </a:p>
        </p:txBody>
      </p:sp>
    </p:spTree>
    <p:extLst>
      <p:ext uri="{BB962C8B-B14F-4D97-AF65-F5344CB8AC3E}">
        <p14:creationId xmlns:p14="http://schemas.microsoft.com/office/powerpoint/2010/main" val="1010783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mtClean="0"/>
              <a:t>9 h</a:t>
            </a:r>
            <a:endParaRPr lang="fr-CA"/>
          </a:p>
        </p:txBody>
      </p:sp>
      <p:sp>
        <p:nvSpPr>
          <p:cNvPr id="4" name="Espace réservé du numéro de diapositive 3"/>
          <p:cNvSpPr>
            <a:spLocks noGrp="1"/>
          </p:cNvSpPr>
          <p:nvPr>
            <p:ph type="sldNum" sz="quarter" idx="10"/>
          </p:nvPr>
        </p:nvSpPr>
        <p:spPr/>
        <p:txBody>
          <a:bodyPr/>
          <a:lstStyle/>
          <a:p>
            <a:fld id="{D2DB3050-DAA4-428C-AD32-5869E9392AC7}" type="slidenum">
              <a:rPr lang="fr-CA" smtClean="0"/>
              <a:t>7</a:t>
            </a:fld>
            <a:endParaRPr lang="fr-CA"/>
          </a:p>
        </p:txBody>
      </p:sp>
    </p:spTree>
    <p:extLst>
      <p:ext uri="{BB962C8B-B14F-4D97-AF65-F5344CB8AC3E}">
        <p14:creationId xmlns:p14="http://schemas.microsoft.com/office/powerpoint/2010/main" val="453928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1EEEAFC-C931-7E49-99D1-6E239B2190AA}" type="slidenum">
              <a:rPr lang="fr-FR" smtClean="0"/>
              <a:t>14</a:t>
            </a:fld>
            <a:endParaRPr lang="fr-FR"/>
          </a:p>
        </p:txBody>
      </p:sp>
    </p:spTree>
    <p:extLst>
      <p:ext uri="{BB962C8B-B14F-4D97-AF65-F5344CB8AC3E}">
        <p14:creationId xmlns:p14="http://schemas.microsoft.com/office/powerpoint/2010/main" val="155274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1EEEAFC-C931-7E49-99D1-6E239B2190AA}" type="slidenum">
              <a:rPr lang="fr-FR" smtClean="0"/>
              <a:t>16</a:t>
            </a:fld>
            <a:endParaRPr lang="fr-FR"/>
          </a:p>
        </p:txBody>
      </p:sp>
    </p:spTree>
    <p:extLst>
      <p:ext uri="{BB962C8B-B14F-4D97-AF65-F5344CB8AC3E}">
        <p14:creationId xmlns:p14="http://schemas.microsoft.com/office/powerpoint/2010/main" val="159918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endParaRPr lang="fr-CA"/>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endParaRPr lang="fr-CA"/>
          </a:p>
        </p:txBody>
      </p:sp>
      <p:sp>
        <p:nvSpPr>
          <p:cNvPr id="4" name="Espace réservé de la date 3"/>
          <p:cNvSpPr>
            <a:spLocks noGrp="1"/>
          </p:cNvSpPr>
          <p:nvPr>
            <p:ph type="dt" sz="half" idx="10"/>
          </p:nvPr>
        </p:nvSpPr>
        <p:spPr/>
        <p:txBody>
          <a:bodyPr/>
          <a:lstStyle/>
          <a:p>
            <a:fld id="{554A81CB-EDF7-4F11-BCE0-70D2F043DD5E}" type="datetime1">
              <a:rPr lang="fr-FR" smtClean="0"/>
              <a:t>23/04/2018</a:t>
            </a:fld>
            <a:endParaRPr lang="fr-FR"/>
          </a:p>
        </p:txBody>
      </p:sp>
      <p:sp>
        <p:nvSpPr>
          <p:cNvPr id="5" name="Espace réservé du pied de page 4"/>
          <p:cNvSpPr>
            <a:spLocks noGrp="1"/>
          </p:cNvSpPr>
          <p:nvPr>
            <p:ph type="ftr" sz="quarter" idx="11"/>
          </p:nvPr>
        </p:nvSpPr>
        <p:spPr/>
        <p:txBody>
          <a:bodyPr/>
          <a:lstStyle/>
          <a:p>
            <a:r>
              <a:rPr lang="fr-FR"/>
              <a:t>Présentation de l’Équipe-choc pédagogique</a:t>
            </a:r>
          </a:p>
        </p:txBody>
      </p:sp>
      <p:sp>
        <p:nvSpPr>
          <p:cNvPr id="6" name="Espace réservé du numéro de diapositive 5"/>
          <p:cNvSpPr>
            <a:spLocks noGrp="1"/>
          </p:cNvSpPr>
          <p:nvPr>
            <p:ph type="sldNum" sz="quarter" idx="12"/>
          </p:nvPr>
        </p:nvSpPr>
        <p:spPr/>
        <p:txBody>
          <a:bodyPr/>
          <a:lstStyle/>
          <a:p>
            <a:fld id="{8CF29BA5-42BA-5049-8511-FAD7710C7FA9}" type="slidenum">
              <a:rPr lang="fr-FR" smtClean="0"/>
              <a:pPr/>
              <a:t>‹N°›</a:t>
            </a:fld>
            <a:endParaRPr lang="fr-FR"/>
          </a:p>
        </p:txBody>
      </p:sp>
    </p:spTree>
    <p:extLst>
      <p:ext uri="{BB962C8B-B14F-4D97-AF65-F5344CB8AC3E}">
        <p14:creationId xmlns:p14="http://schemas.microsoft.com/office/powerpoint/2010/main" val="4176759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645B584C-6354-45FD-919F-688B81B60429}" type="datetime1">
              <a:rPr lang="fr-FR" smtClean="0"/>
              <a:t>23/04/2018</a:t>
            </a:fld>
            <a:endParaRPr lang="fr-FR"/>
          </a:p>
        </p:txBody>
      </p:sp>
      <p:sp>
        <p:nvSpPr>
          <p:cNvPr id="5" name="Espace réservé du pied de page 4"/>
          <p:cNvSpPr>
            <a:spLocks noGrp="1"/>
          </p:cNvSpPr>
          <p:nvPr>
            <p:ph type="ftr" sz="quarter" idx="11"/>
          </p:nvPr>
        </p:nvSpPr>
        <p:spPr/>
        <p:txBody>
          <a:bodyPr/>
          <a:lstStyle/>
          <a:p>
            <a:r>
              <a:rPr lang="fr-FR"/>
              <a:t>Présentation de l’Équipe-choc pédagogique</a:t>
            </a:r>
          </a:p>
        </p:txBody>
      </p:sp>
      <p:sp>
        <p:nvSpPr>
          <p:cNvPr id="6" name="Espace réservé du numéro de diapositive 5"/>
          <p:cNvSpPr>
            <a:spLocks noGrp="1"/>
          </p:cNvSpPr>
          <p:nvPr>
            <p:ph type="sldNum" sz="quarter" idx="12"/>
          </p:nvPr>
        </p:nvSpPr>
        <p:spPr/>
        <p:txBody>
          <a:bodyPr/>
          <a:lstStyle/>
          <a:p>
            <a:fld id="{8CF29BA5-42BA-5049-8511-FAD7710C7FA9}" type="slidenum">
              <a:rPr lang="fr-FR" smtClean="0"/>
              <a:pPr/>
              <a:t>‹N°›</a:t>
            </a:fld>
            <a:endParaRPr lang="fr-FR"/>
          </a:p>
        </p:txBody>
      </p:sp>
    </p:spTree>
    <p:extLst>
      <p:ext uri="{BB962C8B-B14F-4D97-AF65-F5344CB8AC3E}">
        <p14:creationId xmlns:p14="http://schemas.microsoft.com/office/powerpoint/2010/main" val="3519870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6A0CF44B-8EB4-4274-AF29-EF23EEDB867F}" type="datetime1">
              <a:rPr lang="fr-FR" smtClean="0"/>
              <a:t>23/04/2018</a:t>
            </a:fld>
            <a:endParaRPr lang="fr-FR"/>
          </a:p>
        </p:txBody>
      </p:sp>
      <p:sp>
        <p:nvSpPr>
          <p:cNvPr id="5" name="Espace réservé du pied de page 4"/>
          <p:cNvSpPr>
            <a:spLocks noGrp="1"/>
          </p:cNvSpPr>
          <p:nvPr>
            <p:ph type="ftr" sz="quarter" idx="11"/>
          </p:nvPr>
        </p:nvSpPr>
        <p:spPr/>
        <p:txBody>
          <a:bodyPr/>
          <a:lstStyle/>
          <a:p>
            <a:r>
              <a:rPr lang="fr-FR"/>
              <a:t>Présentation de l’Équipe-choc pédagogique</a:t>
            </a:r>
          </a:p>
        </p:txBody>
      </p:sp>
      <p:sp>
        <p:nvSpPr>
          <p:cNvPr id="6" name="Espace réservé du numéro de diapositive 5"/>
          <p:cNvSpPr>
            <a:spLocks noGrp="1"/>
          </p:cNvSpPr>
          <p:nvPr>
            <p:ph type="sldNum" sz="quarter" idx="12"/>
          </p:nvPr>
        </p:nvSpPr>
        <p:spPr/>
        <p:txBody>
          <a:bodyPr/>
          <a:lstStyle/>
          <a:p>
            <a:fld id="{8CF29BA5-42BA-5049-8511-FAD7710C7FA9}" type="slidenum">
              <a:rPr lang="fr-FR" smtClean="0"/>
              <a:pPr/>
              <a:t>‹N°›</a:t>
            </a:fld>
            <a:endParaRPr lang="fr-FR"/>
          </a:p>
        </p:txBody>
      </p:sp>
    </p:spTree>
    <p:extLst>
      <p:ext uri="{BB962C8B-B14F-4D97-AF65-F5344CB8AC3E}">
        <p14:creationId xmlns:p14="http://schemas.microsoft.com/office/powerpoint/2010/main" val="1459049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Présentation de l’Équipe-choc pédagogique</a:t>
            </a:r>
          </a:p>
        </p:txBody>
      </p:sp>
      <p:sp>
        <p:nvSpPr>
          <p:cNvPr id="7" name="Espace réservé du titre 1"/>
          <p:cNvSpPr>
            <a:spLocks noGrp="1"/>
          </p:cNvSpPr>
          <p:nvPr>
            <p:ph type="title"/>
          </p:nvPr>
        </p:nvSpPr>
        <p:spPr>
          <a:xfrm>
            <a:off x="299357" y="38784"/>
            <a:ext cx="7525656" cy="813933"/>
          </a:xfrm>
          <a:prstGeom prst="rect">
            <a:avLst/>
          </a:prstGeom>
          <a:ln>
            <a:noFill/>
          </a:ln>
        </p:spPr>
        <p:txBody>
          <a:bodyPr vert="horz" lIns="91440" tIns="45720" rIns="91440" bIns="45720" rtlCol="0" anchor="ctr">
            <a:noAutofit/>
          </a:bodyPr>
          <a:lstStyle/>
          <a:p>
            <a:r>
              <a:rPr lang="fr-CA"/>
              <a:t>CLIQUEZ ET MODIFIEZ LE TITRE</a:t>
            </a:r>
            <a:endParaRPr lang="fr-FR"/>
          </a:p>
        </p:txBody>
      </p:sp>
      <p:sp>
        <p:nvSpPr>
          <p:cNvPr id="8" name="Espace réservé du texte 2"/>
          <p:cNvSpPr>
            <a:spLocks noGrp="1"/>
          </p:cNvSpPr>
          <p:nvPr>
            <p:ph idx="1"/>
          </p:nvPr>
        </p:nvSpPr>
        <p:spPr>
          <a:xfrm>
            <a:off x="299357" y="997858"/>
            <a:ext cx="7525656" cy="5128306"/>
          </a:xfrm>
          <a:prstGeom prst="rect">
            <a:avLst/>
          </a:prstGeom>
          <a:ln>
            <a:noFill/>
          </a:ln>
        </p:spPr>
        <p:txBody>
          <a:bodyPr vert="horz" lIns="91440" tIns="45720" rIns="91440" bIns="45720" rtlCol="0">
            <a:no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9" name="Espace réservé de la date 3"/>
          <p:cNvSpPr>
            <a:spLocks noGrp="1"/>
          </p:cNvSpPr>
          <p:nvPr>
            <p:ph type="dt" sz="half" idx="2"/>
          </p:nvPr>
        </p:nvSpPr>
        <p:spPr>
          <a:xfrm>
            <a:off x="6649356" y="6474279"/>
            <a:ext cx="11756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09631-2CB3-4576-B1D2-E82AD9DA667C}" type="datetime1">
              <a:rPr lang="fr-FR" smtClean="0"/>
              <a:t>23/04/2018</a:t>
            </a:fld>
            <a:endParaRPr lang="fr-FR"/>
          </a:p>
        </p:txBody>
      </p:sp>
      <p:sp>
        <p:nvSpPr>
          <p:cNvPr id="10" name="Espace réservé du numéro de diapositive 5"/>
          <p:cNvSpPr>
            <a:spLocks noGrp="1"/>
          </p:cNvSpPr>
          <p:nvPr>
            <p:ph type="sldNum" sz="quarter" idx="4"/>
          </p:nvPr>
        </p:nvSpPr>
        <p:spPr>
          <a:xfrm>
            <a:off x="8118931" y="6474279"/>
            <a:ext cx="970643" cy="365125"/>
          </a:xfrm>
          <a:prstGeom prst="rect">
            <a:avLst/>
          </a:prstGeom>
        </p:spPr>
        <p:txBody>
          <a:bodyPr vert="horz" lIns="91440" tIns="45720" rIns="91440" bIns="45720" rtlCol="0" anchor="ctr"/>
          <a:lstStyle>
            <a:lvl1pPr algn="r">
              <a:defRPr sz="1200">
                <a:solidFill>
                  <a:schemeClr val="accent3"/>
                </a:solidFill>
              </a:defRPr>
            </a:lvl1pPr>
          </a:lstStyle>
          <a:p>
            <a:fld id="{8CF29BA5-42BA-5049-8511-FAD7710C7FA9}" type="slidenum">
              <a:rPr lang="fr-FR" smtClean="0"/>
              <a:pPr/>
              <a:t>‹N°›</a:t>
            </a:fld>
            <a:endParaRPr lang="fr-FR"/>
          </a:p>
        </p:txBody>
      </p:sp>
    </p:spTree>
    <p:extLst>
      <p:ext uri="{BB962C8B-B14F-4D97-AF65-F5344CB8AC3E}">
        <p14:creationId xmlns:p14="http://schemas.microsoft.com/office/powerpoint/2010/main" val="512539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55386295-CD5C-4012-BB81-61F8797E85B8}" type="datetime1">
              <a:rPr lang="fr-FR" smtClean="0"/>
              <a:t>23/04/2018</a:t>
            </a:fld>
            <a:endParaRPr lang="fr-FR"/>
          </a:p>
        </p:txBody>
      </p:sp>
      <p:sp>
        <p:nvSpPr>
          <p:cNvPr id="5" name="Espace réservé du pied de page 4"/>
          <p:cNvSpPr>
            <a:spLocks noGrp="1"/>
          </p:cNvSpPr>
          <p:nvPr>
            <p:ph type="ftr" sz="quarter" idx="11"/>
          </p:nvPr>
        </p:nvSpPr>
        <p:spPr/>
        <p:txBody>
          <a:bodyPr/>
          <a:lstStyle/>
          <a:p>
            <a:r>
              <a:rPr lang="fr-FR"/>
              <a:t>Présentation de l’Équipe-choc pédagogique</a:t>
            </a:r>
          </a:p>
        </p:txBody>
      </p:sp>
      <p:sp>
        <p:nvSpPr>
          <p:cNvPr id="6" name="Espace réservé du numéro de diapositive 5"/>
          <p:cNvSpPr>
            <a:spLocks noGrp="1"/>
          </p:cNvSpPr>
          <p:nvPr>
            <p:ph type="sldNum" sz="quarter" idx="12"/>
          </p:nvPr>
        </p:nvSpPr>
        <p:spPr/>
        <p:txBody>
          <a:bodyPr/>
          <a:lstStyle/>
          <a:p>
            <a:fld id="{8CF29BA5-42BA-5049-8511-FAD7710C7FA9}" type="slidenum">
              <a:rPr lang="fr-FR" smtClean="0"/>
              <a:pPr/>
              <a:t>‹N°›</a:t>
            </a:fld>
            <a:endParaRPr lang="fr-FR"/>
          </a:p>
        </p:txBody>
      </p:sp>
    </p:spTree>
    <p:extLst>
      <p:ext uri="{BB962C8B-B14F-4D97-AF65-F5344CB8AC3E}">
        <p14:creationId xmlns:p14="http://schemas.microsoft.com/office/powerpoint/2010/main" val="3281092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endParaRPr lang="fr-CA"/>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70D0316-B22E-4D42-980C-95B7100E98B0}" type="datetime1">
              <a:rPr lang="fr-FR" smtClean="0"/>
              <a:t>23/04/2018</a:t>
            </a:fld>
            <a:endParaRPr lang="fr-FR"/>
          </a:p>
        </p:txBody>
      </p:sp>
      <p:sp>
        <p:nvSpPr>
          <p:cNvPr id="5" name="Espace réservé du pied de page 4"/>
          <p:cNvSpPr>
            <a:spLocks noGrp="1"/>
          </p:cNvSpPr>
          <p:nvPr>
            <p:ph type="ftr" sz="quarter" idx="11"/>
          </p:nvPr>
        </p:nvSpPr>
        <p:spPr/>
        <p:txBody>
          <a:bodyPr/>
          <a:lstStyle/>
          <a:p>
            <a:r>
              <a:rPr lang="fr-FR"/>
              <a:t>Présentation de l’Équipe-choc pédagogique</a:t>
            </a:r>
          </a:p>
        </p:txBody>
      </p:sp>
      <p:sp>
        <p:nvSpPr>
          <p:cNvPr id="6" name="Espace réservé du numéro de diapositive 5"/>
          <p:cNvSpPr>
            <a:spLocks noGrp="1"/>
          </p:cNvSpPr>
          <p:nvPr>
            <p:ph type="sldNum" sz="quarter" idx="12"/>
          </p:nvPr>
        </p:nvSpPr>
        <p:spPr/>
        <p:txBody>
          <a:bodyPr/>
          <a:lstStyle/>
          <a:p>
            <a:fld id="{8CF29BA5-42BA-5049-8511-FAD7710C7FA9}" type="slidenum">
              <a:rPr lang="fr-FR" smtClean="0"/>
              <a:pPr/>
              <a:t>‹N°›</a:t>
            </a:fld>
            <a:endParaRPr lang="fr-FR"/>
          </a:p>
        </p:txBody>
      </p:sp>
    </p:spTree>
    <p:extLst>
      <p:ext uri="{BB962C8B-B14F-4D97-AF65-F5344CB8AC3E}">
        <p14:creationId xmlns:p14="http://schemas.microsoft.com/office/powerpoint/2010/main" val="4016780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42849244-3C57-4DEB-8651-93BD8FF06BF9}" type="datetime1">
              <a:rPr lang="fr-FR" smtClean="0"/>
              <a:t>23/04/2018</a:t>
            </a:fld>
            <a:endParaRPr lang="fr-FR"/>
          </a:p>
        </p:txBody>
      </p:sp>
      <p:sp>
        <p:nvSpPr>
          <p:cNvPr id="6" name="Espace réservé du pied de page 5"/>
          <p:cNvSpPr>
            <a:spLocks noGrp="1"/>
          </p:cNvSpPr>
          <p:nvPr>
            <p:ph type="ftr" sz="quarter" idx="11"/>
          </p:nvPr>
        </p:nvSpPr>
        <p:spPr/>
        <p:txBody>
          <a:bodyPr/>
          <a:lstStyle/>
          <a:p>
            <a:r>
              <a:rPr lang="fr-FR"/>
              <a:t>Présentation de l’Équipe-choc pédagogique</a:t>
            </a:r>
          </a:p>
        </p:txBody>
      </p:sp>
      <p:sp>
        <p:nvSpPr>
          <p:cNvPr id="7" name="Espace réservé du numéro de diapositive 6"/>
          <p:cNvSpPr>
            <a:spLocks noGrp="1"/>
          </p:cNvSpPr>
          <p:nvPr>
            <p:ph type="sldNum" sz="quarter" idx="12"/>
          </p:nvPr>
        </p:nvSpPr>
        <p:spPr/>
        <p:txBody>
          <a:bodyPr/>
          <a:lstStyle/>
          <a:p>
            <a:fld id="{8CF29BA5-42BA-5049-8511-FAD7710C7FA9}" type="slidenum">
              <a:rPr lang="fr-FR" smtClean="0"/>
              <a:pPr/>
              <a:t>‹N°›</a:t>
            </a:fld>
            <a:endParaRPr lang="fr-FR"/>
          </a:p>
        </p:txBody>
      </p:sp>
    </p:spTree>
    <p:extLst>
      <p:ext uri="{BB962C8B-B14F-4D97-AF65-F5344CB8AC3E}">
        <p14:creationId xmlns:p14="http://schemas.microsoft.com/office/powerpoint/2010/main" val="215722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B86F14A3-4EEB-42BC-9C71-24BFE29B864F}" type="datetime1">
              <a:rPr lang="fr-FR" smtClean="0"/>
              <a:t>23/04/2018</a:t>
            </a:fld>
            <a:endParaRPr lang="fr-FR"/>
          </a:p>
        </p:txBody>
      </p:sp>
      <p:sp>
        <p:nvSpPr>
          <p:cNvPr id="8" name="Espace réservé du pied de page 7"/>
          <p:cNvSpPr>
            <a:spLocks noGrp="1"/>
          </p:cNvSpPr>
          <p:nvPr>
            <p:ph type="ftr" sz="quarter" idx="11"/>
          </p:nvPr>
        </p:nvSpPr>
        <p:spPr/>
        <p:txBody>
          <a:bodyPr/>
          <a:lstStyle/>
          <a:p>
            <a:r>
              <a:rPr lang="fr-FR"/>
              <a:t>Présentation de l’Équipe-choc pédagogique</a:t>
            </a:r>
          </a:p>
        </p:txBody>
      </p:sp>
      <p:sp>
        <p:nvSpPr>
          <p:cNvPr id="9" name="Espace réservé du numéro de diapositive 8"/>
          <p:cNvSpPr>
            <a:spLocks noGrp="1"/>
          </p:cNvSpPr>
          <p:nvPr>
            <p:ph type="sldNum" sz="quarter" idx="12"/>
          </p:nvPr>
        </p:nvSpPr>
        <p:spPr/>
        <p:txBody>
          <a:bodyPr/>
          <a:lstStyle/>
          <a:p>
            <a:fld id="{8CF29BA5-42BA-5049-8511-FAD7710C7FA9}" type="slidenum">
              <a:rPr lang="fr-FR" smtClean="0"/>
              <a:pPr/>
              <a:t>‹N°›</a:t>
            </a:fld>
            <a:endParaRPr lang="fr-FR"/>
          </a:p>
        </p:txBody>
      </p:sp>
    </p:spTree>
    <p:extLst>
      <p:ext uri="{BB962C8B-B14F-4D97-AF65-F5344CB8AC3E}">
        <p14:creationId xmlns:p14="http://schemas.microsoft.com/office/powerpoint/2010/main" val="364236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9A6552A6-C3AF-440F-87FD-50D438C14685}" type="datetime1">
              <a:rPr lang="fr-FR" smtClean="0"/>
              <a:t>23/04/2018</a:t>
            </a:fld>
            <a:endParaRPr lang="fr-FR"/>
          </a:p>
        </p:txBody>
      </p:sp>
      <p:sp>
        <p:nvSpPr>
          <p:cNvPr id="4" name="Espace réservé du pied de page 3"/>
          <p:cNvSpPr>
            <a:spLocks noGrp="1"/>
          </p:cNvSpPr>
          <p:nvPr>
            <p:ph type="ftr" sz="quarter" idx="11"/>
          </p:nvPr>
        </p:nvSpPr>
        <p:spPr/>
        <p:txBody>
          <a:bodyPr/>
          <a:lstStyle/>
          <a:p>
            <a:r>
              <a:rPr lang="fr-FR"/>
              <a:t>Présentation de l’Équipe-choc pédagogique</a:t>
            </a:r>
          </a:p>
        </p:txBody>
      </p:sp>
      <p:sp>
        <p:nvSpPr>
          <p:cNvPr id="5" name="Espace réservé du numéro de diapositive 4"/>
          <p:cNvSpPr>
            <a:spLocks noGrp="1"/>
          </p:cNvSpPr>
          <p:nvPr>
            <p:ph type="sldNum" sz="quarter" idx="12"/>
          </p:nvPr>
        </p:nvSpPr>
        <p:spPr/>
        <p:txBody>
          <a:bodyPr/>
          <a:lstStyle/>
          <a:p>
            <a:fld id="{8CF29BA5-42BA-5049-8511-FAD7710C7FA9}" type="slidenum">
              <a:rPr lang="fr-FR" smtClean="0"/>
              <a:pPr/>
              <a:t>‹N°›</a:t>
            </a:fld>
            <a:endParaRPr lang="fr-FR"/>
          </a:p>
        </p:txBody>
      </p:sp>
    </p:spTree>
    <p:extLst>
      <p:ext uri="{BB962C8B-B14F-4D97-AF65-F5344CB8AC3E}">
        <p14:creationId xmlns:p14="http://schemas.microsoft.com/office/powerpoint/2010/main" val="214137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5CEC4-364F-4542-A5CC-E279653B6E9F}" type="datetime1">
              <a:rPr lang="fr-FR" smtClean="0"/>
              <a:t>23/04/2018</a:t>
            </a:fld>
            <a:endParaRPr lang="fr-FR"/>
          </a:p>
        </p:txBody>
      </p:sp>
      <p:sp>
        <p:nvSpPr>
          <p:cNvPr id="3" name="Espace réservé du pied de page 2"/>
          <p:cNvSpPr>
            <a:spLocks noGrp="1"/>
          </p:cNvSpPr>
          <p:nvPr>
            <p:ph type="ftr" sz="quarter" idx="11"/>
          </p:nvPr>
        </p:nvSpPr>
        <p:spPr/>
        <p:txBody>
          <a:bodyPr/>
          <a:lstStyle/>
          <a:p>
            <a:r>
              <a:rPr lang="fr-FR"/>
              <a:t>Présentation de l’Équipe-choc pédagogique</a:t>
            </a:r>
          </a:p>
        </p:txBody>
      </p:sp>
      <p:sp>
        <p:nvSpPr>
          <p:cNvPr id="4" name="Espace réservé du numéro de diapositive 3"/>
          <p:cNvSpPr>
            <a:spLocks noGrp="1"/>
          </p:cNvSpPr>
          <p:nvPr>
            <p:ph type="sldNum" sz="quarter" idx="12"/>
          </p:nvPr>
        </p:nvSpPr>
        <p:spPr/>
        <p:txBody>
          <a:bodyPr/>
          <a:lstStyle/>
          <a:p>
            <a:fld id="{8CF29BA5-42BA-5049-8511-FAD7710C7FA9}" type="slidenum">
              <a:rPr lang="fr-FR" smtClean="0"/>
              <a:pPr/>
              <a:t>‹N°›</a:t>
            </a:fld>
            <a:endParaRPr lang="fr-FR"/>
          </a:p>
        </p:txBody>
      </p:sp>
    </p:spTree>
    <p:extLst>
      <p:ext uri="{BB962C8B-B14F-4D97-AF65-F5344CB8AC3E}">
        <p14:creationId xmlns:p14="http://schemas.microsoft.com/office/powerpoint/2010/main" val="134991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fr-CA"/>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85295CB-1707-4FB2-8AA7-5C43F19433C2}" type="datetime1">
              <a:rPr lang="fr-FR" smtClean="0"/>
              <a:t>23/04/2018</a:t>
            </a:fld>
            <a:endParaRPr lang="fr-FR"/>
          </a:p>
        </p:txBody>
      </p:sp>
      <p:sp>
        <p:nvSpPr>
          <p:cNvPr id="6" name="Espace réservé du pied de page 5"/>
          <p:cNvSpPr>
            <a:spLocks noGrp="1"/>
          </p:cNvSpPr>
          <p:nvPr>
            <p:ph type="ftr" sz="quarter" idx="11"/>
          </p:nvPr>
        </p:nvSpPr>
        <p:spPr/>
        <p:txBody>
          <a:bodyPr/>
          <a:lstStyle/>
          <a:p>
            <a:r>
              <a:rPr lang="fr-FR"/>
              <a:t>Présentation de l’Équipe-choc pédagogique</a:t>
            </a:r>
          </a:p>
        </p:txBody>
      </p:sp>
      <p:sp>
        <p:nvSpPr>
          <p:cNvPr id="7" name="Espace réservé du numéro de diapositive 6"/>
          <p:cNvSpPr>
            <a:spLocks noGrp="1"/>
          </p:cNvSpPr>
          <p:nvPr>
            <p:ph type="sldNum" sz="quarter" idx="12"/>
          </p:nvPr>
        </p:nvSpPr>
        <p:spPr/>
        <p:txBody>
          <a:bodyPr/>
          <a:lstStyle/>
          <a:p>
            <a:fld id="{8CF29BA5-42BA-5049-8511-FAD7710C7FA9}" type="slidenum">
              <a:rPr lang="fr-FR" smtClean="0"/>
              <a:pPr/>
              <a:t>‹N°›</a:t>
            </a:fld>
            <a:endParaRPr lang="fr-FR"/>
          </a:p>
        </p:txBody>
      </p:sp>
    </p:spTree>
    <p:extLst>
      <p:ext uri="{BB962C8B-B14F-4D97-AF65-F5344CB8AC3E}">
        <p14:creationId xmlns:p14="http://schemas.microsoft.com/office/powerpoint/2010/main" val="4239586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fr-CA"/>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CA"/>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6F6B801-723E-4BBC-BA55-7741AEF69415}" type="datetime1">
              <a:rPr lang="fr-FR" smtClean="0"/>
              <a:t>23/04/2018</a:t>
            </a:fld>
            <a:endParaRPr lang="fr-FR"/>
          </a:p>
        </p:txBody>
      </p:sp>
      <p:sp>
        <p:nvSpPr>
          <p:cNvPr id="6" name="Espace réservé du pied de page 5"/>
          <p:cNvSpPr>
            <a:spLocks noGrp="1"/>
          </p:cNvSpPr>
          <p:nvPr>
            <p:ph type="ftr" sz="quarter" idx="11"/>
          </p:nvPr>
        </p:nvSpPr>
        <p:spPr/>
        <p:txBody>
          <a:bodyPr/>
          <a:lstStyle/>
          <a:p>
            <a:r>
              <a:rPr lang="fr-FR"/>
              <a:t>Présentation de l’Équipe-choc pédagogique</a:t>
            </a:r>
          </a:p>
        </p:txBody>
      </p:sp>
      <p:sp>
        <p:nvSpPr>
          <p:cNvPr id="7" name="Espace réservé du numéro de diapositive 6"/>
          <p:cNvSpPr>
            <a:spLocks noGrp="1"/>
          </p:cNvSpPr>
          <p:nvPr>
            <p:ph type="sldNum" sz="quarter" idx="12"/>
          </p:nvPr>
        </p:nvSpPr>
        <p:spPr/>
        <p:txBody>
          <a:bodyPr/>
          <a:lstStyle/>
          <a:p>
            <a:fld id="{8CF29BA5-42BA-5049-8511-FAD7710C7FA9}" type="slidenum">
              <a:rPr lang="fr-FR" smtClean="0"/>
              <a:pPr/>
              <a:t>‹N°›</a:t>
            </a:fld>
            <a:endParaRPr lang="fr-FR"/>
          </a:p>
        </p:txBody>
      </p:sp>
    </p:spTree>
    <p:extLst>
      <p:ext uri="{BB962C8B-B14F-4D97-AF65-F5344CB8AC3E}">
        <p14:creationId xmlns:p14="http://schemas.microsoft.com/office/powerpoint/2010/main" val="2305767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DE6F4FB-0D34-4965-99CC-4063B94C53E9}" type="datetime1">
              <a:rPr lang="fr-FR" smtClean="0"/>
              <a:t>23/04/2018</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a:t>Présentation de l’Équipe-choc pédagogique</a:t>
            </a: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F29BA5-42BA-5049-8511-FAD7710C7FA9}" type="slidenum">
              <a:rPr lang="fr-FR" smtClean="0"/>
              <a:pPr/>
              <a:t>‹N°›</a:t>
            </a:fld>
            <a:endParaRPr lang="fr-FR"/>
          </a:p>
        </p:txBody>
      </p:sp>
    </p:spTree>
    <p:extLst>
      <p:ext uri="{BB962C8B-B14F-4D97-AF65-F5344CB8AC3E}">
        <p14:creationId xmlns:p14="http://schemas.microsoft.com/office/powerpoint/2010/main" val="182000341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49" r:id="rId12"/>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1.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 Target="slide3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3" Type="http://schemas.openxmlformats.org/officeDocument/2006/relationships/tags" Target="../tags/tag13.xml"/><Relationship Id="rId21" Type="http://schemas.openxmlformats.org/officeDocument/2006/relationships/tags" Target="../tags/tag31.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notesSlide" Target="../notesSlides/notesSlide9.xml"/><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slideLayout" Target="../slideLayouts/slideLayout1.xml"/><Relationship Id="rId10" Type="http://schemas.openxmlformats.org/officeDocument/2006/relationships/tags" Target="../tags/tag20.xml"/><Relationship Id="rId19" Type="http://schemas.openxmlformats.org/officeDocument/2006/relationships/tags" Target="../tags/tag29.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s>
</file>

<file path=ppt/slides/_rels/slide17.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slide" Target="slide4.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5.jpeg"/><Relationship Id="rId5" Type="http://schemas.openxmlformats.org/officeDocument/2006/relationships/slideLayout" Target="../slideLayouts/slideLayout7.xml"/><Relationship Id="rId4" Type="http://schemas.openxmlformats.org/officeDocument/2006/relationships/tags" Target="../tags/tag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hyperlink" Target="https://creativecommons.org/licenses/by-nc-sa/4.0/deed.fr"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10" Type="http://schemas.openxmlformats.org/officeDocument/2006/relationships/slideLayout" Target="../slideLayouts/slideLayout1.xml"/><Relationship Id="rId4" Type="http://schemas.openxmlformats.org/officeDocument/2006/relationships/tags" Target="../tags/tag42.xml"/><Relationship Id="rId9" Type="http://schemas.openxmlformats.org/officeDocument/2006/relationships/tags" Target="../tags/tag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Layout" Target="../slideLayouts/slideLayout7.xml"/><Relationship Id="rId4" Type="http://schemas.openxmlformats.org/officeDocument/2006/relationships/tags" Target="../tags/tag51.xml"/></Relationships>
</file>

<file path=ppt/slides/_rels/slide2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7.xml"/><Relationship Id="rId5" Type="http://schemas.openxmlformats.org/officeDocument/2006/relationships/tags" Target="../tags/tag56.xml"/><Relationship Id="rId4" Type="http://schemas.openxmlformats.org/officeDocument/2006/relationships/tags" Target="../tags/tag5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ideo" Target="https://www.youtube.com/embed/UnSHnN2y8m4" TargetMode="External"/></Relationships>
</file>

<file path=ppt/slides/_rels/slide25.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60.xml"/></Relationships>
</file>

<file path=ppt/slides/_rels/slide26.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10" Type="http://schemas.openxmlformats.org/officeDocument/2006/relationships/slideLayout" Target="../slideLayouts/slideLayout7.xml"/><Relationship Id="rId4" Type="http://schemas.openxmlformats.org/officeDocument/2006/relationships/tags" Target="../tags/tag64.xml"/><Relationship Id="rId9" Type="http://schemas.openxmlformats.org/officeDocument/2006/relationships/tags" Target="../tags/tag6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ideo" Target="https://www.youtube.com/embed/D03pN4nrDI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70.xml"/><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3" Type="http://schemas.openxmlformats.org/officeDocument/2006/relationships/hyperlink" Target="mailto:chantal.cayer@csmv.qc.ca" TargetMode="External"/><Relationship Id="rId2" Type="http://schemas.openxmlformats.org/officeDocument/2006/relationships/hyperlink" Target="mailto:Laurent_demers@csmv.qc.ca"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www-irem.ujf-grenoble.fr/revues/revue_x/fic/31/31x5.pdf" TargetMode="External"/><Relationship Id="rId3" Type="http://schemas.openxmlformats.org/officeDocument/2006/relationships/notesSlide" Target="../notesSlides/notesSlide13.xml"/><Relationship Id="rId7" Type="http://schemas.openxmlformats.org/officeDocument/2006/relationships/hyperlink" Target="http://pratiques-cresef.fr/p111_za1.pdf" TargetMode="External"/><Relationship Id="rId2" Type="http://schemas.openxmlformats.org/officeDocument/2006/relationships/slideLayout" Target="../slideLayouts/slideLayout7.xml"/><Relationship Id="rId1" Type="http://schemas.openxmlformats.org/officeDocument/2006/relationships/tags" Target="../tags/tag71.xml"/><Relationship Id="rId6" Type="http://schemas.openxmlformats.org/officeDocument/2006/relationships/hyperlink" Target="http://revistes.uab.cat/jtl3/article/viewFile/v8-n1-forget/588-pdf-fr" TargetMode="External"/><Relationship Id="rId5" Type="http://schemas.openxmlformats.org/officeDocument/2006/relationships/hyperlink" Target="https://www.erudit.org/fr/revues/qf/2000-n118-qf1197351/56060ac.pdf" TargetMode="External"/><Relationship Id="rId4" Type="http://schemas.openxmlformats.org/officeDocument/2006/relationships/hyperlink" Target="http://correspo.ccdmd.qc.ca/index.php/document/relire-le-rapport-parent/enseigner-a-justifier-ses-propos-de-lecole-a-luniversite/" TargetMode="External"/><Relationship Id="rId9" Type="http://schemas.openxmlformats.org/officeDocument/2006/relationships/hyperlink" Target="https://www.charmeux.fr/blog/index.php?2009/04/01/113-expliquer-et-argumenter-c-est-a-enseigner-aussi-a-l-ecol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278578" y="3924709"/>
            <a:ext cx="8586843" cy="1129378"/>
          </a:xfrm>
        </p:spPr>
        <p:txBody>
          <a:bodyPr anchor="ctr">
            <a:noAutofit/>
          </a:bodyPr>
          <a:lstStyle/>
          <a:p>
            <a:pPr algn="ctr">
              <a:lnSpc>
                <a:spcPct val="80000"/>
              </a:lnSpc>
            </a:pPr>
            <a:r>
              <a:rPr lang="fr-FR" sz="4000" dirty="0" smtClean="0"/>
              <a:t>Comment aider les adultes à expliquer et justifier leurs réponses en lecture?</a:t>
            </a:r>
            <a:endParaRPr lang="fr-FR" sz="3600" b="1" dirty="0">
              <a:solidFill>
                <a:schemeClr val="accent3"/>
              </a:solidFill>
            </a:endParaRPr>
          </a:p>
        </p:txBody>
      </p:sp>
      <p:sp>
        <p:nvSpPr>
          <p:cNvPr id="3" name="Sous-titre 2"/>
          <p:cNvSpPr>
            <a:spLocks noGrp="1"/>
          </p:cNvSpPr>
          <p:nvPr>
            <p:ph type="subTitle" idx="1"/>
            <p:custDataLst>
              <p:tags r:id="rId2"/>
            </p:custDataLst>
          </p:nvPr>
        </p:nvSpPr>
        <p:spPr>
          <a:xfrm>
            <a:off x="278578" y="5538788"/>
            <a:ext cx="8309797" cy="844550"/>
          </a:xfrm>
        </p:spPr>
        <p:txBody>
          <a:bodyPr anchor="ctr">
            <a:noAutofit/>
          </a:bodyPr>
          <a:lstStyle/>
          <a:p>
            <a:pPr algn="l">
              <a:lnSpc>
                <a:spcPct val="80000"/>
              </a:lnSpc>
            </a:pPr>
            <a:r>
              <a:rPr lang="fr-FR" sz="2200" b="1">
                <a:solidFill>
                  <a:srgbClr val="44403D"/>
                </a:solidFill>
              </a:rPr>
              <a:t>Chantal </a:t>
            </a:r>
            <a:r>
              <a:rPr lang="fr-FR" sz="2200" b="1" err="1">
                <a:solidFill>
                  <a:srgbClr val="44403D"/>
                </a:solidFill>
              </a:rPr>
              <a:t>Cayer</a:t>
            </a:r>
            <a:r>
              <a:rPr lang="fr-FR" sz="2200" b="1">
                <a:solidFill>
                  <a:srgbClr val="44403D"/>
                </a:solidFill>
              </a:rPr>
              <a:t> </a:t>
            </a:r>
            <a:r>
              <a:rPr lang="fr-FR" sz="2200">
                <a:solidFill>
                  <a:srgbClr val="44403D"/>
                </a:solidFill>
              </a:rPr>
              <a:t>– CS Marie-Victorin</a:t>
            </a:r>
          </a:p>
          <a:p>
            <a:pPr algn="l">
              <a:lnSpc>
                <a:spcPct val="80000"/>
              </a:lnSpc>
            </a:pPr>
            <a:r>
              <a:rPr lang="fr-FR" sz="2200" b="1">
                <a:solidFill>
                  <a:srgbClr val="44403D"/>
                </a:solidFill>
              </a:rPr>
              <a:t>Laurent Demers</a:t>
            </a:r>
            <a:r>
              <a:rPr lang="fr-FR" sz="2000" b="1">
                <a:solidFill>
                  <a:schemeClr val="accent5"/>
                </a:solidFill>
              </a:rPr>
              <a:t>– </a:t>
            </a:r>
            <a:r>
              <a:rPr lang="fr-FR" sz="2000">
                <a:solidFill>
                  <a:schemeClr val="tx2"/>
                </a:solidFill>
              </a:rPr>
              <a:t>Agent de développement FGA Montérégie</a:t>
            </a:r>
          </a:p>
        </p:txBody>
      </p:sp>
      <p:sp>
        <p:nvSpPr>
          <p:cNvPr id="7" name="Sous-titre 2"/>
          <p:cNvSpPr txBox="1">
            <a:spLocks/>
          </p:cNvSpPr>
          <p:nvPr>
            <p:custDataLst>
              <p:tags r:id="rId3"/>
            </p:custDataLst>
          </p:nvPr>
        </p:nvSpPr>
        <p:spPr>
          <a:xfrm>
            <a:off x="294966" y="5234354"/>
            <a:ext cx="2116394" cy="37823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1400" b="1" spc="30">
                <a:latin typeface="+mj-lt"/>
              </a:rPr>
              <a:t>PRÉSENTÉ</a:t>
            </a:r>
            <a:r>
              <a:rPr lang="fr-FR" sz="1400" b="1" spc="50">
                <a:latin typeface="+mj-lt"/>
              </a:rPr>
              <a:t> PAR : </a:t>
            </a:r>
            <a:endParaRPr lang="fr-FR" sz="1400" spc="50"/>
          </a:p>
        </p:txBody>
      </p:sp>
      <p:sp>
        <p:nvSpPr>
          <p:cNvPr id="8" name="Sous-titre 2"/>
          <p:cNvSpPr txBox="1">
            <a:spLocks/>
          </p:cNvSpPr>
          <p:nvPr>
            <p:custDataLst>
              <p:tags r:id="rId4"/>
            </p:custDataLst>
          </p:nvPr>
        </p:nvSpPr>
        <p:spPr>
          <a:xfrm>
            <a:off x="278578" y="6430152"/>
            <a:ext cx="8218132" cy="378235"/>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800" b="1" dirty="0" smtClean="0">
                <a:solidFill>
                  <a:schemeClr val="bg1"/>
                </a:solidFill>
              </a:rPr>
              <a:t>AQIFGA 2018</a:t>
            </a:r>
            <a:endParaRPr lang="fr-FR" sz="2800" dirty="0">
              <a:solidFill>
                <a:schemeClr val="bg1"/>
              </a:solidFill>
            </a:endParaRPr>
          </a:p>
        </p:txBody>
      </p:sp>
      <p:sp>
        <p:nvSpPr>
          <p:cNvPr id="5" name="Espace réservé du numéro de diapositive 4"/>
          <p:cNvSpPr>
            <a:spLocks noGrp="1"/>
          </p:cNvSpPr>
          <p:nvPr>
            <p:ph type="sldNum" sz="quarter" idx="12"/>
          </p:nvPr>
        </p:nvSpPr>
        <p:spPr/>
        <p:txBody>
          <a:bodyPr/>
          <a:lstStyle/>
          <a:p>
            <a:fld id="{8CF29BA5-42BA-5049-8511-FAD7710C7FA9}" type="slidenum">
              <a:rPr lang="fr-FR" smtClean="0"/>
              <a:pPr/>
              <a:t>1</a:t>
            </a:fld>
            <a:endParaRPr lang="fr-FR"/>
          </a:p>
        </p:txBody>
      </p:sp>
      <p:pic>
        <p:nvPicPr>
          <p:cNvPr id="6" name="Imag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5369" y="5171211"/>
            <a:ext cx="1845392" cy="671504"/>
          </a:xfrm>
          <a:prstGeom prst="rect">
            <a:avLst/>
          </a:prstGeom>
        </p:spPr>
      </p:pic>
    </p:spTree>
    <p:extLst>
      <p:ext uri="{BB962C8B-B14F-4D97-AF65-F5344CB8AC3E}">
        <p14:creationId xmlns:p14="http://schemas.microsoft.com/office/powerpoint/2010/main" val="3965800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5CEC4-364F-4542-A5CC-E279653B6E9F}" type="datetime1">
              <a:rPr lang="fr-FR" smtClean="0"/>
              <a:t>23/04/2018</a:t>
            </a:fld>
            <a:endParaRPr lang="fr-FR"/>
          </a:p>
        </p:txBody>
      </p:sp>
      <p:sp>
        <p:nvSpPr>
          <p:cNvPr id="3" name="Espace réservé du numéro de diapositive 2"/>
          <p:cNvSpPr>
            <a:spLocks noGrp="1"/>
          </p:cNvSpPr>
          <p:nvPr>
            <p:ph type="sldNum" sz="quarter" idx="12"/>
          </p:nvPr>
        </p:nvSpPr>
        <p:spPr/>
        <p:txBody>
          <a:bodyPr/>
          <a:lstStyle/>
          <a:p>
            <a:fld id="{8CF29BA5-42BA-5049-8511-FAD7710C7FA9}" type="slidenum">
              <a:rPr lang="fr-FR" smtClean="0"/>
              <a:pPr/>
              <a:t>10</a:t>
            </a:fld>
            <a:endParaRPr lang="fr-FR"/>
          </a:p>
        </p:txBody>
      </p:sp>
      <p:sp>
        <p:nvSpPr>
          <p:cNvPr id="4" name="Titre 1"/>
          <p:cNvSpPr txBox="1">
            <a:spLocks/>
          </p:cNvSpPr>
          <p:nvPr/>
        </p:nvSpPr>
        <p:spPr>
          <a:xfrm>
            <a:off x="498764" y="422823"/>
            <a:ext cx="8279476" cy="777600"/>
          </a:xfrm>
          <a:prstGeom prst="rect">
            <a:avLst/>
          </a:prstGeom>
          <a:solidFill>
            <a:schemeClr val="accent5">
              <a:lumMod val="20000"/>
              <a:lumOff val="8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CA" b="1">
                <a:solidFill>
                  <a:schemeClr val="accent1">
                    <a:lumMod val="50000"/>
                  </a:schemeClr>
                </a:solidFill>
                <a:latin typeface="+mn-lt"/>
              </a:rPr>
              <a:t>Tâche en lecture</a:t>
            </a:r>
            <a:endParaRPr lang="fr-CA" b="1">
              <a:solidFill>
                <a:schemeClr val="accent1">
                  <a:lumMod val="50000"/>
                </a:schemeClr>
              </a:solidFill>
              <a:latin typeface="+mn-lt"/>
              <a:cs typeface="Andalus" panose="02020603050405020304" pitchFamily="18" charset="-78"/>
            </a:endParaRPr>
          </a:p>
        </p:txBody>
      </p:sp>
      <p:sp>
        <p:nvSpPr>
          <p:cNvPr id="5" name="Rectangle 4"/>
          <p:cNvSpPr/>
          <p:nvPr/>
        </p:nvSpPr>
        <p:spPr>
          <a:xfrm>
            <a:off x="498763" y="1413007"/>
            <a:ext cx="4783356" cy="1631216"/>
          </a:xfrm>
          <a:prstGeom prst="rect">
            <a:avLst/>
          </a:prstGeom>
          <a:ln w="3175">
            <a:solidFill>
              <a:schemeClr val="tx1"/>
            </a:solidFill>
          </a:ln>
        </p:spPr>
        <p:txBody>
          <a:bodyPr wrap="square" anchor="t">
            <a:spAutoFit/>
          </a:bodyPr>
          <a:lstStyle/>
          <a:p>
            <a:r>
              <a:rPr lang="fr-CA" sz="2000" b="1">
                <a:ln w="3175">
                  <a:noFill/>
                </a:ln>
              </a:rPr>
              <a:t>Cerner le contenu</a:t>
            </a:r>
          </a:p>
          <a:p>
            <a:r>
              <a:rPr lang="fr-CA" sz="2000">
                <a:ln w="3175">
                  <a:noFill/>
                </a:ln>
              </a:rPr>
              <a:t>Expliquez pourquoi le fait de tomber nez à nez avec Germaine Richard, lors des funérailles, a particulièrement déplu à Angèle.</a:t>
            </a:r>
            <a:endParaRPr lang="fr-CA" sz="2000">
              <a:cs typeface="Calibri"/>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3527" y="1440703"/>
            <a:ext cx="3414713" cy="4678426"/>
          </a:xfrm>
          <a:prstGeom prst="rect">
            <a:avLst/>
          </a:prstGeom>
        </p:spPr>
      </p:pic>
      <p:sp>
        <p:nvSpPr>
          <p:cNvPr id="7" name="Rectangle 6"/>
          <p:cNvSpPr/>
          <p:nvPr/>
        </p:nvSpPr>
        <p:spPr>
          <a:xfrm>
            <a:off x="498763" y="3256807"/>
            <a:ext cx="4783356" cy="2862322"/>
          </a:xfrm>
          <a:prstGeom prst="rect">
            <a:avLst/>
          </a:prstGeom>
          <a:ln w="3175">
            <a:solidFill>
              <a:schemeClr val="tx1"/>
            </a:solidFill>
          </a:ln>
        </p:spPr>
        <p:txBody>
          <a:bodyPr wrap="square">
            <a:spAutoFit/>
          </a:bodyPr>
          <a:lstStyle/>
          <a:p>
            <a:r>
              <a:rPr lang="fr-CA" sz="2000" b="1"/>
              <a:t>Interpréter</a:t>
            </a:r>
          </a:p>
          <a:p>
            <a:r>
              <a:rPr lang="fr-CA" sz="2000"/>
              <a:t>Selon vous, à quoi le narrateur fait-il référence lorsqu’il affirme que </a:t>
            </a:r>
            <a:r>
              <a:rPr lang="fr-CA" sz="2000" b="1"/>
              <a:t>« Tout cela était bien fini maintenant »</a:t>
            </a:r>
            <a:r>
              <a:rPr lang="fr-CA" sz="2000"/>
              <a:t>? (3</a:t>
            </a:r>
            <a:r>
              <a:rPr lang="fr-CA" sz="2000" baseline="30000"/>
              <a:t>e</a:t>
            </a:r>
            <a:r>
              <a:rPr lang="fr-CA" sz="2000"/>
              <a:t> paragraphe) </a:t>
            </a:r>
          </a:p>
          <a:p>
            <a:endParaRPr lang="fr-CA" sz="2000"/>
          </a:p>
          <a:p>
            <a:r>
              <a:rPr lang="fr-CA" sz="2000"/>
              <a:t>Justifiez votre réponse à l’aide d’éléments explicites et implicites issus du texte et de repères culturels.</a:t>
            </a:r>
          </a:p>
        </p:txBody>
      </p:sp>
    </p:spTree>
    <p:extLst>
      <p:ext uri="{BB962C8B-B14F-4D97-AF65-F5344CB8AC3E}">
        <p14:creationId xmlns:p14="http://schemas.microsoft.com/office/powerpoint/2010/main" val="139521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5CEC4-364F-4542-A5CC-E279653B6E9F}" type="datetime1">
              <a:rPr lang="fr-FR" smtClean="0"/>
              <a:t>23/04/2018</a:t>
            </a:fld>
            <a:endParaRPr lang="fr-FR"/>
          </a:p>
        </p:txBody>
      </p:sp>
      <p:sp>
        <p:nvSpPr>
          <p:cNvPr id="3" name="Espace réservé du numéro de diapositive 2"/>
          <p:cNvSpPr>
            <a:spLocks noGrp="1"/>
          </p:cNvSpPr>
          <p:nvPr>
            <p:ph type="sldNum" sz="quarter" idx="12"/>
          </p:nvPr>
        </p:nvSpPr>
        <p:spPr/>
        <p:txBody>
          <a:bodyPr/>
          <a:lstStyle/>
          <a:p>
            <a:fld id="{8CF29BA5-42BA-5049-8511-FAD7710C7FA9}" type="slidenum">
              <a:rPr lang="fr-FR" smtClean="0"/>
              <a:pPr/>
              <a:t>11</a:t>
            </a:fld>
            <a:endParaRPr lang="fr-FR"/>
          </a:p>
        </p:txBody>
      </p:sp>
      <p:sp>
        <p:nvSpPr>
          <p:cNvPr id="4" name="Titre 1"/>
          <p:cNvSpPr txBox="1">
            <a:spLocks/>
          </p:cNvSpPr>
          <p:nvPr/>
        </p:nvSpPr>
        <p:spPr>
          <a:xfrm>
            <a:off x="498764" y="422823"/>
            <a:ext cx="8279476" cy="777600"/>
          </a:xfrm>
          <a:prstGeom prst="rect">
            <a:avLst/>
          </a:prstGeom>
          <a:solidFill>
            <a:schemeClr val="accent5">
              <a:lumMod val="20000"/>
              <a:lumOff val="8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CA" b="1">
                <a:solidFill>
                  <a:schemeClr val="accent1">
                    <a:lumMod val="50000"/>
                  </a:schemeClr>
                </a:solidFill>
                <a:latin typeface="+mn-lt"/>
              </a:rPr>
              <a:t>Séquence d’enseignement</a:t>
            </a:r>
            <a:endParaRPr lang="fr-CA" b="1">
              <a:solidFill>
                <a:schemeClr val="accent1">
                  <a:lumMod val="50000"/>
                </a:schemeClr>
              </a:solidFill>
              <a:latin typeface="+mn-lt"/>
              <a:cs typeface="Andalus" panose="02020603050405020304" pitchFamily="18" charset="-78"/>
            </a:endParaRPr>
          </a:p>
        </p:txBody>
      </p:sp>
      <p:sp>
        <p:nvSpPr>
          <p:cNvPr id="5" name="ZoneTexte 4"/>
          <p:cNvSpPr txBox="1"/>
          <p:nvPr/>
        </p:nvSpPr>
        <p:spPr>
          <a:xfrm>
            <a:off x="498764" y="1396538"/>
            <a:ext cx="5552901" cy="584775"/>
          </a:xfrm>
          <a:prstGeom prst="rect">
            <a:avLst/>
          </a:prstGeom>
          <a:noFill/>
        </p:spPr>
        <p:txBody>
          <a:bodyPr wrap="square" rtlCol="0">
            <a:spAutoFit/>
          </a:bodyPr>
          <a:lstStyle/>
          <a:p>
            <a:r>
              <a:rPr lang="fr-CA" sz="3200" b="1">
                <a:solidFill>
                  <a:schemeClr val="accent1">
                    <a:lumMod val="50000"/>
                  </a:schemeClr>
                </a:solidFill>
              </a:rPr>
              <a:t>Déroulement de l’activité</a:t>
            </a:r>
          </a:p>
        </p:txBody>
      </p:sp>
      <p:sp>
        <p:nvSpPr>
          <p:cNvPr id="6" name="ZoneTexte 5"/>
          <p:cNvSpPr txBox="1"/>
          <p:nvPr/>
        </p:nvSpPr>
        <p:spPr>
          <a:xfrm>
            <a:off x="498764" y="2014598"/>
            <a:ext cx="7886700" cy="4524315"/>
          </a:xfrm>
          <a:prstGeom prst="rect">
            <a:avLst/>
          </a:prstGeom>
          <a:noFill/>
        </p:spPr>
        <p:txBody>
          <a:bodyPr wrap="square" rtlCol="0">
            <a:spAutoFit/>
          </a:bodyPr>
          <a:lstStyle/>
          <a:p>
            <a:r>
              <a:rPr lang="fr-CA" sz="2400"/>
              <a:t>Cours 1 (1 h)</a:t>
            </a:r>
          </a:p>
          <a:p>
            <a:r>
              <a:rPr lang="fr-CA" sz="2400"/>
              <a:t>Lecture du texte en atelier Reading </a:t>
            </a:r>
            <a:r>
              <a:rPr lang="fr-CA" sz="2400" err="1"/>
              <a:t>Apprenticeship</a:t>
            </a:r>
            <a:endParaRPr lang="fr-CA" sz="2400"/>
          </a:p>
          <a:p>
            <a:endParaRPr lang="fr-CA" sz="2400"/>
          </a:p>
          <a:p>
            <a:r>
              <a:rPr lang="fr-CA" sz="2400"/>
              <a:t>Cours 2 (1 h)</a:t>
            </a:r>
          </a:p>
          <a:p>
            <a:r>
              <a:rPr lang="fr-CA" sz="2400"/>
              <a:t>Enseignement de la séquence explicative</a:t>
            </a:r>
          </a:p>
          <a:p>
            <a:r>
              <a:rPr lang="fr-CA" sz="2400"/>
              <a:t>Réponse à la question 1</a:t>
            </a:r>
          </a:p>
          <a:p>
            <a:endParaRPr lang="fr-CA" sz="2400"/>
          </a:p>
          <a:p>
            <a:r>
              <a:rPr lang="fr-CA" sz="2400"/>
              <a:t>Cours 3 (1 h)</a:t>
            </a:r>
          </a:p>
          <a:p>
            <a:r>
              <a:rPr lang="fr-CA" sz="2400"/>
              <a:t>Enseignement de la séquence justificative</a:t>
            </a:r>
          </a:p>
          <a:p>
            <a:r>
              <a:rPr lang="fr-CA" sz="2400"/>
              <a:t>Réponse à la question 2</a:t>
            </a:r>
          </a:p>
          <a:p>
            <a:endParaRPr lang="fr-CA" sz="2400"/>
          </a:p>
          <a:p>
            <a:endParaRPr lang="fr-CA" sz="240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721" y="2893793"/>
            <a:ext cx="2761857" cy="3535854"/>
          </a:xfrm>
          <a:prstGeom prst="rect">
            <a:avLst/>
          </a:prstGeom>
          <a:ln w="3175">
            <a:solidFill>
              <a:schemeClr val="tx1"/>
            </a:solidFill>
          </a:ln>
        </p:spPr>
      </p:pic>
    </p:spTree>
    <p:extLst>
      <p:ext uri="{BB962C8B-B14F-4D97-AF65-F5344CB8AC3E}">
        <p14:creationId xmlns:p14="http://schemas.microsoft.com/office/powerpoint/2010/main" val="418643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l="33498" t="28228" r="31282" b="29756"/>
          <a:stretch/>
        </p:blipFill>
        <p:spPr>
          <a:xfrm>
            <a:off x="371619" y="778975"/>
            <a:ext cx="8595400" cy="5592328"/>
          </a:xfrm>
        </p:spPr>
      </p:pic>
    </p:spTree>
    <p:extLst>
      <p:ext uri="{BB962C8B-B14F-4D97-AF65-F5344CB8AC3E}">
        <p14:creationId xmlns:p14="http://schemas.microsoft.com/office/powerpoint/2010/main" val="697388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Document de travail</a:t>
            </a:r>
          </a:p>
        </p:txBody>
      </p:sp>
      <p:sp>
        <p:nvSpPr>
          <p:cNvPr id="3" name="Espace réservé du contenu 2"/>
          <p:cNvSpPr>
            <a:spLocks noGrp="1"/>
          </p:cNvSpPr>
          <p:nvPr>
            <p:ph idx="1"/>
          </p:nvPr>
        </p:nvSpPr>
        <p:spPr>
          <a:xfrm>
            <a:off x="299357" y="420904"/>
            <a:ext cx="7936430" cy="1002844"/>
          </a:xfrm>
        </p:spPr>
        <p:txBody>
          <a:bodyPr>
            <a:noAutofit/>
          </a:bodyPr>
          <a:lstStyle/>
          <a:p>
            <a:pPr algn="l"/>
            <a:r>
              <a:rPr lang="fr-CA" sz="4400" b="1"/>
              <a:t>Expliquer, c’est…</a:t>
            </a:r>
          </a:p>
        </p:txBody>
      </p:sp>
      <p:sp>
        <p:nvSpPr>
          <p:cNvPr id="5" name="Espace réservé du contenu 2"/>
          <p:cNvSpPr txBox="1">
            <a:spLocks/>
          </p:cNvSpPr>
          <p:nvPr>
            <p:custDataLst>
              <p:tags r:id="rId1"/>
            </p:custDataLst>
          </p:nvPr>
        </p:nvSpPr>
        <p:spPr>
          <a:xfrm>
            <a:off x="299357" y="1423748"/>
            <a:ext cx="8379422" cy="1574859"/>
          </a:xfrm>
          <a:prstGeom prst="rect">
            <a:avLst/>
          </a:prstGeom>
          <a:solidFill>
            <a:srgbClr val="FFC000"/>
          </a:solidFill>
          <a:ln>
            <a:noFill/>
          </a:ln>
        </p:spPr>
        <p:txBody>
          <a:bodyPr vert="horz" lIns="91440" tIns="45720" rIns="91440" bIns="45720" rtlCol="0">
            <a:normAutofit fontScale="32500" lnSpcReduction="20000"/>
          </a:bodyPr>
          <a:lstStyle>
            <a:lvl1pPr marL="0" indent="0" algn="l" defTabSz="457200" rtl="0" eaLnBrk="1" latinLnBrk="0" hangingPunct="1">
              <a:spcBef>
                <a:spcPct val="20000"/>
              </a:spcBef>
              <a:buFontTx/>
              <a:buNone/>
              <a:defRPr sz="2800" kern="1200">
                <a:solidFill>
                  <a:schemeClr val="accent2"/>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800" kern="1200">
                <a:solidFill>
                  <a:schemeClr val="accent3"/>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000" kern="1200">
                <a:solidFill>
                  <a:srgbClr val="7F7F7F"/>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0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0"/>
              </a:spcBef>
            </a:pPr>
            <a:r>
              <a:rPr lang="fr-CA" sz="8600" b="1">
                <a:solidFill>
                  <a:schemeClr val="tx1"/>
                </a:solidFill>
              </a:rPr>
              <a:t>Faire comprendre un phénomène, un évènement, un comportement, etc. en rendant visible les liens de causalité entre les éléments.</a:t>
            </a:r>
          </a:p>
          <a:p>
            <a:pPr marL="457200" lvl="1" indent="0">
              <a:buFont typeface="Arial"/>
              <a:buNone/>
            </a:pPr>
            <a:endParaRPr lang="fr-CA"/>
          </a:p>
          <a:p>
            <a:pPr lvl="1"/>
            <a:endParaRPr lang="fr-CA"/>
          </a:p>
        </p:txBody>
      </p:sp>
      <p:pic>
        <p:nvPicPr>
          <p:cNvPr id="8" name="Image 7"/>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6341458" y="3593693"/>
            <a:ext cx="2259598" cy="2329483"/>
          </a:xfrm>
          <a:prstGeom prst="rect">
            <a:avLst/>
          </a:prstGeom>
        </p:spPr>
      </p:pic>
      <p:sp>
        <p:nvSpPr>
          <p:cNvPr id="9" name="ZoneTexte 8"/>
          <p:cNvSpPr txBox="1"/>
          <p:nvPr/>
        </p:nvSpPr>
        <p:spPr>
          <a:xfrm>
            <a:off x="389423" y="6286494"/>
            <a:ext cx="948058" cy="276999"/>
          </a:xfrm>
          <a:prstGeom prst="rect">
            <a:avLst/>
          </a:prstGeom>
          <a:noFill/>
        </p:spPr>
        <p:txBody>
          <a:bodyPr wrap="square" rtlCol="0">
            <a:spAutoFit/>
          </a:bodyPr>
          <a:lstStyle/>
          <a:p>
            <a:r>
              <a:rPr lang="fr-CA" sz="1200" dirty="0">
                <a:hlinkClick r:id="rId5" action="ppaction://hlinksldjump"/>
              </a:rPr>
              <a:t>Sources</a:t>
            </a:r>
            <a:endParaRPr lang="fr-CA" sz="1200" dirty="0"/>
          </a:p>
        </p:txBody>
      </p:sp>
      <p:sp>
        <p:nvSpPr>
          <p:cNvPr id="10" name="Rectangle 9"/>
          <p:cNvSpPr/>
          <p:nvPr/>
        </p:nvSpPr>
        <p:spPr>
          <a:xfrm>
            <a:off x="299357" y="3416527"/>
            <a:ext cx="5949383" cy="2382191"/>
          </a:xfrm>
          <a:prstGeom prst="rect">
            <a:avLst/>
          </a:prstGeom>
        </p:spPr>
        <p:txBody>
          <a:bodyPr wrap="square">
            <a:spAutoFit/>
          </a:bodyPr>
          <a:lstStyle/>
          <a:p>
            <a:pPr>
              <a:lnSpc>
                <a:spcPct val="120000"/>
              </a:lnSpc>
              <a:spcBef>
                <a:spcPts val="0"/>
              </a:spcBef>
            </a:pPr>
            <a:r>
              <a:rPr lang="fr-CA" sz="2800" b="1"/>
              <a:t>Répondre à la question : </a:t>
            </a:r>
          </a:p>
          <a:p>
            <a:pPr>
              <a:lnSpc>
                <a:spcPct val="120000"/>
              </a:lnSpc>
              <a:spcBef>
                <a:spcPts val="0"/>
              </a:spcBef>
            </a:pPr>
            <a:r>
              <a:rPr lang="fr-CA" sz="3200" b="1">
                <a:solidFill>
                  <a:srgbClr val="C00000"/>
                </a:solidFill>
              </a:rPr>
              <a:t>« Pourquoi » </a:t>
            </a:r>
          </a:p>
          <a:p>
            <a:pPr>
              <a:lnSpc>
                <a:spcPct val="120000"/>
              </a:lnSpc>
              <a:spcBef>
                <a:spcPts val="0"/>
              </a:spcBef>
            </a:pPr>
            <a:r>
              <a:rPr lang="fr-CA" sz="3200" b="1">
                <a:solidFill>
                  <a:srgbClr val="C00000"/>
                </a:solidFill>
              </a:rPr>
              <a:t>	ou </a:t>
            </a:r>
          </a:p>
          <a:p>
            <a:pPr>
              <a:lnSpc>
                <a:spcPct val="120000"/>
              </a:lnSpc>
              <a:spcBef>
                <a:spcPts val="0"/>
              </a:spcBef>
              <a:tabLst>
                <a:tab pos="273050" algn="l"/>
              </a:tabLst>
            </a:pPr>
            <a:r>
              <a:rPr lang="fr-CA" sz="3200" b="1">
                <a:solidFill>
                  <a:srgbClr val="C00000"/>
                </a:solidFill>
              </a:rPr>
              <a:t>« Pourquoi est-ce ainsi? »</a:t>
            </a:r>
          </a:p>
        </p:txBody>
      </p:sp>
    </p:spTree>
    <p:extLst>
      <p:ext uri="{BB962C8B-B14F-4D97-AF65-F5344CB8AC3E}">
        <p14:creationId xmlns:p14="http://schemas.microsoft.com/office/powerpoint/2010/main" val="112327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4168"/>
            <a:ext cx="9384632" cy="873542"/>
          </a:xfrm>
        </p:spPr>
        <p:txBody>
          <a:bodyPr/>
          <a:lstStyle/>
          <a:p>
            <a:r>
              <a:rPr lang="fr-CA" b="1">
                <a:solidFill>
                  <a:srgbClr val="0070C0"/>
                </a:solidFill>
              </a:rPr>
              <a:t>Dans une séquence explicative…</a:t>
            </a:r>
            <a:r>
              <a:rPr lang="fr-CA" sz="1800" b="1" baseline="30000">
                <a:solidFill>
                  <a:srgbClr val="0070C0"/>
                </a:solidFill>
              </a:rPr>
              <a:t>1</a:t>
            </a:r>
          </a:p>
        </p:txBody>
      </p:sp>
      <p:sp>
        <p:nvSpPr>
          <p:cNvPr id="3" name="Espace réservé du contenu 2"/>
          <p:cNvSpPr>
            <a:spLocks noGrp="1"/>
          </p:cNvSpPr>
          <p:nvPr>
            <p:ph idx="1"/>
          </p:nvPr>
        </p:nvSpPr>
        <p:spPr>
          <a:xfrm>
            <a:off x="243209" y="1384453"/>
            <a:ext cx="8657582" cy="4734202"/>
          </a:xfrm>
        </p:spPr>
        <p:txBody>
          <a:bodyPr>
            <a:normAutofit/>
          </a:bodyPr>
          <a:lstStyle/>
          <a:p>
            <a:pPr algn="l"/>
            <a:r>
              <a:rPr lang="fr-CA" sz="3500"/>
              <a:t>1</a:t>
            </a:r>
            <a:r>
              <a:rPr lang="fr-CA" sz="3500" baseline="30000"/>
              <a:t>re</a:t>
            </a:r>
            <a:r>
              <a:rPr lang="fr-CA" sz="3500"/>
              <a:t> phase (objet de l’explication)</a:t>
            </a:r>
          </a:p>
          <a:p>
            <a:pPr marL="352425" indent="-352425" algn="l">
              <a:tabLst>
                <a:tab pos="352425" algn="l"/>
              </a:tabLst>
            </a:pPr>
            <a:r>
              <a:rPr lang="fr-CA" sz="3500"/>
              <a:t>	- questionnement, problème</a:t>
            </a:r>
          </a:p>
          <a:p>
            <a:pPr marL="352425" indent="-352425" algn="l">
              <a:tabLst>
                <a:tab pos="546100" algn="l"/>
              </a:tabLst>
            </a:pPr>
            <a:r>
              <a:rPr lang="fr-CA" sz="3500"/>
              <a:t>		</a:t>
            </a:r>
          </a:p>
          <a:p>
            <a:pPr algn="l"/>
            <a:r>
              <a:rPr lang="fr-CA" sz="3500"/>
              <a:t>2</a:t>
            </a:r>
            <a:r>
              <a:rPr lang="fr-CA" sz="3500" baseline="30000"/>
              <a:t>e</a:t>
            </a:r>
            <a:r>
              <a:rPr lang="fr-CA" sz="3500"/>
              <a:t> phase (chaine causale)</a:t>
            </a:r>
          </a:p>
          <a:p>
            <a:pPr algn="l"/>
            <a:r>
              <a:rPr lang="fr-CA" sz="3500"/>
              <a:t>	- causes</a:t>
            </a:r>
          </a:p>
          <a:p>
            <a:pPr algn="l"/>
            <a:r>
              <a:rPr lang="fr-CA" sz="3500"/>
              <a:t>	- explications</a:t>
            </a:r>
          </a:p>
          <a:p>
            <a:pPr algn="l"/>
            <a:endParaRPr lang="fr-CA" sz="3500"/>
          </a:p>
          <a:p>
            <a:pPr algn="l"/>
            <a:r>
              <a:rPr lang="fr-CA" sz="3500"/>
              <a:t>3</a:t>
            </a:r>
            <a:r>
              <a:rPr lang="fr-CA" sz="3500" baseline="30000"/>
              <a:t>e</a:t>
            </a:r>
            <a:r>
              <a:rPr lang="fr-CA" sz="3500"/>
              <a:t> phase conclusive</a:t>
            </a:r>
          </a:p>
          <a:p>
            <a:endParaRPr lang="fr-CA"/>
          </a:p>
        </p:txBody>
      </p:sp>
      <p:sp>
        <p:nvSpPr>
          <p:cNvPr id="5" name="Rectangle 4"/>
          <p:cNvSpPr/>
          <p:nvPr/>
        </p:nvSpPr>
        <p:spPr>
          <a:xfrm>
            <a:off x="293913" y="6118655"/>
            <a:ext cx="7165968" cy="307777"/>
          </a:xfrm>
          <a:prstGeom prst="rect">
            <a:avLst/>
          </a:prstGeom>
        </p:spPr>
        <p:txBody>
          <a:bodyPr wrap="square">
            <a:spAutoFit/>
          </a:bodyPr>
          <a:lstStyle/>
          <a:p>
            <a:pPr marL="228600" indent="-228600">
              <a:buFontTx/>
              <a:buAutoNum type="arabicPeriod"/>
            </a:pPr>
            <a:r>
              <a:rPr lang="fr-CA" sz="1400"/>
              <a:t>RICHARD, Suzanne, Formation sur les types et les genres de texte</a:t>
            </a:r>
          </a:p>
        </p:txBody>
      </p:sp>
      <p:sp>
        <p:nvSpPr>
          <p:cNvPr id="6" name="Rectangle 5"/>
          <p:cNvSpPr/>
          <p:nvPr/>
        </p:nvSpPr>
        <p:spPr>
          <a:xfrm>
            <a:off x="936934" y="2040589"/>
            <a:ext cx="4918434" cy="513347"/>
          </a:xfrm>
          <a:prstGeom prst="rect">
            <a:avLst/>
          </a:prstGeom>
          <a:solidFill>
            <a:srgbClr val="FF99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235242" y="3810104"/>
            <a:ext cx="1395663" cy="468000"/>
          </a:xfrm>
          <a:prstGeom prst="rect">
            <a:avLst/>
          </a:prstGeom>
          <a:solidFill>
            <a:srgbClr val="AAFE2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1235242" y="4351881"/>
            <a:ext cx="2277979" cy="468000"/>
          </a:xfrm>
          <a:prstGeom prst="rect">
            <a:avLst/>
          </a:prstGeom>
          <a:solidFill>
            <a:srgbClr val="0EE2E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2" name="Groupe 11"/>
          <p:cNvGrpSpPr/>
          <p:nvPr/>
        </p:nvGrpSpPr>
        <p:grpSpPr>
          <a:xfrm>
            <a:off x="6097818" y="1321077"/>
            <a:ext cx="3391608" cy="4797578"/>
            <a:chOff x="6097818" y="1321077"/>
            <a:chExt cx="3391608" cy="4797578"/>
          </a:xfrm>
        </p:grpSpPr>
        <p:sp>
          <p:nvSpPr>
            <p:cNvPr id="9" name="Accolade fermante 8"/>
            <p:cNvSpPr/>
            <p:nvPr/>
          </p:nvSpPr>
          <p:spPr>
            <a:xfrm>
              <a:off x="6097818" y="1321077"/>
              <a:ext cx="455189" cy="4797578"/>
            </a:xfrm>
            <a:prstGeom prst="rightBrace">
              <a:avLst>
                <a:gd name="adj1" fmla="val 48333"/>
                <a:gd name="adj2" fmla="val 48931"/>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0" name="ZoneTexte 9"/>
            <p:cNvSpPr txBox="1"/>
            <p:nvPr/>
          </p:nvSpPr>
          <p:spPr>
            <a:xfrm rot="21185453">
              <a:off x="6785096" y="2520554"/>
              <a:ext cx="2704330" cy="1384995"/>
            </a:xfrm>
            <a:prstGeom prst="rect">
              <a:avLst/>
            </a:prstGeom>
            <a:noFill/>
          </p:spPr>
          <p:txBody>
            <a:bodyPr wrap="square" rtlCol="0">
              <a:spAutoFit/>
            </a:bodyPr>
            <a:lstStyle/>
            <a:p>
              <a:r>
                <a:rPr lang="fr-CA" sz="2800" b="1">
                  <a:solidFill>
                    <a:schemeClr val="accent1">
                      <a:lumMod val="75000"/>
                    </a:schemeClr>
                  </a:solidFill>
                </a:rPr>
                <a:t>Balisées par </a:t>
              </a:r>
            </a:p>
            <a:p>
              <a:r>
                <a:rPr lang="fr-CA" sz="2800" b="1">
                  <a:solidFill>
                    <a:schemeClr val="accent1">
                      <a:lumMod val="75000"/>
                    </a:schemeClr>
                  </a:solidFill>
                </a:rPr>
                <a:t>des marqueurs </a:t>
              </a:r>
            </a:p>
            <a:p>
              <a:r>
                <a:rPr lang="fr-CA" sz="2800" b="1">
                  <a:solidFill>
                    <a:schemeClr val="accent1">
                      <a:lumMod val="75000"/>
                    </a:schemeClr>
                  </a:solidFill>
                </a:rPr>
                <a:t>de relation</a:t>
              </a:r>
            </a:p>
          </p:txBody>
        </p:sp>
      </p:grpSp>
      <p:sp>
        <p:nvSpPr>
          <p:cNvPr id="11" name="ZoneTexte 10"/>
          <p:cNvSpPr txBox="1"/>
          <p:nvPr/>
        </p:nvSpPr>
        <p:spPr>
          <a:xfrm>
            <a:off x="3876897" y="5404091"/>
            <a:ext cx="2326105" cy="584775"/>
          </a:xfrm>
          <a:prstGeom prst="rect">
            <a:avLst/>
          </a:prstGeom>
          <a:noFill/>
        </p:spPr>
        <p:txBody>
          <a:bodyPr wrap="square" rtlCol="0">
            <a:spAutoFit/>
          </a:bodyPr>
          <a:lstStyle/>
          <a:p>
            <a:r>
              <a:rPr lang="fr-CA" sz="3200"/>
              <a:t>(facultative)</a:t>
            </a:r>
          </a:p>
        </p:txBody>
      </p:sp>
    </p:spTree>
    <p:extLst>
      <p:ext uri="{BB962C8B-B14F-4D97-AF65-F5344CB8AC3E}">
        <p14:creationId xmlns:p14="http://schemas.microsoft.com/office/powerpoint/2010/main" val="180668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196325" y="38761"/>
            <a:ext cx="8731543" cy="813933"/>
          </a:xfrm>
        </p:spPr>
        <p:txBody>
          <a:bodyPr/>
          <a:lstStyle/>
          <a:p>
            <a:r>
              <a:rPr lang="fr-CA"/>
              <a:t>Question 1</a:t>
            </a:r>
          </a:p>
        </p:txBody>
      </p:sp>
      <p:sp>
        <p:nvSpPr>
          <p:cNvPr id="4" name="Espace réservé du contenu 3"/>
          <p:cNvSpPr>
            <a:spLocks noGrp="1"/>
          </p:cNvSpPr>
          <p:nvPr>
            <p:ph idx="1"/>
            <p:custDataLst>
              <p:tags r:id="rId2"/>
            </p:custDataLst>
          </p:nvPr>
        </p:nvSpPr>
        <p:spPr>
          <a:xfrm>
            <a:off x="749733" y="997858"/>
            <a:ext cx="7422626" cy="5128306"/>
          </a:xfrm>
        </p:spPr>
        <p:txBody>
          <a:bodyPr/>
          <a:lstStyle/>
          <a:p>
            <a:r>
              <a:rPr lang="fr-CA" sz="3200" b="1"/>
              <a:t>Comprendre : cerner le contenu</a:t>
            </a:r>
          </a:p>
          <a:p>
            <a:endParaRPr lang="fr-CA" sz="3200" b="1"/>
          </a:p>
          <a:p>
            <a:pPr algn="just"/>
            <a:r>
              <a:rPr lang="fr-CA" sz="3200"/>
              <a:t>Expliquez pourquoi le fait de tomber nez à nez avec Germaine Richard, lors des funérailles, a particulièrement déplu à Angèle. </a:t>
            </a:r>
          </a:p>
          <a:p>
            <a:r>
              <a:rPr lang="fr-CA"/>
              <a:t/>
            </a:r>
            <a:br>
              <a:rPr lang="fr-CA"/>
            </a:br>
            <a:endParaRPr lang="fr-CA"/>
          </a:p>
        </p:txBody>
      </p:sp>
    </p:spTree>
    <p:extLst>
      <p:ext uri="{BB962C8B-B14F-4D97-AF65-F5344CB8AC3E}">
        <p14:creationId xmlns:p14="http://schemas.microsoft.com/office/powerpoint/2010/main" val="334903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403862" y="206263"/>
            <a:ext cx="7525656" cy="476646"/>
          </a:xfrm>
        </p:spPr>
        <p:txBody>
          <a:bodyPr>
            <a:normAutofit fontScale="90000"/>
          </a:bodyPr>
          <a:lstStyle/>
          <a:p>
            <a:r>
              <a:rPr lang="fr-CA"/>
              <a:t>Réponse modèle*	</a:t>
            </a:r>
          </a:p>
        </p:txBody>
      </p:sp>
      <p:sp>
        <p:nvSpPr>
          <p:cNvPr id="4" name="Espace réservé du contenu 3"/>
          <p:cNvSpPr>
            <a:spLocks noGrp="1"/>
          </p:cNvSpPr>
          <p:nvPr>
            <p:ph idx="1"/>
            <p:custDataLst>
              <p:tags r:id="rId2"/>
            </p:custDataLst>
          </p:nvPr>
        </p:nvSpPr>
        <p:spPr>
          <a:xfrm>
            <a:off x="371204" y="723570"/>
            <a:ext cx="6761316" cy="6134430"/>
          </a:xfrm>
        </p:spPr>
        <p:txBody>
          <a:bodyPr>
            <a:normAutofit fontScale="40000" lnSpcReduction="20000"/>
          </a:bodyPr>
          <a:lstStyle/>
          <a:p>
            <a:pPr algn="just">
              <a:lnSpc>
                <a:spcPts val="2400"/>
              </a:lnSpc>
            </a:pPr>
            <a:r>
              <a:rPr lang="fr-CA" sz="4500">
                <a:latin typeface="Corbel" panose="020B0503020204020204" pitchFamily="34" charset="0"/>
              </a:rPr>
              <a:t>Le fait de tomber nez à nez avec Germaine Richard a déplu à Angèle pour plusieurs raisons. Tout d’abord, le narrateur la présente comme une femme ayant l’allure d’une catin même à soixante ans passés. Cela devait déplaire à certaines personnes du village, mais encore plus à Angèle, surtout dans un contexte de cérémonie funéraire. Ensuite, il est évident dans le texte que la raison principale pour laquelle Angèle déteste Germaine, c’est qu’elle avait été vue à maintes reprises en compagnie de son mari, Baptiste. En effet, lorsque son amie Cécile lui tenait compagnie à la maison, elle lui rapportait ce qui se passait au village, notamment qu’elle avait vu Baptiste en présence de Germaine. On comprend que cette relation a duré pendant vingt ans et que pour protéger sa dignité, Angèle n’en a jamais parlé. Finalement, Germaine a eu ce que Angèle a toujours eu le regret de ne pas avoir, un enfant. On peut déduire que son mari était père de cet enfant, entre autres par la description de ses yeux bleus tels ceux de Baptiste. Pour toutes ces raisons, il est évident que Angèle n’a pas aimé se retrouver nez à nez avec Germaine Richard lors de l’enterrement. Angèle aurait d’ailleurs tué son mari à cause de sa relation avec Germaine Richard.</a:t>
            </a:r>
          </a:p>
          <a:p>
            <a:r>
              <a:rPr lang="fr-CA"/>
              <a:t/>
            </a:r>
            <a:br>
              <a:rPr lang="fr-CA"/>
            </a:br>
            <a:endParaRPr lang="fr-CA"/>
          </a:p>
        </p:txBody>
      </p:sp>
      <p:grpSp>
        <p:nvGrpSpPr>
          <p:cNvPr id="11" name="Groupe 10"/>
          <p:cNvGrpSpPr/>
          <p:nvPr>
            <p:custDataLst>
              <p:tags r:id="rId3"/>
            </p:custDataLst>
          </p:nvPr>
        </p:nvGrpSpPr>
        <p:grpSpPr>
          <a:xfrm>
            <a:off x="403862" y="799841"/>
            <a:ext cx="6696000" cy="546508"/>
            <a:chOff x="442852" y="923943"/>
            <a:chExt cx="6696000" cy="546508"/>
          </a:xfrm>
        </p:grpSpPr>
        <p:sp>
          <p:nvSpPr>
            <p:cNvPr id="7" name="Rectangle 6"/>
            <p:cNvSpPr/>
            <p:nvPr/>
          </p:nvSpPr>
          <p:spPr>
            <a:xfrm>
              <a:off x="442852" y="923943"/>
              <a:ext cx="6696000" cy="216000"/>
            </a:xfrm>
            <a:prstGeom prst="rect">
              <a:avLst/>
            </a:prstGeom>
            <a:solidFill>
              <a:srgbClr val="FF99FF">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8" name="Rectangle 7"/>
            <p:cNvSpPr/>
            <p:nvPr/>
          </p:nvSpPr>
          <p:spPr>
            <a:xfrm>
              <a:off x="442852" y="1254451"/>
              <a:ext cx="2177518" cy="216000"/>
            </a:xfrm>
            <a:prstGeom prst="rect">
              <a:avLst/>
            </a:prstGeom>
            <a:solidFill>
              <a:srgbClr val="FF99FF">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grpSp>
        <p:nvGrpSpPr>
          <p:cNvPr id="13" name="Groupe 12"/>
          <p:cNvGrpSpPr/>
          <p:nvPr>
            <p:custDataLst>
              <p:tags r:id="rId4"/>
            </p:custDataLst>
          </p:nvPr>
        </p:nvGrpSpPr>
        <p:grpSpPr>
          <a:xfrm>
            <a:off x="371203" y="1103203"/>
            <a:ext cx="6696000" cy="529476"/>
            <a:chOff x="442852" y="1240129"/>
            <a:chExt cx="6696000" cy="529476"/>
          </a:xfrm>
          <a:solidFill>
            <a:srgbClr val="C1FE5E">
              <a:alpha val="30196"/>
            </a:srgbClr>
          </a:solidFill>
        </p:grpSpPr>
        <p:sp>
          <p:nvSpPr>
            <p:cNvPr id="10" name="Rectangle 9"/>
            <p:cNvSpPr/>
            <p:nvPr/>
          </p:nvSpPr>
          <p:spPr>
            <a:xfrm>
              <a:off x="2653028" y="1240129"/>
              <a:ext cx="4485824"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2" name="Rectangle 11"/>
            <p:cNvSpPr/>
            <p:nvPr/>
          </p:nvSpPr>
          <p:spPr>
            <a:xfrm>
              <a:off x="442852" y="1553605"/>
              <a:ext cx="6696000"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grpSp>
        <p:nvGrpSpPr>
          <p:cNvPr id="17" name="Groupe 16"/>
          <p:cNvGrpSpPr/>
          <p:nvPr>
            <p:custDataLst>
              <p:tags r:id="rId5"/>
            </p:custDataLst>
          </p:nvPr>
        </p:nvGrpSpPr>
        <p:grpSpPr>
          <a:xfrm>
            <a:off x="403862" y="1728657"/>
            <a:ext cx="6696000" cy="521272"/>
            <a:chOff x="442852" y="1852759"/>
            <a:chExt cx="6696000" cy="521272"/>
          </a:xfrm>
        </p:grpSpPr>
        <p:sp>
          <p:nvSpPr>
            <p:cNvPr id="14" name="Rectangle 13"/>
            <p:cNvSpPr/>
            <p:nvPr/>
          </p:nvSpPr>
          <p:spPr>
            <a:xfrm>
              <a:off x="442852" y="1852759"/>
              <a:ext cx="6696000" cy="216000"/>
            </a:xfrm>
            <a:prstGeom prst="rect">
              <a:avLst/>
            </a:prstGeom>
            <a:solidFill>
              <a:srgbClr val="65F8F5">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5" name="Rectangle 14"/>
            <p:cNvSpPr/>
            <p:nvPr/>
          </p:nvSpPr>
          <p:spPr>
            <a:xfrm>
              <a:off x="442852" y="2158031"/>
              <a:ext cx="5652000" cy="216000"/>
            </a:xfrm>
            <a:prstGeom prst="rect">
              <a:avLst/>
            </a:prstGeom>
            <a:solidFill>
              <a:srgbClr val="65F8F5">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grpSp>
        <p:nvGrpSpPr>
          <p:cNvPr id="21" name="Groupe 20"/>
          <p:cNvGrpSpPr/>
          <p:nvPr>
            <p:custDataLst>
              <p:tags r:id="rId6"/>
            </p:custDataLst>
          </p:nvPr>
        </p:nvGrpSpPr>
        <p:grpSpPr>
          <a:xfrm>
            <a:off x="371204" y="2033929"/>
            <a:ext cx="6728658" cy="1117685"/>
            <a:chOff x="410194" y="2158031"/>
            <a:chExt cx="6728658" cy="1117685"/>
          </a:xfrm>
        </p:grpSpPr>
        <p:sp>
          <p:nvSpPr>
            <p:cNvPr id="16" name="Rectangle 15"/>
            <p:cNvSpPr/>
            <p:nvPr>
              <p:custDataLst>
                <p:tags r:id="rId19"/>
              </p:custDataLst>
            </p:nvPr>
          </p:nvSpPr>
          <p:spPr>
            <a:xfrm>
              <a:off x="442852" y="2445095"/>
              <a:ext cx="6696000" cy="216000"/>
            </a:xfrm>
            <a:prstGeom prst="rect">
              <a:avLst/>
            </a:prstGeom>
            <a:solidFill>
              <a:srgbClr val="C1FE5E">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8" name="Rectangle 17"/>
            <p:cNvSpPr/>
            <p:nvPr>
              <p:custDataLst>
                <p:tags r:id="rId20"/>
              </p:custDataLst>
            </p:nvPr>
          </p:nvSpPr>
          <p:spPr>
            <a:xfrm>
              <a:off x="442852" y="2747755"/>
              <a:ext cx="6696000" cy="216000"/>
            </a:xfrm>
            <a:prstGeom prst="rect">
              <a:avLst/>
            </a:prstGeom>
            <a:solidFill>
              <a:srgbClr val="C1FE5E">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9" name="Rectangle 18"/>
            <p:cNvSpPr/>
            <p:nvPr>
              <p:custDataLst>
                <p:tags r:id="rId21"/>
              </p:custDataLst>
            </p:nvPr>
          </p:nvSpPr>
          <p:spPr>
            <a:xfrm>
              <a:off x="410194" y="3059716"/>
              <a:ext cx="3276000" cy="216000"/>
            </a:xfrm>
            <a:prstGeom prst="rect">
              <a:avLst/>
            </a:prstGeom>
            <a:solidFill>
              <a:srgbClr val="C1FE5E">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0" name="Rectangle 19"/>
            <p:cNvSpPr/>
            <p:nvPr>
              <p:custDataLst>
                <p:tags r:id="rId22"/>
              </p:custDataLst>
            </p:nvPr>
          </p:nvSpPr>
          <p:spPr>
            <a:xfrm>
              <a:off x="6127510" y="2158031"/>
              <a:ext cx="1011342" cy="216000"/>
            </a:xfrm>
            <a:prstGeom prst="rect">
              <a:avLst/>
            </a:prstGeom>
            <a:solidFill>
              <a:srgbClr val="C1FE5E">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grpSp>
        <p:nvGrpSpPr>
          <p:cNvPr id="27" name="Groupe 26"/>
          <p:cNvGrpSpPr/>
          <p:nvPr>
            <p:custDataLst>
              <p:tags r:id="rId7"/>
            </p:custDataLst>
          </p:nvPr>
        </p:nvGrpSpPr>
        <p:grpSpPr>
          <a:xfrm>
            <a:off x="403862" y="2929913"/>
            <a:ext cx="6699342" cy="1428675"/>
            <a:chOff x="442852" y="3054015"/>
            <a:chExt cx="6699342" cy="1428675"/>
          </a:xfrm>
          <a:solidFill>
            <a:srgbClr val="65F8F5">
              <a:alpha val="30196"/>
            </a:srgbClr>
          </a:solidFill>
        </p:grpSpPr>
        <p:sp>
          <p:nvSpPr>
            <p:cNvPr id="22" name="Rectangle 21"/>
            <p:cNvSpPr/>
            <p:nvPr/>
          </p:nvSpPr>
          <p:spPr>
            <a:xfrm>
              <a:off x="3686194" y="3054015"/>
              <a:ext cx="3456000"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3" name="Rectangle 22"/>
            <p:cNvSpPr/>
            <p:nvPr/>
          </p:nvSpPr>
          <p:spPr>
            <a:xfrm>
              <a:off x="442852" y="3358870"/>
              <a:ext cx="6696000"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4" name="Rectangle 23"/>
            <p:cNvSpPr/>
            <p:nvPr/>
          </p:nvSpPr>
          <p:spPr>
            <a:xfrm>
              <a:off x="446194" y="3655083"/>
              <a:ext cx="6696000"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5" name="Rectangle 24"/>
            <p:cNvSpPr/>
            <p:nvPr/>
          </p:nvSpPr>
          <p:spPr>
            <a:xfrm>
              <a:off x="446194" y="3971917"/>
              <a:ext cx="6696000"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6" name="Rectangle 25"/>
            <p:cNvSpPr/>
            <p:nvPr/>
          </p:nvSpPr>
          <p:spPr>
            <a:xfrm>
              <a:off x="442852" y="4266690"/>
              <a:ext cx="6696000"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grpSp>
        <p:nvGrpSpPr>
          <p:cNvPr id="30" name="Groupe 29"/>
          <p:cNvGrpSpPr/>
          <p:nvPr>
            <p:custDataLst>
              <p:tags r:id="rId8"/>
            </p:custDataLst>
          </p:nvPr>
        </p:nvGrpSpPr>
        <p:grpSpPr>
          <a:xfrm>
            <a:off x="407204" y="4451065"/>
            <a:ext cx="6696000" cy="520570"/>
            <a:chOff x="446194" y="4575167"/>
            <a:chExt cx="6696000" cy="520570"/>
          </a:xfrm>
          <a:solidFill>
            <a:srgbClr val="C1FE5E">
              <a:alpha val="30196"/>
            </a:srgbClr>
          </a:solidFill>
        </p:grpSpPr>
        <p:sp>
          <p:nvSpPr>
            <p:cNvPr id="28" name="Rectangle 27"/>
            <p:cNvSpPr/>
            <p:nvPr/>
          </p:nvSpPr>
          <p:spPr>
            <a:xfrm>
              <a:off x="446194" y="4575167"/>
              <a:ext cx="6696000"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9" name="Rectangle 28"/>
            <p:cNvSpPr/>
            <p:nvPr/>
          </p:nvSpPr>
          <p:spPr>
            <a:xfrm>
              <a:off x="448904" y="4879737"/>
              <a:ext cx="1980397"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grpSp>
        <p:nvGrpSpPr>
          <p:cNvPr id="34" name="Groupe 33"/>
          <p:cNvGrpSpPr/>
          <p:nvPr>
            <p:custDataLst>
              <p:tags r:id="rId9"/>
            </p:custDataLst>
          </p:nvPr>
        </p:nvGrpSpPr>
        <p:grpSpPr>
          <a:xfrm>
            <a:off x="403862" y="4769748"/>
            <a:ext cx="6705159" cy="819250"/>
            <a:chOff x="442852" y="4893850"/>
            <a:chExt cx="6705159" cy="819250"/>
          </a:xfrm>
          <a:solidFill>
            <a:srgbClr val="65F8F5">
              <a:alpha val="30196"/>
            </a:srgbClr>
          </a:solidFill>
        </p:grpSpPr>
        <p:sp>
          <p:nvSpPr>
            <p:cNvPr id="31" name="Rectangle 30"/>
            <p:cNvSpPr/>
            <p:nvPr/>
          </p:nvSpPr>
          <p:spPr>
            <a:xfrm>
              <a:off x="2468011" y="4893850"/>
              <a:ext cx="4680000"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2" name="Rectangle 31"/>
            <p:cNvSpPr/>
            <p:nvPr/>
          </p:nvSpPr>
          <p:spPr>
            <a:xfrm>
              <a:off x="442852" y="5186121"/>
              <a:ext cx="6696000"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3" name="Rectangle 32"/>
            <p:cNvSpPr/>
            <p:nvPr/>
          </p:nvSpPr>
          <p:spPr>
            <a:xfrm>
              <a:off x="446194" y="5497100"/>
              <a:ext cx="900000"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grpSp>
        <p:nvGrpSpPr>
          <p:cNvPr id="2" name="Groupe 1"/>
          <p:cNvGrpSpPr/>
          <p:nvPr/>
        </p:nvGrpSpPr>
        <p:grpSpPr>
          <a:xfrm>
            <a:off x="411425" y="1113052"/>
            <a:ext cx="6469095" cy="4495220"/>
            <a:chOff x="411425" y="1113052"/>
            <a:chExt cx="6469095" cy="4495220"/>
          </a:xfrm>
        </p:grpSpPr>
        <p:sp>
          <p:nvSpPr>
            <p:cNvPr id="35" name="Rectangle 34"/>
            <p:cNvSpPr/>
            <p:nvPr/>
          </p:nvSpPr>
          <p:spPr>
            <a:xfrm>
              <a:off x="3647204" y="2938990"/>
              <a:ext cx="828000" cy="24168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6" name="Rectangle 35"/>
            <p:cNvSpPr/>
            <p:nvPr/>
          </p:nvSpPr>
          <p:spPr>
            <a:xfrm>
              <a:off x="6088520" y="1998658"/>
              <a:ext cx="792000" cy="24168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7" name="Rectangle 36"/>
            <p:cNvSpPr/>
            <p:nvPr/>
          </p:nvSpPr>
          <p:spPr>
            <a:xfrm>
              <a:off x="2619097" y="1113052"/>
              <a:ext cx="1332000" cy="24168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8" name="Rectangle 37"/>
            <p:cNvSpPr/>
            <p:nvPr/>
          </p:nvSpPr>
          <p:spPr>
            <a:xfrm>
              <a:off x="411425" y="4453567"/>
              <a:ext cx="1116000" cy="24168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9" name="Rectangle 38"/>
            <p:cNvSpPr/>
            <p:nvPr/>
          </p:nvSpPr>
          <p:spPr>
            <a:xfrm>
              <a:off x="1343204" y="5366589"/>
              <a:ext cx="2376000" cy="241683"/>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sp>
        <p:nvSpPr>
          <p:cNvPr id="41" name="Rectangle à coins arrondis 40"/>
          <p:cNvSpPr/>
          <p:nvPr>
            <p:custDataLst>
              <p:tags r:id="rId10"/>
            </p:custDataLst>
          </p:nvPr>
        </p:nvSpPr>
        <p:spPr>
          <a:xfrm>
            <a:off x="7580194" y="322757"/>
            <a:ext cx="1371656" cy="636120"/>
          </a:xfrm>
          <a:prstGeom prst="wedgeRoundRectCallout">
            <a:avLst>
              <a:gd name="adj1" fmla="val -76613"/>
              <a:gd name="adj2" fmla="val 43283"/>
              <a:gd name="adj3" fmla="val 16667"/>
            </a:avLst>
          </a:prstGeom>
          <a:solidFill>
            <a:srgbClr val="FF99FF"/>
          </a:solidFill>
          <a:ln w="28575">
            <a:solidFill>
              <a:srgbClr val="FF9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a:solidFill>
                  <a:schemeClr val="tx1"/>
                </a:solidFill>
              </a:rPr>
              <a:t>Objet de l’explication</a:t>
            </a:r>
          </a:p>
        </p:txBody>
      </p:sp>
      <p:sp>
        <p:nvSpPr>
          <p:cNvPr id="42" name="Rectangle à coins arrondis 41"/>
          <p:cNvSpPr/>
          <p:nvPr>
            <p:custDataLst>
              <p:tags r:id="rId11"/>
            </p:custDataLst>
          </p:nvPr>
        </p:nvSpPr>
        <p:spPr>
          <a:xfrm>
            <a:off x="7825013" y="1241816"/>
            <a:ext cx="1126836" cy="388159"/>
          </a:xfrm>
          <a:prstGeom prst="wedgeRoundRectCallout">
            <a:avLst>
              <a:gd name="adj1" fmla="val -109420"/>
              <a:gd name="adj2" fmla="val -35324"/>
              <a:gd name="adj3" fmla="val 16667"/>
            </a:avLst>
          </a:prstGeom>
          <a:solidFill>
            <a:srgbClr val="AAFE22"/>
          </a:solidFill>
          <a:ln w="28575">
            <a:solidFill>
              <a:srgbClr val="AAFE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a:solidFill>
                  <a:schemeClr val="tx1"/>
                </a:solidFill>
              </a:rPr>
              <a:t>1</a:t>
            </a:r>
            <a:r>
              <a:rPr lang="fr-CA" sz="1400" b="1" baseline="30000">
                <a:solidFill>
                  <a:schemeClr val="tx1"/>
                </a:solidFill>
              </a:rPr>
              <a:t>re</a:t>
            </a:r>
            <a:r>
              <a:rPr lang="fr-CA" sz="1400" b="1">
                <a:solidFill>
                  <a:schemeClr val="tx1"/>
                </a:solidFill>
              </a:rPr>
              <a:t> cause</a:t>
            </a:r>
          </a:p>
        </p:txBody>
      </p:sp>
      <p:sp>
        <p:nvSpPr>
          <p:cNvPr id="43" name="Rectangle à coins arrondis 42"/>
          <p:cNvSpPr/>
          <p:nvPr>
            <p:custDataLst>
              <p:tags r:id="rId12"/>
            </p:custDataLst>
          </p:nvPr>
        </p:nvSpPr>
        <p:spPr>
          <a:xfrm>
            <a:off x="7580193" y="1866896"/>
            <a:ext cx="1371656" cy="344388"/>
          </a:xfrm>
          <a:prstGeom prst="wedgeRoundRectCallout">
            <a:avLst>
              <a:gd name="adj1" fmla="val -81070"/>
              <a:gd name="adj2" fmla="val -65838"/>
              <a:gd name="adj3" fmla="val 16667"/>
            </a:avLst>
          </a:prstGeom>
          <a:solidFill>
            <a:srgbClr val="65F8F5"/>
          </a:solidFill>
          <a:ln w="28575">
            <a:solidFill>
              <a:srgbClr val="65F8F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a:solidFill>
                  <a:schemeClr val="tx1"/>
                </a:solidFill>
              </a:rPr>
              <a:t>Explication</a:t>
            </a:r>
          </a:p>
        </p:txBody>
      </p:sp>
      <p:sp>
        <p:nvSpPr>
          <p:cNvPr id="44" name="Rectangle à coins arrondis 43"/>
          <p:cNvSpPr/>
          <p:nvPr>
            <p:custDataLst>
              <p:tags r:id="rId13"/>
            </p:custDataLst>
          </p:nvPr>
        </p:nvSpPr>
        <p:spPr>
          <a:xfrm>
            <a:off x="7825014" y="2343494"/>
            <a:ext cx="1126836" cy="388159"/>
          </a:xfrm>
          <a:prstGeom prst="wedgeRoundRectCallout">
            <a:avLst>
              <a:gd name="adj1" fmla="val -105786"/>
              <a:gd name="adj2" fmla="val -31808"/>
              <a:gd name="adj3" fmla="val 16667"/>
            </a:avLst>
          </a:prstGeom>
          <a:solidFill>
            <a:srgbClr val="AAFE22"/>
          </a:solidFill>
          <a:ln w="28575">
            <a:solidFill>
              <a:srgbClr val="AAFE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a:solidFill>
                  <a:schemeClr val="tx1"/>
                </a:solidFill>
              </a:rPr>
              <a:t>2</a:t>
            </a:r>
            <a:r>
              <a:rPr lang="fr-CA" sz="1400" b="1" baseline="30000">
                <a:solidFill>
                  <a:schemeClr val="tx1"/>
                </a:solidFill>
              </a:rPr>
              <a:t>e</a:t>
            </a:r>
            <a:r>
              <a:rPr lang="fr-CA" sz="1400" b="1">
                <a:solidFill>
                  <a:schemeClr val="tx1"/>
                </a:solidFill>
              </a:rPr>
              <a:t> cause</a:t>
            </a:r>
          </a:p>
        </p:txBody>
      </p:sp>
      <p:sp>
        <p:nvSpPr>
          <p:cNvPr id="45" name="Rectangle à coins arrondis 44"/>
          <p:cNvSpPr/>
          <p:nvPr>
            <p:custDataLst>
              <p:tags r:id="rId14"/>
            </p:custDataLst>
          </p:nvPr>
        </p:nvSpPr>
        <p:spPr>
          <a:xfrm>
            <a:off x="7602296" y="3108488"/>
            <a:ext cx="1371656" cy="344388"/>
          </a:xfrm>
          <a:prstGeom prst="wedgeRoundRectCallout">
            <a:avLst>
              <a:gd name="adj1" fmla="val -78085"/>
              <a:gd name="adj2" fmla="val -30172"/>
              <a:gd name="adj3" fmla="val 16667"/>
            </a:avLst>
          </a:prstGeom>
          <a:solidFill>
            <a:srgbClr val="65F8F5"/>
          </a:solidFill>
          <a:ln w="28575">
            <a:solidFill>
              <a:srgbClr val="65F8F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a:solidFill>
                  <a:schemeClr val="tx1"/>
                </a:solidFill>
              </a:rPr>
              <a:t>Explication</a:t>
            </a:r>
          </a:p>
        </p:txBody>
      </p:sp>
      <p:sp>
        <p:nvSpPr>
          <p:cNvPr id="46" name="Rectangle à coins arrondis 45"/>
          <p:cNvSpPr/>
          <p:nvPr>
            <p:custDataLst>
              <p:tags r:id="rId15"/>
            </p:custDataLst>
          </p:nvPr>
        </p:nvSpPr>
        <p:spPr>
          <a:xfrm>
            <a:off x="7813370" y="4367476"/>
            <a:ext cx="1126836" cy="388159"/>
          </a:xfrm>
          <a:prstGeom prst="wedgeRoundRectCallout">
            <a:avLst>
              <a:gd name="adj1" fmla="val -104575"/>
              <a:gd name="adj2" fmla="val -164"/>
              <a:gd name="adj3" fmla="val 16667"/>
            </a:avLst>
          </a:prstGeom>
          <a:solidFill>
            <a:srgbClr val="AAFE22"/>
          </a:solidFill>
          <a:ln w="28575">
            <a:solidFill>
              <a:srgbClr val="AAFE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a:solidFill>
                  <a:schemeClr val="tx1"/>
                </a:solidFill>
              </a:rPr>
              <a:t>3</a:t>
            </a:r>
            <a:r>
              <a:rPr lang="fr-CA" sz="1400" b="1" baseline="30000">
                <a:solidFill>
                  <a:schemeClr val="tx1"/>
                </a:solidFill>
              </a:rPr>
              <a:t>e</a:t>
            </a:r>
            <a:r>
              <a:rPr lang="fr-CA" sz="1400" b="1">
                <a:solidFill>
                  <a:schemeClr val="tx1"/>
                </a:solidFill>
              </a:rPr>
              <a:t> cause</a:t>
            </a:r>
          </a:p>
        </p:txBody>
      </p:sp>
      <p:sp>
        <p:nvSpPr>
          <p:cNvPr id="47" name="Rectangle à coins arrondis 46"/>
          <p:cNvSpPr/>
          <p:nvPr>
            <p:custDataLst>
              <p:tags r:id="rId16"/>
            </p:custDataLst>
          </p:nvPr>
        </p:nvSpPr>
        <p:spPr>
          <a:xfrm>
            <a:off x="7580193" y="5047071"/>
            <a:ext cx="1371656" cy="344388"/>
          </a:xfrm>
          <a:prstGeom prst="wedgeRoundRectCallout">
            <a:avLst>
              <a:gd name="adj1" fmla="val -81070"/>
              <a:gd name="adj2" fmla="val -65838"/>
              <a:gd name="adj3" fmla="val 16667"/>
            </a:avLst>
          </a:prstGeom>
          <a:solidFill>
            <a:srgbClr val="65F8F5"/>
          </a:solidFill>
          <a:ln w="28575">
            <a:solidFill>
              <a:srgbClr val="65F8F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a:solidFill>
                  <a:schemeClr val="tx1"/>
                </a:solidFill>
              </a:rPr>
              <a:t>Explication</a:t>
            </a:r>
          </a:p>
        </p:txBody>
      </p:sp>
      <p:sp>
        <p:nvSpPr>
          <p:cNvPr id="48" name="Rectangle à coins arrondis 47"/>
          <p:cNvSpPr/>
          <p:nvPr>
            <p:custDataLst>
              <p:tags r:id="rId17"/>
            </p:custDataLst>
          </p:nvPr>
        </p:nvSpPr>
        <p:spPr>
          <a:xfrm>
            <a:off x="7620190" y="5678290"/>
            <a:ext cx="1291661" cy="316490"/>
          </a:xfrm>
          <a:prstGeom prst="wedgeRoundRectCallout">
            <a:avLst>
              <a:gd name="adj1" fmla="val -87835"/>
              <a:gd name="adj2" fmla="val -58294"/>
              <a:gd name="adj3" fmla="val 16667"/>
            </a:avLst>
          </a:prstGeom>
          <a:noFill/>
          <a:ln w="3175">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a:solidFill>
                  <a:schemeClr val="tx1"/>
                </a:solidFill>
              </a:rPr>
              <a:t>Conclusion</a:t>
            </a:r>
          </a:p>
        </p:txBody>
      </p:sp>
      <p:sp>
        <p:nvSpPr>
          <p:cNvPr id="49" name="ZoneTexte 48"/>
          <p:cNvSpPr txBox="1"/>
          <p:nvPr>
            <p:custDataLst>
              <p:tags r:id="rId18"/>
            </p:custDataLst>
          </p:nvPr>
        </p:nvSpPr>
        <p:spPr>
          <a:xfrm>
            <a:off x="7132520" y="6353669"/>
            <a:ext cx="1853392" cy="307777"/>
          </a:xfrm>
          <a:prstGeom prst="rect">
            <a:avLst/>
          </a:prstGeom>
          <a:noFill/>
          <a:ln w="6350">
            <a:solidFill>
              <a:schemeClr val="tx1"/>
            </a:solidFill>
          </a:ln>
        </p:spPr>
        <p:txBody>
          <a:bodyPr wrap="none" rtlCol="0">
            <a:spAutoFit/>
          </a:bodyPr>
          <a:lstStyle/>
          <a:p>
            <a:r>
              <a:rPr lang="fr-CA" sz="1400" b="1">
                <a:latin typeface="Calibri" panose="020F0502020204030204" pitchFamily="34" charset="0"/>
                <a:cs typeface="Calibri" panose="020F0502020204030204" pitchFamily="34" charset="0"/>
              </a:rPr>
              <a:t>Marqueurs de relation</a:t>
            </a:r>
          </a:p>
        </p:txBody>
      </p:sp>
      <p:sp>
        <p:nvSpPr>
          <p:cNvPr id="50" name="Rectangle 49"/>
          <p:cNvSpPr/>
          <p:nvPr/>
        </p:nvSpPr>
        <p:spPr>
          <a:xfrm>
            <a:off x="293913" y="6525489"/>
            <a:ext cx="7165968" cy="307777"/>
          </a:xfrm>
          <a:prstGeom prst="rect">
            <a:avLst/>
          </a:prstGeom>
        </p:spPr>
        <p:txBody>
          <a:bodyPr wrap="square">
            <a:spAutoFit/>
          </a:bodyPr>
          <a:lstStyle/>
          <a:p>
            <a:r>
              <a:rPr lang="fr-CA" sz="1400"/>
              <a:t>*Inspiré d’un atelier de Jean-François Tremblay, CSDM, Stage sur la justification, AQPF, 2017</a:t>
            </a:r>
          </a:p>
        </p:txBody>
      </p:sp>
    </p:spTree>
    <p:extLst>
      <p:ext uri="{BB962C8B-B14F-4D97-AF65-F5344CB8AC3E}">
        <p14:creationId xmlns:p14="http://schemas.microsoft.com/office/powerpoint/2010/main" val="289085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5CEC4-364F-4542-A5CC-E279653B6E9F}" type="datetime1">
              <a:rPr lang="fr-FR" smtClean="0"/>
              <a:t>23/04/2018</a:t>
            </a:fld>
            <a:endParaRPr lang="fr-FR"/>
          </a:p>
        </p:txBody>
      </p:sp>
      <p:sp>
        <p:nvSpPr>
          <p:cNvPr id="3" name="Espace réservé du numéro de diapositive 2"/>
          <p:cNvSpPr>
            <a:spLocks noGrp="1"/>
          </p:cNvSpPr>
          <p:nvPr>
            <p:ph type="sldNum" sz="quarter" idx="12"/>
          </p:nvPr>
        </p:nvSpPr>
        <p:spPr/>
        <p:txBody>
          <a:bodyPr/>
          <a:lstStyle/>
          <a:p>
            <a:fld id="{8CF29BA5-42BA-5049-8511-FAD7710C7FA9}" type="slidenum">
              <a:rPr lang="fr-FR" smtClean="0"/>
              <a:pPr/>
              <a:t>17</a:t>
            </a:fld>
            <a:endParaRPr lang="fr-FR"/>
          </a:p>
        </p:txBody>
      </p:sp>
      <p:sp>
        <p:nvSpPr>
          <p:cNvPr id="4" name="Espace réservé du pied de page 1"/>
          <p:cNvSpPr>
            <a:spLocks noGrp="1"/>
          </p:cNvSpPr>
          <p:nvPr>
            <p:ph type="ftr" sz="quarter" idx="11"/>
          </p:nvPr>
        </p:nvSpPr>
        <p:spPr>
          <a:xfrm>
            <a:off x="293913" y="6066851"/>
            <a:ext cx="6264730" cy="365125"/>
          </a:xfrm>
        </p:spPr>
        <p:txBody>
          <a:bodyPr/>
          <a:lstStyle/>
          <a:p>
            <a:r>
              <a:rPr lang="fr-FR"/>
              <a:t>Document de travail</a:t>
            </a:r>
          </a:p>
        </p:txBody>
      </p:sp>
      <p:sp>
        <p:nvSpPr>
          <p:cNvPr id="5" name="Espace réservé du contenu 2"/>
          <p:cNvSpPr txBox="1">
            <a:spLocks/>
          </p:cNvSpPr>
          <p:nvPr/>
        </p:nvSpPr>
        <p:spPr>
          <a:xfrm>
            <a:off x="373382" y="4547587"/>
            <a:ext cx="5722618" cy="113426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A" sz="2800" b="1"/>
              <a:t>Répondre à la question :</a:t>
            </a:r>
          </a:p>
          <a:p>
            <a:r>
              <a:rPr lang="fr-CA" b="1">
                <a:solidFill>
                  <a:srgbClr val="C00000"/>
                </a:solidFill>
              </a:rPr>
              <a:t>«</a:t>
            </a:r>
            <a:r>
              <a:rPr lang="fr-CA" sz="3200" b="1">
                <a:solidFill>
                  <a:srgbClr val="C00000"/>
                </a:solidFill>
              </a:rPr>
              <a:t> Pourquoi affirmes-tu cela ? »</a:t>
            </a:r>
          </a:p>
          <a:p>
            <a:endParaRPr lang="fr-CA"/>
          </a:p>
        </p:txBody>
      </p:sp>
      <p:pic>
        <p:nvPicPr>
          <p:cNvPr id="7" name="Image 6"/>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6697431" y="4547587"/>
            <a:ext cx="1578438" cy="1627256"/>
          </a:xfrm>
          <a:prstGeom prst="rect">
            <a:avLst/>
          </a:prstGeom>
        </p:spPr>
      </p:pic>
      <p:sp>
        <p:nvSpPr>
          <p:cNvPr id="8" name="Titre 1"/>
          <p:cNvSpPr txBox="1">
            <a:spLocks/>
          </p:cNvSpPr>
          <p:nvPr>
            <p:custDataLst>
              <p:tags r:id="rId2"/>
            </p:custDataLst>
          </p:nvPr>
        </p:nvSpPr>
        <p:spPr>
          <a:xfrm>
            <a:off x="838200" y="0"/>
            <a:ext cx="10515600" cy="1325563"/>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sz="3400" b="1" kern="1200">
                <a:solidFill>
                  <a:schemeClr val="tx2"/>
                </a:solidFill>
                <a:latin typeface="+mj-lt"/>
                <a:ea typeface="+mj-ea"/>
                <a:cs typeface="+mj-cs"/>
              </a:defRPr>
            </a:lvl1pPr>
          </a:lstStyle>
          <a:p>
            <a:endParaRPr lang="fr-CA"/>
          </a:p>
        </p:txBody>
      </p:sp>
      <p:sp>
        <p:nvSpPr>
          <p:cNvPr id="9" name="Espace réservé du contenu 2"/>
          <p:cNvSpPr txBox="1">
            <a:spLocks/>
          </p:cNvSpPr>
          <p:nvPr>
            <p:custDataLst>
              <p:tags r:id="rId3"/>
            </p:custDataLst>
          </p:nvPr>
        </p:nvSpPr>
        <p:spPr>
          <a:xfrm>
            <a:off x="293913" y="1240180"/>
            <a:ext cx="8215993" cy="2949262"/>
          </a:xfrm>
          <a:prstGeom prst="rect">
            <a:avLst/>
          </a:prstGeom>
          <a:solidFill>
            <a:srgbClr val="FFC000"/>
          </a:solidFill>
        </p:spPr>
        <p:txBody>
          <a:bodyPr>
            <a:normAutofit/>
          </a:bodyPr>
          <a:lstStyle>
            <a:lvl1pPr marL="0" indent="0" algn="l" defTabSz="457200" rtl="0" eaLnBrk="1" latinLnBrk="0" hangingPunct="1">
              <a:spcBef>
                <a:spcPct val="20000"/>
              </a:spcBef>
              <a:buFontTx/>
              <a:buNone/>
              <a:defRPr sz="2800" kern="1200">
                <a:solidFill>
                  <a:schemeClr val="accent2"/>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800" kern="1200">
                <a:solidFill>
                  <a:schemeClr val="accent3"/>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000" kern="1200">
                <a:solidFill>
                  <a:srgbClr val="7F7F7F"/>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0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fr-CA" b="1">
                <a:solidFill>
                  <a:schemeClr val="tx1"/>
                </a:solidFill>
              </a:rPr>
              <a:t>Démontrer l’exactitude d’un propos</a:t>
            </a:r>
          </a:p>
          <a:p>
            <a:pPr>
              <a:spcBef>
                <a:spcPts val="0"/>
              </a:spcBef>
            </a:pPr>
            <a:r>
              <a:rPr lang="fr-CA" b="1">
                <a:solidFill>
                  <a:schemeClr val="tx1"/>
                </a:solidFill>
              </a:rPr>
              <a:t>	(domaine du savoir</a:t>
            </a:r>
            <a:r>
              <a:rPr lang="fr-CA" sz="3600" b="1">
                <a:solidFill>
                  <a:schemeClr val="tx1"/>
                </a:solidFill>
              </a:rPr>
              <a:t>) </a:t>
            </a:r>
            <a:r>
              <a:rPr lang="fr-CA" b="1" i="1">
                <a:solidFill>
                  <a:schemeClr val="tx1"/>
                </a:solidFill>
              </a:rPr>
              <a:t>	</a:t>
            </a:r>
          </a:p>
          <a:p>
            <a:pPr algn="ctr">
              <a:spcBef>
                <a:spcPts val="0"/>
              </a:spcBef>
            </a:pPr>
            <a:r>
              <a:rPr lang="fr-CA" b="1" i="1">
                <a:solidFill>
                  <a:schemeClr val="tx1"/>
                </a:solidFill>
              </a:rPr>
              <a:t>	</a:t>
            </a:r>
            <a:r>
              <a:rPr lang="fr-CA" b="1">
                <a:solidFill>
                  <a:schemeClr val="tx1"/>
                </a:solidFill>
              </a:rPr>
              <a:t>OU</a:t>
            </a:r>
          </a:p>
          <a:p>
            <a:pPr marL="342900" indent="-342900">
              <a:spcBef>
                <a:spcPts val="0"/>
              </a:spcBef>
              <a:buFont typeface="Arial" panose="020B0604020202020204" pitchFamily="34" charset="0"/>
              <a:buChar char="•"/>
            </a:pPr>
            <a:r>
              <a:rPr lang="fr-CA" b="1">
                <a:solidFill>
                  <a:schemeClr val="tx1"/>
                </a:solidFill>
              </a:rPr>
              <a:t>Rendre un propos recevable ou légitime, convaincre de l’acceptabilité de sa position</a:t>
            </a:r>
          </a:p>
          <a:p>
            <a:pPr>
              <a:spcBef>
                <a:spcPts val="0"/>
              </a:spcBef>
            </a:pPr>
            <a:r>
              <a:rPr lang="fr-CA" b="1">
                <a:solidFill>
                  <a:schemeClr val="tx1"/>
                </a:solidFill>
              </a:rPr>
              <a:t>	(domaine de la subjectivité)</a:t>
            </a:r>
          </a:p>
          <a:p>
            <a:pPr lvl="1"/>
            <a:endParaRPr lang="fr-CA"/>
          </a:p>
        </p:txBody>
      </p:sp>
      <p:sp>
        <p:nvSpPr>
          <p:cNvPr id="10" name="ZoneTexte 9"/>
          <p:cNvSpPr txBox="1"/>
          <p:nvPr/>
        </p:nvSpPr>
        <p:spPr>
          <a:xfrm>
            <a:off x="299356" y="6442501"/>
            <a:ext cx="1619620" cy="276999"/>
          </a:xfrm>
          <a:prstGeom prst="rect">
            <a:avLst/>
          </a:prstGeom>
          <a:noFill/>
        </p:spPr>
        <p:txBody>
          <a:bodyPr wrap="square" rtlCol="0">
            <a:spAutoFit/>
          </a:bodyPr>
          <a:lstStyle/>
          <a:p>
            <a:r>
              <a:rPr lang="fr-CA" sz="1200">
                <a:hlinkClick r:id="rId7" action="ppaction://hlinksldjump"/>
              </a:rPr>
              <a:t>Sources</a:t>
            </a:r>
            <a:endParaRPr lang="fr-CA" sz="1200"/>
          </a:p>
        </p:txBody>
      </p:sp>
      <p:sp>
        <p:nvSpPr>
          <p:cNvPr id="11" name="Titre 1"/>
          <p:cNvSpPr txBox="1">
            <a:spLocks/>
          </p:cNvSpPr>
          <p:nvPr>
            <p:custDataLst>
              <p:tags r:id="rId4"/>
            </p:custDataLst>
          </p:nvPr>
        </p:nvSpPr>
        <p:spPr>
          <a:xfrm>
            <a:off x="293913" y="253034"/>
            <a:ext cx="7525656" cy="813933"/>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sz="3400" b="1" kern="1200">
                <a:solidFill>
                  <a:schemeClr val="tx2"/>
                </a:solidFill>
                <a:latin typeface="+mj-lt"/>
                <a:ea typeface="+mj-ea"/>
                <a:cs typeface="+mj-cs"/>
              </a:defRPr>
            </a:lvl1pPr>
          </a:lstStyle>
          <a:p>
            <a:r>
              <a:rPr lang="fr-CA" sz="4400"/>
              <a:t>Justifier, c’est </a:t>
            </a:r>
          </a:p>
        </p:txBody>
      </p:sp>
    </p:spTree>
    <p:extLst>
      <p:ext uri="{BB962C8B-B14F-4D97-AF65-F5344CB8AC3E}">
        <p14:creationId xmlns:p14="http://schemas.microsoft.com/office/powerpoint/2010/main" val="171571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 grpId="0" build="p"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4168"/>
            <a:ext cx="9384632" cy="873542"/>
          </a:xfrm>
        </p:spPr>
        <p:txBody>
          <a:bodyPr/>
          <a:lstStyle/>
          <a:p>
            <a:r>
              <a:rPr lang="fr-CA" b="1">
                <a:solidFill>
                  <a:srgbClr val="0070C0"/>
                </a:solidFill>
              </a:rPr>
              <a:t>Dans une séquence justificative</a:t>
            </a:r>
            <a:endParaRPr lang="fr-CA" sz="1800" b="1" baseline="30000">
              <a:solidFill>
                <a:srgbClr val="0070C0"/>
              </a:solidFill>
            </a:endParaRPr>
          </a:p>
        </p:txBody>
      </p:sp>
      <p:sp>
        <p:nvSpPr>
          <p:cNvPr id="3" name="Espace réservé du contenu 2"/>
          <p:cNvSpPr>
            <a:spLocks noGrp="1"/>
          </p:cNvSpPr>
          <p:nvPr>
            <p:ph idx="1"/>
          </p:nvPr>
        </p:nvSpPr>
        <p:spPr>
          <a:xfrm>
            <a:off x="363525" y="1154278"/>
            <a:ext cx="8657582" cy="5767890"/>
          </a:xfrm>
        </p:spPr>
        <p:txBody>
          <a:bodyPr>
            <a:normAutofit/>
          </a:bodyPr>
          <a:lstStyle/>
          <a:p>
            <a:pPr algn="l"/>
            <a:r>
              <a:rPr lang="fr-CA" sz="3500"/>
              <a:t>1</a:t>
            </a:r>
            <a:r>
              <a:rPr lang="fr-CA" sz="3500" baseline="30000"/>
              <a:t>re</a:t>
            </a:r>
            <a:r>
              <a:rPr lang="fr-CA" sz="3500"/>
              <a:t> phase (objet de la justification)</a:t>
            </a:r>
          </a:p>
          <a:p>
            <a:pPr marL="352425" indent="-352425" algn="l">
              <a:tabLst>
                <a:tab pos="352425" algn="l"/>
              </a:tabLst>
            </a:pPr>
            <a:r>
              <a:rPr lang="fr-CA" sz="3500"/>
              <a:t>	- Affirmation</a:t>
            </a:r>
          </a:p>
          <a:p>
            <a:pPr marL="352425" indent="-352425" algn="l">
              <a:tabLst>
                <a:tab pos="352425" algn="l"/>
              </a:tabLst>
            </a:pPr>
            <a:endParaRPr lang="fr-CA" sz="3500"/>
          </a:p>
          <a:p>
            <a:pPr algn="l"/>
            <a:r>
              <a:rPr lang="fr-CA" sz="3500"/>
              <a:t>2</a:t>
            </a:r>
            <a:r>
              <a:rPr lang="fr-CA" sz="3500" baseline="30000"/>
              <a:t>e</a:t>
            </a:r>
            <a:r>
              <a:rPr lang="fr-CA" sz="3500"/>
              <a:t> phase (justification)</a:t>
            </a:r>
          </a:p>
          <a:p>
            <a:pPr algn="l"/>
            <a:r>
              <a:rPr lang="fr-CA" sz="3500"/>
              <a:t>	- Raisons</a:t>
            </a:r>
          </a:p>
          <a:p>
            <a:pPr algn="l"/>
            <a:r>
              <a:rPr lang="fr-CA" sz="3500"/>
              <a:t>	- Explicitations</a:t>
            </a:r>
          </a:p>
          <a:p>
            <a:pPr algn="l"/>
            <a:endParaRPr lang="fr-CA" sz="3500"/>
          </a:p>
          <a:p>
            <a:pPr algn="l"/>
            <a:r>
              <a:rPr lang="fr-CA" sz="3500"/>
              <a:t>3</a:t>
            </a:r>
            <a:r>
              <a:rPr lang="fr-CA" sz="3500" baseline="30000"/>
              <a:t>e</a:t>
            </a:r>
            <a:r>
              <a:rPr lang="fr-CA" sz="3500"/>
              <a:t> phase conclusive</a:t>
            </a:r>
          </a:p>
          <a:p>
            <a:pPr algn="l"/>
            <a:r>
              <a:rPr lang="fr-CA" sz="3500"/>
              <a:t>	- Rappel de l’affirmation</a:t>
            </a:r>
          </a:p>
          <a:p>
            <a:endParaRPr lang="fr-CA"/>
          </a:p>
        </p:txBody>
      </p:sp>
      <p:sp>
        <p:nvSpPr>
          <p:cNvPr id="6" name="Rectangle 5"/>
          <p:cNvSpPr/>
          <p:nvPr/>
        </p:nvSpPr>
        <p:spPr>
          <a:xfrm>
            <a:off x="982426" y="1799131"/>
            <a:ext cx="2177869" cy="513347"/>
          </a:xfrm>
          <a:prstGeom prst="rect">
            <a:avLst/>
          </a:prstGeom>
          <a:solidFill>
            <a:srgbClr val="FF99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355557" y="3570223"/>
            <a:ext cx="1395663" cy="468000"/>
          </a:xfrm>
          <a:prstGeom prst="rect">
            <a:avLst/>
          </a:prstGeom>
          <a:solidFill>
            <a:srgbClr val="AAFE2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1355557" y="4146702"/>
            <a:ext cx="2550695" cy="468000"/>
          </a:xfrm>
          <a:prstGeom prst="rect">
            <a:avLst/>
          </a:prstGeom>
          <a:solidFill>
            <a:srgbClr val="0EE2E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p:cNvSpPr/>
          <p:nvPr/>
        </p:nvSpPr>
        <p:spPr>
          <a:xfrm>
            <a:off x="1340709" y="5872447"/>
            <a:ext cx="4235115" cy="513347"/>
          </a:xfrm>
          <a:prstGeom prst="rect">
            <a:avLst/>
          </a:prstGeom>
          <a:solidFill>
            <a:srgbClr val="FF99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0" name="Groupe 9"/>
          <p:cNvGrpSpPr/>
          <p:nvPr/>
        </p:nvGrpSpPr>
        <p:grpSpPr>
          <a:xfrm>
            <a:off x="6553007" y="1020099"/>
            <a:ext cx="3443326" cy="5573205"/>
            <a:chOff x="6097818" y="1321077"/>
            <a:chExt cx="3443326" cy="4797578"/>
          </a:xfrm>
        </p:grpSpPr>
        <p:sp>
          <p:nvSpPr>
            <p:cNvPr id="11" name="Accolade fermante 10"/>
            <p:cNvSpPr/>
            <p:nvPr/>
          </p:nvSpPr>
          <p:spPr>
            <a:xfrm>
              <a:off x="6097818" y="1321077"/>
              <a:ext cx="455189" cy="4797578"/>
            </a:xfrm>
            <a:prstGeom prst="rightBrace">
              <a:avLst>
                <a:gd name="adj1" fmla="val 48333"/>
                <a:gd name="adj2" fmla="val 48931"/>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2" name="ZoneTexte 11"/>
            <p:cNvSpPr txBox="1"/>
            <p:nvPr/>
          </p:nvSpPr>
          <p:spPr>
            <a:xfrm rot="21185453">
              <a:off x="6836814" y="2639213"/>
              <a:ext cx="2704330" cy="1723665"/>
            </a:xfrm>
            <a:prstGeom prst="rect">
              <a:avLst/>
            </a:prstGeom>
            <a:noFill/>
          </p:spPr>
          <p:txBody>
            <a:bodyPr wrap="square" rtlCol="0">
              <a:spAutoFit/>
            </a:bodyPr>
            <a:lstStyle/>
            <a:p>
              <a:r>
                <a:rPr lang="fr-CA" sz="2800" b="1">
                  <a:solidFill>
                    <a:schemeClr val="accent1">
                      <a:lumMod val="75000"/>
                    </a:schemeClr>
                  </a:solidFill>
                </a:rPr>
                <a:t>Balisées</a:t>
              </a:r>
            </a:p>
            <a:p>
              <a:r>
                <a:rPr lang="fr-CA" sz="2800" b="1">
                  <a:solidFill>
                    <a:schemeClr val="accent1">
                      <a:lumMod val="75000"/>
                    </a:schemeClr>
                  </a:solidFill>
                </a:rPr>
                <a:t>par des marqueurs </a:t>
              </a:r>
            </a:p>
            <a:p>
              <a:r>
                <a:rPr lang="fr-CA" sz="2800" b="1">
                  <a:solidFill>
                    <a:schemeClr val="accent1">
                      <a:lumMod val="75000"/>
                    </a:schemeClr>
                  </a:solidFill>
                </a:rPr>
                <a:t>de relation</a:t>
              </a:r>
            </a:p>
          </p:txBody>
        </p:sp>
      </p:grpSp>
    </p:spTree>
    <p:extLst>
      <p:ext uri="{BB962C8B-B14F-4D97-AF65-F5344CB8AC3E}">
        <p14:creationId xmlns:p14="http://schemas.microsoft.com/office/powerpoint/2010/main" val="156281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299356" y="0"/>
            <a:ext cx="8844643" cy="813933"/>
          </a:xfrm>
        </p:spPr>
        <p:txBody>
          <a:bodyPr/>
          <a:lstStyle/>
          <a:p>
            <a:r>
              <a:rPr lang="fr-CA"/>
              <a:t>Question 2</a:t>
            </a:r>
          </a:p>
        </p:txBody>
      </p:sp>
      <p:sp>
        <p:nvSpPr>
          <p:cNvPr id="4" name="Espace réservé du contenu 3"/>
          <p:cNvSpPr>
            <a:spLocks noGrp="1"/>
          </p:cNvSpPr>
          <p:nvPr>
            <p:ph idx="1"/>
            <p:custDataLst>
              <p:tags r:id="rId2"/>
            </p:custDataLst>
          </p:nvPr>
        </p:nvSpPr>
        <p:spPr>
          <a:xfrm>
            <a:off x="299357" y="997858"/>
            <a:ext cx="8448858" cy="5128306"/>
          </a:xfrm>
        </p:spPr>
        <p:txBody>
          <a:bodyPr/>
          <a:lstStyle/>
          <a:p>
            <a:r>
              <a:rPr lang="fr-CA" sz="3200" b="1"/>
              <a:t>Interpréter</a:t>
            </a:r>
          </a:p>
          <a:p>
            <a:pPr algn="just"/>
            <a:endParaRPr lang="fr-CA" sz="3200" b="1"/>
          </a:p>
          <a:p>
            <a:pPr algn="just"/>
            <a:r>
              <a:rPr lang="fr-CA" sz="3200"/>
              <a:t>Selon vous, à quoi la narrateur fait-il référence lorsqu’il affirme que « </a:t>
            </a:r>
            <a:r>
              <a:rPr lang="fr-CA" sz="3200" b="1"/>
              <a:t>Tout cela était bien fini maintenant</a:t>
            </a:r>
            <a:r>
              <a:rPr lang="fr-CA" sz="3200"/>
              <a:t> »? </a:t>
            </a:r>
            <a:r>
              <a:rPr lang="fr-CA" sz="2400"/>
              <a:t>(3</a:t>
            </a:r>
            <a:r>
              <a:rPr lang="fr-CA" sz="2400" baseline="30000"/>
              <a:t>e</a:t>
            </a:r>
            <a:r>
              <a:rPr lang="fr-CA" sz="2400"/>
              <a:t> paragraphe) </a:t>
            </a:r>
          </a:p>
          <a:p>
            <a:pPr algn="just"/>
            <a:endParaRPr lang="fr-CA" sz="2400"/>
          </a:p>
          <a:p>
            <a:pPr algn="just"/>
            <a:r>
              <a:rPr lang="fr-CA" sz="3200"/>
              <a:t>Justifiez votre réponse à l’aide d’éléments explicites et implicites issus du texte et de repères culturels.</a:t>
            </a:r>
            <a:endParaRPr lang="fr-CA" sz="3200" b="1"/>
          </a:p>
          <a:p>
            <a:r>
              <a:rPr lang="fr-CA"/>
              <a:t/>
            </a:r>
            <a:br>
              <a:rPr lang="fr-CA"/>
            </a:br>
            <a:endParaRPr lang="fr-CA"/>
          </a:p>
        </p:txBody>
      </p:sp>
    </p:spTree>
    <p:extLst>
      <p:ext uri="{BB962C8B-B14F-4D97-AF65-F5344CB8AC3E}">
        <p14:creationId xmlns:p14="http://schemas.microsoft.com/office/powerpoint/2010/main" val="113057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208316" y="81064"/>
            <a:ext cx="4883355" cy="1081547"/>
          </a:xfrm>
        </p:spPr>
        <p:txBody>
          <a:bodyPr anchor="b">
            <a:normAutofit fontScale="90000"/>
          </a:bodyPr>
          <a:lstStyle/>
          <a:p>
            <a:pPr algn="l"/>
            <a:r>
              <a:rPr lang="fr-FR"/>
              <a:t>Déroulement de l’atelier</a:t>
            </a:r>
          </a:p>
        </p:txBody>
      </p:sp>
      <p:cxnSp>
        <p:nvCxnSpPr>
          <p:cNvPr id="11" name="Connecteur droit 10"/>
          <p:cNvCxnSpPr/>
          <p:nvPr>
            <p:custDataLst>
              <p:tags r:id="rId2"/>
            </p:custDataLst>
          </p:nvPr>
        </p:nvCxnSpPr>
        <p:spPr>
          <a:xfrm>
            <a:off x="1179871" y="1135398"/>
            <a:ext cx="4553272" cy="0"/>
          </a:xfrm>
          <a:prstGeom prst="line">
            <a:avLst/>
          </a:prstGeom>
          <a:ln w="28575" cmpd="sng">
            <a:tailEnd type="oval" w="lg" len="lg"/>
          </a:ln>
          <a:effectLst/>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1179871" y="1605906"/>
            <a:ext cx="6990287" cy="2677656"/>
          </a:xfrm>
          <a:prstGeom prst="rect">
            <a:avLst/>
          </a:prstGeom>
          <a:noFill/>
        </p:spPr>
        <p:txBody>
          <a:bodyPr wrap="square" rtlCol="0">
            <a:spAutoFit/>
          </a:bodyPr>
          <a:lstStyle/>
          <a:p>
            <a:pPr marL="285750" indent="-285750">
              <a:buFont typeface="Arial" panose="020B0604020202020204" pitchFamily="34" charset="0"/>
              <a:buChar char="•"/>
            </a:pPr>
            <a:r>
              <a:rPr lang="fr-CA" sz="2400" dirty="0"/>
              <a:t>Contexte de la classe et du </a:t>
            </a:r>
            <a:r>
              <a:rPr lang="fr-CA" sz="2400" dirty="0" smtClean="0"/>
              <a:t>centre</a:t>
            </a:r>
            <a:endParaRPr lang="fr-CA" sz="2400" dirty="0"/>
          </a:p>
          <a:p>
            <a:pPr marL="285750" indent="-285750">
              <a:buFont typeface="Arial" panose="020B0604020202020204" pitchFamily="34" charset="0"/>
              <a:buChar char="•"/>
            </a:pPr>
            <a:r>
              <a:rPr lang="fr-CA" sz="2400" dirty="0"/>
              <a:t>Retour sur la </a:t>
            </a:r>
            <a:r>
              <a:rPr lang="fr-CA" sz="2400" dirty="0" smtClean="0"/>
              <a:t>grille</a:t>
            </a:r>
            <a:endParaRPr lang="fr-CA" sz="2400" dirty="0"/>
          </a:p>
          <a:p>
            <a:pPr marL="285750" indent="-285750">
              <a:buFont typeface="Arial" panose="020B0604020202020204" pitchFamily="34" charset="0"/>
              <a:buChar char="•"/>
            </a:pPr>
            <a:r>
              <a:rPr lang="fr-CA" sz="2400" dirty="0"/>
              <a:t>Tâche en </a:t>
            </a:r>
            <a:r>
              <a:rPr lang="fr-CA" sz="2400" dirty="0" smtClean="0"/>
              <a:t>lecture</a:t>
            </a:r>
            <a:endParaRPr lang="fr-CA" sz="2400" dirty="0"/>
          </a:p>
          <a:p>
            <a:pPr marL="285750" indent="-285750">
              <a:buFont typeface="Arial" panose="020B0604020202020204" pitchFamily="34" charset="0"/>
              <a:buChar char="•"/>
            </a:pPr>
            <a:r>
              <a:rPr lang="fr-CA" sz="2400" dirty="0"/>
              <a:t>Présentation de la séquence </a:t>
            </a:r>
            <a:r>
              <a:rPr lang="fr-CA" sz="2400" dirty="0" smtClean="0"/>
              <a:t>d’enseignement</a:t>
            </a:r>
            <a:endParaRPr lang="fr-CA" sz="2400" dirty="0"/>
          </a:p>
          <a:p>
            <a:pPr marL="285750" indent="-285750">
              <a:buFont typeface="Arial" panose="020B0604020202020204" pitchFamily="34" charset="0"/>
              <a:buChar char="•"/>
            </a:pPr>
            <a:r>
              <a:rPr lang="fr-CA" sz="2400" dirty="0"/>
              <a:t>Évaluation de réponses d’élèves… par vous et par les </a:t>
            </a:r>
            <a:r>
              <a:rPr lang="fr-CA" sz="2400" dirty="0" smtClean="0"/>
              <a:t>élèves</a:t>
            </a:r>
          </a:p>
          <a:p>
            <a:pPr marL="285750" indent="-285750">
              <a:buFont typeface="Arial" panose="020B0604020202020204" pitchFamily="34" charset="0"/>
              <a:buChar char="•"/>
            </a:pPr>
            <a:r>
              <a:rPr lang="fr-CA" sz="2400" dirty="0" smtClean="0"/>
              <a:t>Questions</a:t>
            </a:r>
            <a:r>
              <a:rPr lang="fr-CA" sz="2400" dirty="0"/>
              <a:t>, commentaires…</a:t>
            </a:r>
          </a:p>
        </p:txBody>
      </p:sp>
      <p:sp>
        <p:nvSpPr>
          <p:cNvPr id="4" name="Espace réservé de la date 3"/>
          <p:cNvSpPr>
            <a:spLocks noGrp="1"/>
          </p:cNvSpPr>
          <p:nvPr>
            <p:ph type="dt" sz="half" idx="10"/>
          </p:nvPr>
        </p:nvSpPr>
        <p:spPr/>
        <p:txBody>
          <a:bodyPr/>
          <a:lstStyle/>
          <a:p>
            <a:fld id="{2F24A9A1-E018-4E08-AFE3-FBE20566D063}" type="datetime1">
              <a:rPr lang="fr-FR" smtClean="0"/>
              <a:t>23/04/2018</a:t>
            </a:fld>
            <a:endParaRPr lang="fr-FR"/>
          </a:p>
        </p:txBody>
      </p:sp>
      <p:sp>
        <p:nvSpPr>
          <p:cNvPr id="5" name="Espace réservé du numéro de diapositive 4"/>
          <p:cNvSpPr>
            <a:spLocks noGrp="1"/>
          </p:cNvSpPr>
          <p:nvPr>
            <p:ph type="sldNum" sz="quarter" idx="12"/>
          </p:nvPr>
        </p:nvSpPr>
        <p:spPr/>
        <p:txBody>
          <a:bodyPr/>
          <a:lstStyle/>
          <a:p>
            <a:fld id="{8CF29BA5-42BA-5049-8511-FAD7710C7FA9}" type="slidenum">
              <a:rPr lang="fr-FR" smtClean="0"/>
              <a:pPr/>
              <a:t>2</a:t>
            </a:fld>
            <a:endParaRPr lang="fr-FR"/>
          </a:p>
        </p:txBody>
      </p:sp>
      <p:sp>
        <p:nvSpPr>
          <p:cNvPr id="6" name="Rectangle 2"/>
          <p:cNvSpPr>
            <a:spLocks noChangeArrowheads="1"/>
          </p:cNvSpPr>
          <p:nvPr/>
        </p:nvSpPr>
        <p:spPr bwMode="auto">
          <a:xfrm>
            <a:off x="1689653" y="4397745"/>
            <a:ext cx="4552121" cy="65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A"/>
          </a:p>
        </p:txBody>
      </p:sp>
      <p:grpSp>
        <p:nvGrpSpPr>
          <p:cNvPr id="8" name="Groupe 7"/>
          <p:cNvGrpSpPr/>
          <p:nvPr/>
        </p:nvGrpSpPr>
        <p:grpSpPr>
          <a:xfrm>
            <a:off x="1339072" y="4754069"/>
            <a:ext cx="6404528" cy="1251696"/>
            <a:chOff x="1339072" y="4754069"/>
            <a:chExt cx="6404528" cy="1251696"/>
          </a:xfrm>
        </p:grpSpPr>
        <p:pic>
          <p:nvPicPr>
            <p:cNvPr id="1025" name="Imag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4268" y="4754069"/>
              <a:ext cx="1782687" cy="6445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339072" y="5482545"/>
              <a:ext cx="64045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altLang="fr-FR" sz="1400" b="1"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 document est mis à disposition sous une licence </a:t>
              </a:r>
              <a:r>
                <a:rPr kumimoji="0" lang="fr-CA" altLang="fr-FR" sz="1400" b="1"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7"/>
                </a:rPr>
                <a:t>Creative</a:t>
              </a:r>
              <a:r>
                <a:rPr kumimoji="0" lang="fr-CA" altLang="fr-FR" sz="14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7"/>
                </a:rPr>
                <a:t> Commons 4.0 Attribution – Pas d’utilisation commerciale – Partage dans les mêmes conditions</a:t>
              </a:r>
              <a:endParaRPr kumimoji="0" lang="fr-CA" altLang="fr-FR" sz="1800" b="0" i="0" u="none" strike="noStrike" cap="none" normalizeH="0" baseline="0" dirty="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88874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299357" y="40943"/>
            <a:ext cx="7525656" cy="627797"/>
          </a:xfrm>
        </p:spPr>
        <p:txBody>
          <a:bodyPr>
            <a:normAutofit fontScale="90000"/>
          </a:bodyPr>
          <a:lstStyle/>
          <a:p>
            <a:r>
              <a:rPr lang="fr-CA"/>
              <a:t>Réponse modèle</a:t>
            </a:r>
          </a:p>
        </p:txBody>
      </p:sp>
      <p:sp>
        <p:nvSpPr>
          <p:cNvPr id="4" name="Espace réservé du contenu 3"/>
          <p:cNvSpPr>
            <a:spLocks noGrp="1"/>
          </p:cNvSpPr>
          <p:nvPr>
            <p:ph idx="1"/>
            <p:custDataLst>
              <p:tags r:id="rId2"/>
            </p:custDataLst>
          </p:nvPr>
        </p:nvSpPr>
        <p:spPr>
          <a:xfrm>
            <a:off x="424524" y="658251"/>
            <a:ext cx="7010991" cy="6044566"/>
          </a:xfrm>
        </p:spPr>
        <p:txBody>
          <a:bodyPr>
            <a:normAutofit fontScale="25000" lnSpcReduction="20000"/>
          </a:bodyPr>
          <a:lstStyle/>
          <a:p>
            <a:pPr algn="just">
              <a:lnSpc>
                <a:spcPts val="2400"/>
              </a:lnSpc>
            </a:pPr>
            <a:r>
              <a:rPr lang="fr-CA" sz="7200">
                <a:latin typeface="Corbel" panose="020B0503020204020204" pitchFamily="34" charset="0"/>
              </a:rPr>
              <a:t>Selon moi, le narrateur fait référence à la situation qu’Angèle a endurée toute sa vie, soit l’adultère de son mari. J’affirme cela parce qu’il nous raconte qu’elle a fait semblant tous les jours pendant 20 ans, car elle ne voulait pas perdre sa dignité. Il montre qu’elle a continué à entretenir la maison et attendre quotidiennement son mari en veillant à ce que son café soit toujours chaud. De plus, il raconte qu’elle n’a rien dit à ce sujet à personne, même si Céline faisait quelquefois de discrètes allusions. Le narrateur sous-entend ainsi que l’humiliation est maintenant terminée.  En effet, le fait de se faire tromper lorsqu’on est marié et qu’on habite dans un petit village est souvent objet de commérage et d’humiliation, parce que tout finit par se savoir. En plus, le pire, c’est que Baptiste a trompé sa femme avec une prostituée et qu’il serait le père de l’enfant qu’elle a eu. Enfin, plusieurs personnes le savaient surement dans le village, puisque Céline, comme le montre cet extrait, semblait être une commère : « Elle apportait sa couture, et en même temps les dernières nouvelles du village. »</a:t>
            </a:r>
          </a:p>
          <a:p>
            <a:pPr algn="just">
              <a:lnSpc>
                <a:spcPts val="2400"/>
              </a:lnSpc>
            </a:pPr>
            <a:r>
              <a:rPr lang="fr-CA" sz="7200">
                <a:latin typeface="Corbel" panose="020B0503020204020204" pitchFamily="34" charset="0"/>
              </a:rPr>
              <a:t>Donc, avec cette phrase, le narrateur mentionne que tout est maintenant terminé. Angèle ne vit plus cette situation humiliante et lourde à porter</a:t>
            </a:r>
            <a:r>
              <a:rPr lang="fr-CA" sz="5500">
                <a:latin typeface="Corbel" panose="020B0503020204020204" pitchFamily="34" charset="0"/>
              </a:rPr>
              <a:t>.</a:t>
            </a:r>
          </a:p>
          <a:p>
            <a:pPr algn="just">
              <a:lnSpc>
                <a:spcPts val="2400"/>
              </a:lnSpc>
            </a:pPr>
            <a:r>
              <a:rPr lang="fr-CA" sz="1800"/>
              <a:t> </a:t>
            </a:r>
            <a:r>
              <a:rPr lang="fr-CA"/>
              <a:t/>
            </a:r>
            <a:br>
              <a:rPr lang="fr-CA"/>
            </a:br>
            <a:endParaRPr lang="fr-CA"/>
          </a:p>
        </p:txBody>
      </p:sp>
      <p:grpSp>
        <p:nvGrpSpPr>
          <p:cNvPr id="28" name="Groupe 27"/>
          <p:cNvGrpSpPr/>
          <p:nvPr/>
        </p:nvGrpSpPr>
        <p:grpSpPr>
          <a:xfrm>
            <a:off x="424523" y="742587"/>
            <a:ext cx="6948000" cy="546508"/>
            <a:chOff x="424523" y="742587"/>
            <a:chExt cx="6948000" cy="546508"/>
          </a:xfrm>
        </p:grpSpPr>
        <p:sp>
          <p:nvSpPr>
            <p:cNvPr id="19" name="Rectangle 18"/>
            <p:cNvSpPr/>
            <p:nvPr/>
          </p:nvSpPr>
          <p:spPr>
            <a:xfrm>
              <a:off x="424523" y="742587"/>
              <a:ext cx="6948000" cy="216000"/>
            </a:xfrm>
            <a:prstGeom prst="rect">
              <a:avLst/>
            </a:prstGeom>
            <a:solidFill>
              <a:srgbClr val="FF99FF">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0" name="Rectangle 19"/>
            <p:cNvSpPr/>
            <p:nvPr/>
          </p:nvSpPr>
          <p:spPr>
            <a:xfrm>
              <a:off x="424523" y="1073095"/>
              <a:ext cx="3960000" cy="216000"/>
            </a:xfrm>
            <a:prstGeom prst="rect">
              <a:avLst/>
            </a:prstGeom>
            <a:solidFill>
              <a:srgbClr val="FF99FF">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grpSp>
        <p:nvGrpSpPr>
          <p:cNvPr id="30" name="Groupe 29"/>
          <p:cNvGrpSpPr/>
          <p:nvPr/>
        </p:nvGrpSpPr>
        <p:grpSpPr>
          <a:xfrm>
            <a:off x="424523" y="1070048"/>
            <a:ext cx="6948001" cy="814501"/>
            <a:chOff x="424523" y="1070048"/>
            <a:chExt cx="6948001" cy="814501"/>
          </a:xfrm>
          <a:solidFill>
            <a:srgbClr val="C1FE5E">
              <a:alpha val="30196"/>
            </a:srgbClr>
          </a:solidFill>
        </p:grpSpPr>
        <p:sp>
          <p:nvSpPr>
            <p:cNvPr id="22" name="Rectangle 21"/>
            <p:cNvSpPr/>
            <p:nvPr/>
          </p:nvSpPr>
          <p:spPr>
            <a:xfrm>
              <a:off x="4452019" y="1070048"/>
              <a:ext cx="2916000"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3" name="Rectangle 22"/>
            <p:cNvSpPr/>
            <p:nvPr/>
          </p:nvSpPr>
          <p:spPr>
            <a:xfrm>
              <a:off x="424524" y="1359895"/>
              <a:ext cx="6948000"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4" name="Rectangle 23"/>
            <p:cNvSpPr/>
            <p:nvPr/>
          </p:nvSpPr>
          <p:spPr>
            <a:xfrm>
              <a:off x="424523" y="1668549"/>
              <a:ext cx="2872129"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grpSp>
        <p:nvGrpSpPr>
          <p:cNvPr id="31" name="Groupe 30"/>
          <p:cNvGrpSpPr/>
          <p:nvPr/>
        </p:nvGrpSpPr>
        <p:grpSpPr>
          <a:xfrm>
            <a:off x="424523" y="1674782"/>
            <a:ext cx="6948000" cy="1114453"/>
            <a:chOff x="424523" y="1674782"/>
            <a:chExt cx="6948000" cy="1114453"/>
          </a:xfrm>
          <a:solidFill>
            <a:srgbClr val="65F8F5">
              <a:alpha val="30196"/>
            </a:srgbClr>
          </a:solidFill>
        </p:grpSpPr>
        <p:sp>
          <p:nvSpPr>
            <p:cNvPr id="25" name="Rectangle 24"/>
            <p:cNvSpPr/>
            <p:nvPr/>
          </p:nvSpPr>
          <p:spPr>
            <a:xfrm>
              <a:off x="424523" y="1977203"/>
              <a:ext cx="6948000"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6" name="Rectangle 25"/>
            <p:cNvSpPr/>
            <p:nvPr/>
          </p:nvSpPr>
          <p:spPr>
            <a:xfrm>
              <a:off x="424523" y="2275219"/>
              <a:ext cx="6948000"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7" name="Rectangle 26"/>
            <p:cNvSpPr/>
            <p:nvPr/>
          </p:nvSpPr>
          <p:spPr>
            <a:xfrm>
              <a:off x="424523" y="2573235"/>
              <a:ext cx="6650045"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9" name="Rectangle 28"/>
            <p:cNvSpPr/>
            <p:nvPr/>
          </p:nvSpPr>
          <p:spPr>
            <a:xfrm>
              <a:off x="3322070" y="1674782"/>
              <a:ext cx="4032000"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grpSp>
        <p:nvGrpSpPr>
          <p:cNvPr id="39" name="Groupe 38"/>
          <p:cNvGrpSpPr/>
          <p:nvPr/>
        </p:nvGrpSpPr>
        <p:grpSpPr>
          <a:xfrm>
            <a:off x="424521" y="2573235"/>
            <a:ext cx="6948000" cy="535292"/>
            <a:chOff x="424521" y="2573235"/>
            <a:chExt cx="6948000" cy="535292"/>
          </a:xfrm>
          <a:solidFill>
            <a:srgbClr val="C1FE5E">
              <a:alpha val="30196"/>
            </a:srgbClr>
          </a:solidFill>
        </p:grpSpPr>
        <p:sp>
          <p:nvSpPr>
            <p:cNvPr id="32" name="Rectangle 31"/>
            <p:cNvSpPr/>
            <p:nvPr/>
          </p:nvSpPr>
          <p:spPr>
            <a:xfrm>
              <a:off x="424521" y="2892527"/>
              <a:ext cx="6948000"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8" name="Rectangle 37"/>
            <p:cNvSpPr/>
            <p:nvPr/>
          </p:nvSpPr>
          <p:spPr>
            <a:xfrm>
              <a:off x="7074568" y="2573235"/>
              <a:ext cx="288000"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grpSp>
        <p:nvGrpSpPr>
          <p:cNvPr id="44" name="Groupe 43"/>
          <p:cNvGrpSpPr/>
          <p:nvPr/>
        </p:nvGrpSpPr>
        <p:grpSpPr>
          <a:xfrm>
            <a:off x="406070" y="3190543"/>
            <a:ext cx="6966454" cy="2352788"/>
            <a:chOff x="406070" y="3190543"/>
            <a:chExt cx="6966454" cy="2352788"/>
          </a:xfrm>
        </p:grpSpPr>
        <p:grpSp>
          <p:nvGrpSpPr>
            <p:cNvPr id="40" name="Groupe 39"/>
            <p:cNvGrpSpPr/>
            <p:nvPr/>
          </p:nvGrpSpPr>
          <p:grpSpPr>
            <a:xfrm>
              <a:off x="406070" y="3190543"/>
              <a:ext cx="6966454" cy="1473226"/>
              <a:chOff x="406070" y="3190543"/>
              <a:chExt cx="6966454" cy="1473226"/>
            </a:xfrm>
            <a:solidFill>
              <a:srgbClr val="65F8F5">
                <a:alpha val="30196"/>
              </a:srgbClr>
            </a:solidFill>
          </p:grpSpPr>
          <p:sp>
            <p:nvSpPr>
              <p:cNvPr id="33" name="Rectangle 32"/>
              <p:cNvSpPr/>
              <p:nvPr/>
            </p:nvSpPr>
            <p:spPr>
              <a:xfrm>
                <a:off x="424521" y="3190543"/>
                <a:ext cx="6948000"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4" name="Rectangle 33"/>
              <p:cNvSpPr/>
              <p:nvPr/>
            </p:nvSpPr>
            <p:spPr>
              <a:xfrm>
                <a:off x="424521" y="3487981"/>
                <a:ext cx="6948000"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5" name="Rectangle 34"/>
              <p:cNvSpPr/>
              <p:nvPr/>
            </p:nvSpPr>
            <p:spPr>
              <a:xfrm>
                <a:off x="424521" y="3806131"/>
                <a:ext cx="6948000"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6" name="Rectangle 35"/>
              <p:cNvSpPr/>
              <p:nvPr/>
            </p:nvSpPr>
            <p:spPr>
              <a:xfrm>
                <a:off x="424524" y="4114569"/>
                <a:ext cx="6948000"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7" name="Rectangle 36"/>
              <p:cNvSpPr/>
              <p:nvPr/>
            </p:nvSpPr>
            <p:spPr>
              <a:xfrm>
                <a:off x="406070" y="4447769"/>
                <a:ext cx="6948000" cy="216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sp>
          <p:nvSpPr>
            <p:cNvPr id="41" name="Rectangle 40"/>
            <p:cNvSpPr/>
            <p:nvPr/>
          </p:nvSpPr>
          <p:spPr>
            <a:xfrm>
              <a:off x="424524" y="4737553"/>
              <a:ext cx="6948000" cy="216000"/>
            </a:xfrm>
            <a:prstGeom prst="rect">
              <a:avLst/>
            </a:prstGeom>
            <a:solidFill>
              <a:srgbClr val="65F8F5">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2" name="Rectangle 41"/>
            <p:cNvSpPr/>
            <p:nvPr/>
          </p:nvSpPr>
          <p:spPr>
            <a:xfrm>
              <a:off x="424524" y="5038595"/>
              <a:ext cx="6948000" cy="216000"/>
            </a:xfrm>
            <a:prstGeom prst="rect">
              <a:avLst/>
            </a:prstGeom>
            <a:solidFill>
              <a:srgbClr val="65F8F5">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3" name="Rectangle 42"/>
            <p:cNvSpPr/>
            <p:nvPr/>
          </p:nvSpPr>
          <p:spPr>
            <a:xfrm>
              <a:off x="420019" y="5327331"/>
              <a:ext cx="2196000" cy="216000"/>
            </a:xfrm>
            <a:prstGeom prst="rect">
              <a:avLst/>
            </a:prstGeom>
            <a:solidFill>
              <a:srgbClr val="65F8F5">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grpSp>
        <p:nvGrpSpPr>
          <p:cNvPr id="52" name="Groupe 51"/>
          <p:cNvGrpSpPr/>
          <p:nvPr/>
        </p:nvGrpSpPr>
        <p:grpSpPr>
          <a:xfrm>
            <a:off x="406070" y="5684931"/>
            <a:ext cx="6980403" cy="818250"/>
            <a:chOff x="406070" y="5684931"/>
            <a:chExt cx="6980403" cy="818250"/>
          </a:xfrm>
        </p:grpSpPr>
        <p:sp>
          <p:nvSpPr>
            <p:cNvPr id="46" name="Rectangle 45"/>
            <p:cNvSpPr/>
            <p:nvPr/>
          </p:nvSpPr>
          <p:spPr>
            <a:xfrm>
              <a:off x="406070" y="5684931"/>
              <a:ext cx="6948000" cy="216000"/>
            </a:xfrm>
            <a:prstGeom prst="rect">
              <a:avLst/>
            </a:prstGeom>
            <a:solidFill>
              <a:srgbClr val="FF99FF">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7" name="Rectangle 46"/>
            <p:cNvSpPr/>
            <p:nvPr/>
          </p:nvSpPr>
          <p:spPr>
            <a:xfrm>
              <a:off x="420019" y="5981145"/>
              <a:ext cx="6966454" cy="216000"/>
            </a:xfrm>
            <a:prstGeom prst="rect">
              <a:avLst/>
            </a:prstGeom>
            <a:solidFill>
              <a:srgbClr val="FF99FF">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1" name="Rectangle 50"/>
            <p:cNvSpPr/>
            <p:nvPr/>
          </p:nvSpPr>
          <p:spPr>
            <a:xfrm>
              <a:off x="424524" y="6287181"/>
              <a:ext cx="1584000" cy="216000"/>
            </a:xfrm>
            <a:prstGeom prst="rect">
              <a:avLst/>
            </a:prstGeom>
            <a:solidFill>
              <a:srgbClr val="FF99FF">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sp>
        <p:nvSpPr>
          <p:cNvPr id="53" name="Rectangle à coins arrondis 52"/>
          <p:cNvSpPr/>
          <p:nvPr>
            <p:custDataLst>
              <p:tags r:id="rId3"/>
            </p:custDataLst>
          </p:nvPr>
        </p:nvSpPr>
        <p:spPr>
          <a:xfrm>
            <a:off x="7658709" y="565484"/>
            <a:ext cx="1239309" cy="329290"/>
          </a:xfrm>
          <a:prstGeom prst="wedgeRoundRectCallout">
            <a:avLst>
              <a:gd name="adj1" fmla="val -64929"/>
              <a:gd name="adj2" fmla="val 41531"/>
              <a:gd name="adj3" fmla="val 16667"/>
            </a:avLst>
          </a:prstGeom>
          <a:solidFill>
            <a:srgbClr val="FF99FF"/>
          </a:solidFill>
          <a:ln w="28575">
            <a:solidFill>
              <a:srgbClr val="FF9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a:solidFill>
                  <a:schemeClr val="tx1"/>
                </a:solidFill>
              </a:rPr>
              <a:t>Affirmation</a:t>
            </a:r>
          </a:p>
        </p:txBody>
      </p:sp>
      <p:sp>
        <p:nvSpPr>
          <p:cNvPr id="54" name="Rectangle à coins arrondis 53"/>
          <p:cNvSpPr/>
          <p:nvPr>
            <p:custDataLst>
              <p:tags r:id="rId4"/>
            </p:custDataLst>
          </p:nvPr>
        </p:nvSpPr>
        <p:spPr>
          <a:xfrm>
            <a:off x="7714945" y="1083820"/>
            <a:ext cx="1126836" cy="335495"/>
          </a:xfrm>
          <a:prstGeom prst="wedgeRoundRectCallout">
            <a:avLst>
              <a:gd name="adj1" fmla="val -72049"/>
              <a:gd name="adj2" fmla="val -32225"/>
              <a:gd name="adj3" fmla="val 16667"/>
            </a:avLst>
          </a:prstGeom>
          <a:solidFill>
            <a:srgbClr val="AAFE22"/>
          </a:solidFill>
          <a:ln w="28575">
            <a:solidFill>
              <a:srgbClr val="AAFE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a:solidFill>
                  <a:schemeClr val="tx1"/>
                </a:solidFill>
              </a:rPr>
              <a:t>1</a:t>
            </a:r>
            <a:r>
              <a:rPr lang="fr-CA" sz="1400" b="1" baseline="30000">
                <a:solidFill>
                  <a:schemeClr val="tx1"/>
                </a:solidFill>
              </a:rPr>
              <a:t>re</a:t>
            </a:r>
            <a:r>
              <a:rPr lang="fr-CA" sz="1400" b="1">
                <a:solidFill>
                  <a:schemeClr val="tx1"/>
                </a:solidFill>
              </a:rPr>
              <a:t> raison</a:t>
            </a:r>
          </a:p>
        </p:txBody>
      </p:sp>
      <p:sp>
        <p:nvSpPr>
          <p:cNvPr id="55" name="Rectangle à coins arrondis 54"/>
          <p:cNvSpPr/>
          <p:nvPr>
            <p:custDataLst>
              <p:tags r:id="rId5"/>
            </p:custDataLst>
          </p:nvPr>
        </p:nvSpPr>
        <p:spPr>
          <a:xfrm>
            <a:off x="7658709" y="1866896"/>
            <a:ext cx="1239309" cy="344388"/>
          </a:xfrm>
          <a:prstGeom prst="wedgeRoundRectCallout">
            <a:avLst>
              <a:gd name="adj1" fmla="val -66125"/>
              <a:gd name="adj2" fmla="val 4034"/>
              <a:gd name="adj3" fmla="val 16667"/>
            </a:avLst>
          </a:prstGeom>
          <a:solidFill>
            <a:srgbClr val="65F8F5"/>
          </a:solidFill>
          <a:ln w="28575">
            <a:solidFill>
              <a:srgbClr val="65F8F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a:solidFill>
                  <a:schemeClr val="tx1"/>
                </a:solidFill>
              </a:rPr>
              <a:t>Explicitation</a:t>
            </a:r>
          </a:p>
        </p:txBody>
      </p:sp>
      <p:sp>
        <p:nvSpPr>
          <p:cNvPr id="56" name="Rectangle à coins arrondis 55"/>
          <p:cNvSpPr/>
          <p:nvPr>
            <p:custDataLst>
              <p:tags r:id="rId6"/>
            </p:custDataLst>
          </p:nvPr>
        </p:nvSpPr>
        <p:spPr>
          <a:xfrm>
            <a:off x="7714945" y="2702569"/>
            <a:ext cx="1126836" cy="335495"/>
          </a:xfrm>
          <a:prstGeom prst="wedgeRoundRectCallout">
            <a:avLst>
              <a:gd name="adj1" fmla="val -72049"/>
              <a:gd name="adj2" fmla="val -32225"/>
              <a:gd name="adj3" fmla="val 16667"/>
            </a:avLst>
          </a:prstGeom>
          <a:solidFill>
            <a:srgbClr val="AAFE22"/>
          </a:solidFill>
          <a:ln w="28575">
            <a:solidFill>
              <a:srgbClr val="AAFE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a:solidFill>
                  <a:schemeClr val="tx1"/>
                </a:solidFill>
              </a:rPr>
              <a:t>2</a:t>
            </a:r>
            <a:r>
              <a:rPr lang="fr-CA" sz="1400" b="1" baseline="30000">
                <a:solidFill>
                  <a:schemeClr val="tx1"/>
                </a:solidFill>
              </a:rPr>
              <a:t>e</a:t>
            </a:r>
            <a:r>
              <a:rPr lang="fr-CA" sz="1400" b="1">
                <a:solidFill>
                  <a:schemeClr val="tx1"/>
                </a:solidFill>
              </a:rPr>
              <a:t> raison</a:t>
            </a:r>
          </a:p>
        </p:txBody>
      </p:sp>
      <p:sp>
        <p:nvSpPr>
          <p:cNvPr id="57" name="Rectangle à coins arrondis 56"/>
          <p:cNvSpPr/>
          <p:nvPr>
            <p:custDataLst>
              <p:tags r:id="rId7"/>
            </p:custDataLst>
          </p:nvPr>
        </p:nvSpPr>
        <p:spPr>
          <a:xfrm>
            <a:off x="7714945" y="3878181"/>
            <a:ext cx="1239309" cy="344388"/>
          </a:xfrm>
          <a:prstGeom prst="wedgeRoundRectCallout">
            <a:avLst>
              <a:gd name="adj1" fmla="val -66125"/>
              <a:gd name="adj2" fmla="val 4034"/>
              <a:gd name="adj3" fmla="val 16667"/>
            </a:avLst>
          </a:prstGeom>
          <a:solidFill>
            <a:srgbClr val="65F8F5"/>
          </a:solidFill>
          <a:ln w="28575">
            <a:solidFill>
              <a:srgbClr val="65F8F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a:solidFill>
                  <a:schemeClr val="tx1"/>
                </a:solidFill>
              </a:rPr>
              <a:t>Explicitation</a:t>
            </a:r>
          </a:p>
        </p:txBody>
      </p:sp>
      <p:sp>
        <p:nvSpPr>
          <p:cNvPr id="58" name="Rectangle à coins arrondis 57"/>
          <p:cNvSpPr/>
          <p:nvPr>
            <p:custDataLst>
              <p:tags r:id="rId8"/>
            </p:custDataLst>
          </p:nvPr>
        </p:nvSpPr>
        <p:spPr>
          <a:xfrm>
            <a:off x="7714944" y="5543331"/>
            <a:ext cx="1239309" cy="462953"/>
          </a:xfrm>
          <a:prstGeom prst="wedgeRoundRectCallout">
            <a:avLst>
              <a:gd name="adj1" fmla="val -64929"/>
              <a:gd name="adj2" fmla="val 41531"/>
              <a:gd name="adj3" fmla="val 16667"/>
            </a:avLst>
          </a:prstGeom>
          <a:solidFill>
            <a:srgbClr val="FF99FF"/>
          </a:solidFill>
          <a:ln w="28575">
            <a:solidFill>
              <a:srgbClr val="FF9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a:solidFill>
                  <a:schemeClr val="tx1"/>
                </a:solidFill>
              </a:rPr>
              <a:t>Rappel affirmation</a:t>
            </a:r>
          </a:p>
        </p:txBody>
      </p:sp>
      <p:grpSp>
        <p:nvGrpSpPr>
          <p:cNvPr id="2" name="Groupe 1"/>
          <p:cNvGrpSpPr/>
          <p:nvPr/>
        </p:nvGrpSpPr>
        <p:grpSpPr>
          <a:xfrm>
            <a:off x="406070" y="755367"/>
            <a:ext cx="6282856" cy="5166037"/>
            <a:chOff x="406070" y="755367"/>
            <a:chExt cx="6282856" cy="5166037"/>
          </a:xfrm>
        </p:grpSpPr>
        <p:sp>
          <p:nvSpPr>
            <p:cNvPr id="59" name="Rectangle 58"/>
            <p:cNvSpPr/>
            <p:nvPr/>
          </p:nvSpPr>
          <p:spPr>
            <a:xfrm>
              <a:off x="1767570" y="4395517"/>
              <a:ext cx="576000" cy="252000"/>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0" name="Rectangle 59"/>
            <p:cNvSpPr/>
            <p:nvPr/>
          </p:nvSpPr>
          <p:spPr>
            <a:xfrm>
              <a:off x="2846652" y="2245506"/>
              <a:ext cx="756000" cy="252000"/>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1" name="Rectangle 60"/>
            <p:cNvSpPr/>
            <p:nvPr/>
          </p:nvSpPr>
          <p:spPr>
            <a:xfrm>
              <a:off x="2702652" y="2874220"/>
              <a:ext cx="468000" cy="252000"/>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2" name="Rectangle 61"/>
            <p:cNvSpPr/>
            <p:nvPr/>
          </p:nvSpPr>
          <p:spPr>
            <a:xfrm>
              <a:off x="430091" y="3172543"/>
              <a:ext cx="900000" cy="252000"/>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3" name="Rectangle 62"/>
            <p:cNvSpPr/>
            <p:nvPr/>
          </p:nvSpPr>
          <p:spPr>
            <a:xfrm>
              <a:off x="3803760" y="3801325"/>
              <a:ext cx="828000" cy="252000"/>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4" name="Rectangle 63"/>
            <p:cNvSpPr/>
            <p:nvPr/>
          </p:nvSpPr>
          <p:spPr>
            <a:xfrm>
              <a:off x="5788926" y="1044285"/>
              <a:ext cx="900000" cy="252000"/>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5" name="Rectangle 64"/>
            <p:cNvSpPr/>
            <p:nvPr/>
          </p:nvSpPr>
          <p:spPr>
            <a:xfrm>
              <a:off x="406070" y="5669404"/>
              <a:ext cx="648000" cy="252000"/>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6" name="Rectangle 65"/>
            <p:cNvSpPr/>
            <p:nvPr/>
          </p:nvSpPr>
          <p:spPr>
            <a:xfrm>
              <a:off x="430091" y="755367"/>
              <a:ext cx="1080000" cy="252000"/>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8" name="Rectangle 67"/>
            <p:cNvSpPr/>
            <p:nvPr/>
          </p:nvSpPr>
          <p:spPr>
            <a:xfrm>
              <a:off x="1216524" y="4727207"/>
              <a:ext cx="792000" cy="252000"/>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sp>
        <p:nvSpPr>
          <p:cNvPr id="70" name="ZoneTexte 69"/>
          <p:cNvSpPr txBox="1"/>
          <p:nvPr>
            <p:custDataLst>
              <p:tags r:id="rId9"/>
            </p:custDataLst>
          </p:nvPr>
        </p:nvSpPr>
        <p:spPr>
          <a:xfrm>
            <a:off x="7132520" y="6395040"/>
            <a:ext cx="1853392" cy="307777"/>
          </a:xfrm>
          <a:prstGeom prst="rect">
            <a:avLst/>
          </a:prstGeom>
          <a:noFill/>
          <a:ln w="6350">
            <a:solidFill>
              <a:schemeClr val="tx1"/>
            </a:solidFill>
          </a:ln>
        </p:spPr>
        <p:txBody>
          <a:bodyPr wrap="none" rtlCol="0">
            <a:spAutoFit/>
          </a:bodyPr>
          <a:lstStyle/>
          <a:p>
            <a:r>
              <a:rPr lang="fr-CA" sz="1400" b="1">
                <a:latin typeface="Calibri" panose="020F0502020204030204" pitchFamily="34" charset="0"/>
                <a:cs typeface="Calibri" panose="020F0502020204030204" pitchFamily="34" charset="0"/>
              </a:rPr>
              <a:t>Marqueurs de relation</a:t>
            </a:r>
          </a:p>
        </p:txBody>
      </p:sp>
      <p:sp>
        <p:nvSpPr>
          <p:cNvPr id="86" name="ZoneTexte 85"/>
          <p:cNvSpPr txBox="1"/>
          <p:nvPr/>
        </p:nvSpPr>
        <p:spPr>
          <a:xfrm rot="16200000">
            <a:off x="-546956" y="1907054"/>
            <a:ext cx="1456588" cy="307777"/>
          </a:xfrm>
          <a:prstGeom prst="rect">
            <a:avLst/>
          </a:prstGeom>
          <a:solidFill>
            <a:srgbClr val="FFFF00"/>
          </a:solidFill>
          <a:ln>
            <a:solidFill>
              <a:srgbClr val="FFFF00"/>
            </a:solidFill>
          </a:ln>
        </p:spPr>
        <p:txBody>
          <a:bodyPr wrap="square" rtlCol="0">
            <a:spAutoFit/>
          </a:bodyPr>
          <a:lstStyle/>
          <a:p>
            <a:pPr algn="ctr"/>
            <a:r>
              <a:rPr lang="fr-CA" sz="1400" b="1" dirty="0"/>
              <a:t>Explicite</a:t>
            </a:r>
          </a:p>
        </p:txBody>
      </p:sp>
      <p:sp>
        <p:nvSpPr>
          <p:cNvPr id="87" name="ZoneTexte 86"/>
          <p:cNvSpPr txBox="1"/>
          <p:nvPr/>
        </p:nvSpPr>
        <p:spPr>
          <a:xfrm rot="16200000">
            <a:off x="-248522" y="3441325"/>
            <a:ext cx="900000" cy="324000"/>
          </a:xfrm>
          <a:prstGeom prst="rect">
            <a:avLst/>
          </a:prstGeom>
          <a:solidFill>
            <a:srgbClr val="FF0000"/>
          </a:solidFill>
          <a:ln>
            <a:solidFill>
              <a:srgbClr val="FF0000"/>
            </a:solidFill>
          </a:ln>
        </p:spPr>
        <p:txBody>
          <a:bodyPr wrap="square" rtlCol="0">
            <a:spAutoFit/>
          </a:bodyPr>
          <a:lstStyle/>
          <a:p>
            <a:pPr algn="ctr"/>
            <a:r>
              <a:rPr lang="fr-CA" sz="1400" b="1" dirty="0"/>
              <a:t>Repère</a:t>
            </a:r>
          </a:p>
        </p:txBody>
      </p:sp>
      <p:sp>
        <p:nvSpPr>
          <p:cNvPr id="89" name="ZoneTexte 88"/>
          <p:cNvSpPr txBox="1"/>
          <p:nvPr/>
        </p:nvSpPr>
        <p:spPr>
          <a:xfrm rot="16200000">
            <a:off x="-488629" y="4669442"/>
            <a:ext cx="1404000" cy="307777"/>
          </a:xfrm>
          <a:prstGeom prst="rect">
            <a:avLst/>
          </a:prstGeom>
          <a:solidFill>
            <a:srgbClr val="00FF00">
              <a:alpha val="72157"/>
            </a:srgbClr>
          </a:solidFill>
          <a:ln>
            <a:solidFill>
              <a:srgbClr val="00FF00"/>
            </a:solidFill>
          </a:ln>
        </p:spPr>
        <p:txBody>
          <a:bodyPr wrap="square" rtlCol="0">
            <a:spAutoFit/>
          </a:bodyPr>
          <a:lstStyle/>
          <a:p>
            <a:pPr algn="ctr"/>
            <a:r>
              <a:rPr lang="fr-CA" sz="1400" b="1" dirty="0"/>
              <a:t>Implicite</a:t>
            </a:r>
          </a:p>
        </p:txBody>
      </p:sp>
    </p:spTree>
    <p:extLst>
      <p:ext uri="{BB962C8B-B14F-4D97-AF65-F5344CB8AC3E}">
        <p14:creationId xmlns:p14="http://schemas.microsoft.com/office/powerpoint/2010/main" val="110549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70" grpId="0" animBg="1"/>
      <p:bldP spid="86" grpId="0" animBg="1"/>
      <p:bldP spid="87" grpId="0" animBg="1"/>
      <p:bldP spid="8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5CEC4-364F-4542-A5CC-E279653B6E9F}" type="datetime1">
              <a:rPr lang="fr-FR" smtClean="0"/>
              <a:t>23/04/2018</a:t>
            </a:fld>
            <a:endParaRPr lang="fr-FR"/>
          </a:p>
        </p:txBody>
      </p:sp>
      <p:sp>
        <p:nvSpPr>
          <p:cNvPr id="3" name="Espace réservé du numéro de diapositive 2"/>
          <p:cNvSpPr>
            <a:spLocks noGrp="1"/>
          </p:cNvSpPr>
          <p:nvPr>
            <p:ph type="sldNum" sz="quarter" idx="12"/>
          </p:nvPr>
        </p:nvSpPr>
        <p:spPr/>
        <p:txBody>
          <a:bodyPr/>
          <a:lstStyle/>
          <a:p>
            <a:fld id="{8CF29BA5-42BA-5049-8511-FAD7710C7FA9}" type="slidenum">
              <a:rPr lang="fr-FR" smtClean="0"/>
              <a:pPr/>
              <a:t>21</a:t>
            </a:fld>
            <a:endParaRPr lang="fr-FR"/>
          </a:p>
        </p:txBody>
      </p:sp>
      <p:sp>
        <p:nvSpPr>
          <p:cNvPr id="4" name="Titre 1"/>
          <p:cNvSpPr txBox="1">
            <a:spLocks/>
          </p:cNvSpPr>
          <p:nvPr/>
        </p:nvSpPr>
        <p:spPr>
          <a:xfrm>
            <a:off x="498764" y="422823"/>
            <a:ext cx="8279476" cy="777600"/>
          </a:xfrm>
          <a:prstGeom prst="rect">
            <a:avLst/>
          </a:prstGeom>
          <a:solidFill>
            <a:schemeClr val="accent5">
              <a:lumMod val="20000"/>
              <a:lumOff val="8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CA" b="1">
                <a:solidFill>
                  <a:schemeClr val="accent1">
                    <a:lumMod val="50000"/>
                  </a:schemeClr>
                </a:solidFill>
                <a:latin typeface="+mn-lt"/>
              </a:rPr>
              <a:t>Séquence d’enseignement</a:t>
            </a:r>
            <a:endParaRPr lang="fr-CA" b="1">
              <a:solidFill>
                <a:schemeClr val="accent1">
                  <a:lumMod val="50000"/>
                </a:schemeClr>
              </a:solidFill>
              <a:latin typeface="+mn-lt"/>
              <a:cs typeface="Andalus" panose="02020603050405020304" pitchFamily="18" charset="-78"/>
            </a:endParaRPr>
          </a:p>
        </p:txBody>
      </p:sp>
      <p:sp>
        <p:nvSpPr>
          <p:cNvPr id="5" name="ZoneTexte 4"/>
          <p:cNvSpPr txBox="1"/>
          <p:nvPr/>
        </p:nvSpPr>
        <p:spPr>
          <a:xfrm>
            <a:off x="498764" y="1396538"/>
            <a:ext cx="7155649" cy="584775"/>
          </a:xfrm>
          <a:prstGeom prst="rect">
            <a:avLst/>
          </a:prstGeom>
          <a:noFill/>
        </p:spPr>
        <p:txBody>
          <a:bodyPr wrap="square" rtlCol="0">
            <a:spAutoFit/>
          </a:bodyPr>
          <a:lstStyle/>
          <a:p>
            <a:r>
              <a:rPr lang="fr-CA" sz="3200" b="1">
                <a:solidFill>
                  <a:schemeClr val="accent1">
                    <a:lumMod val="50000"/>
                  </a:schemeClr>
                </a:solidFill>
              </a:rPr>
              <a:t>Déroulement de l’activité (suite)</a:t>
            </a:r>
          </a:p>
        </p:txBody>
      </p:sp>
      <p:sp>
        <p:nvSpPr>
          <p:cNvPr id="6" name="ZoneTexte 5"/>
          <p:cNvSpPr txBox="1"/>
          <p:nvPr/>
        </p:nvSpPr>
        <p:spPr>
          <a:xfrm>
            <a:off x="374778" y="2393392"/>
            <a:ext cx="7886700" cy="2954655"/>
          </a:xfrm>
          <a:prstGeom prst="rect">
            <a:avLst/>
          </a:prstGeom>
          <a:noFill/>
        </p:spPr>
        <p:txBody>
          <a:bodyPr wrap="square" rtlCol="0">
            <a:spAutoFit/>
          </a:bodyPr>
          <a:lstStyle/>
          <a:p>
            <a:r>
              <a:rPr lang="fr-CA" sz="2400"/>
              <a:t>Cours 4 (1 h 30)</a:t>
            </a:r>
          </a:p>
          <a:p>
            <a:pPr marL="285750" indent="-285750">
              <a:buFont typeface="Arial" panose="020B0604020202020204" pitchFamily="34" charset="0"/>
              <a:buChar char="•"/>
            </a:pPr>
            <a:r>
              <a:rPr lang="fr-CA" sz="2400"/>
              <a:t>Projection de réponses d’élèves</a:t>
            </a:r>
          </a:p>
          <a:p>
            <a:pPr marL="285750" indent="-285750">
              <a:buFont typeface="Arial" panose="020B0604020202020204" pitchFamily="34" charset="0"/>
              <a:buChar char="•"/>
            </a:pPr>
            <a:r>
              <a:rPr lang="fr-CA" sz="2400"/>
              <a:t>Jugement des élèves à partir de la grille à interprétation </a:t>
            </a:r>
            <a:r>
              <a:rPr lang="fr-CA" sz="2400" err="1"/>
              <a:t>critérielle</a:t>
            </a:r>
            <a:endParaRPr lang="fr-CA" sz="2400"/>
          </a:p>
          <a:p>
            <a:pPr lvl="1"/>
            <a:endParaRPr lang="fr-CA" sz="2400"/>
          </a:p>
          <a:p>
            <a:r>
              <a:rPr lang="fr-CA" sz="2400"/>
              <a:t>Cours 5 (individualisé)</a:t>
            </a:r>
          </a:p>
          <a:p>
            <a:pPr marL="285750" indent="-285750">
              <a:buFont typeface="Arial" panose="020B0604020202020204" pitchFamily="34" charset="0"/>
              <a:buChar char="•"/>
            </a:pPr>
            <a:r>
              <a:rPr lang="fr-CA" sz="2400"/>
              <a:t>Révision et amélioration des réponses</a:t>
            </a:r>
          </a:p>
          <a:p>
            <a:endParaRPr lang="fr-CA"/>
          </a:p>
        </p:txBody>
      </p:sp>
    </p:spTree>
    <p:extLst>
      <p:ext uri="{BB962C8B-B14F-4D97-AF65-F5344CB8AC3E}">
        <p14:creationId xmlns:p14="http://schemas.microsoft.com/office/powerpoint/2010/main" val="77878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5CEC4-364F-4542-A5CC-E279653B6E9F}" type="datetime1">
              <a:rPr lang="fr-FR" smtClean="0"/>
              <a:t>23/04/2018</a:t>
            </a:fld>
            <a:endParaRPr lang="fr-FR"/>
          </a:p>
        </p:txBody>
      </p:sp>
      <p:sp>
        <p:nvSpPr>
          <p:cNvPr id="3" name="Espace réservé du numéro de diapositive 2"/>
          <p:cNvSpPr>
            <a:spLocks noGrp="1"/>
          </p:cNvSpPr>
          <p:nvPr>
            <p:ph type="sldNum" sz="quarter" idx="12"/>
          </p:nvPr>
        </p:nvSpPr>
        <p:spPr/>
        <p:txBody>
          <a:bodyPr/>
          <a:lstStyle/>
          <a:p>
            <a:fld id="{8CF29BA5-42BA-5049-8511-FAD7710C7FA9}" type="slidenum">
              <a:rPr lang="fr-FR" smtClean="0"/>
              <a:pPr/>
              <a:t>22</a:t>
            </a:fld>
            <a:endParaRPr lang="fr-FR"/>
          </a:p>
        </p:txBody>
      </p:sp>
      <p:sp>
        <p:nvSpPr>
          <p:cNvPr id="4" name="Titre 1"/>
          <p:cNvSpPr txBox="1">
            <a:spLocks/>
          </p:cNvSpPr>
          <p:nvPr/>
        </p:nvSpPr>
        <p:spPr>
          <a:xfrm>
            <a:off x="498764" y="422823"/>
            <a:ext cx="8279476" cy="777600"/>
          </a:xfrm>
          <a:prstGeom prst="rect">
            <a:avLst/>
          </a:prstGeom>
          <a:solidFill>
            <a:schemeClr val="accent5">
              <a:lumMod val="20000"/>
              <a:lumOff val="8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CA" b="1">
                <a:solidFill>
                  <a:schemeClr val="accent1">
                    <a:lumMod val="50000"/>
                  </a:schemeClr>
                </a:solidFill>
                <a:latin typeface="+mn-lt"/>
              </a:rPr>
              <a:t>Question : cerner le contenu</a:t>
            </a:r>
            <a:endParaRPr lang="fr-CA" b="1">
              <a:solidFill>
                <a:schemeClr val="accent1">
                  <a:lumMod val="50000"/>
                </a:schemeClr>
              </a:solidFill>
              <a:latin typeface="+mn-lt"/>
              <a:cs typeface="Andalus" panose="02020603050405020304" pitchFamily="18" charset="-78"/>
            </a:endParaRPr>
          </a:p>
        </p:txBody>
      </p:sp>
      <p:sp>
        <p:nvSpPr>
          <p:cNvPr id="5" name="Rectangle 4"/>
          <p:cNvSpPr/>
          <p:nvPr/>
        </p:nvSpPr>
        <p:spPr>
          <a:xfrm>
            <a:off x="498764" y="1412992"/>
            <a:ext cx="8279476" cy="1200329"/>
          </a:xfrm>
          <a:prstGeom prst="rect">
            <a:avLst/>
          </a:prstGeom>
        </p:spPr>
        <p:txBody>
          <a:bodyPr wrap="square">
            <a:spAutoFit/>
          </a:bodyPr>
          <a:lstStyle/>
          <a:p>
            <a:r>
              <a:rPr lang="fr-CA" sz="2400" b="1">
                <a:ln w="3175">
                  <a:noFill/>
                </a:ln>
              </a:rPr>
              <a:t>Cerner le contenu</a:t>
            </a:r>
          </a:p>
          <a:p>
            <a:r>
              <a:rPr lang="fr-CA" sz="2400">
                <a:ln w="3175">
                  <a:noFill/>
                </a:ln>
              </a:rPr>
              <a:t>Expliquez pourquoi le fait de tomber nez à nez avec Germaine Richard, lors de funérailles, a particulièrement déplu à Angèle.</a:t>
            </a:r>
          </a:p>
        </p:txBody>
      </p:sp>
      <p:sp>
        <p:nvSpPr>
          <p:cNvPr id="6" name="Rectangle 5"/>
          <p:cNvSpPr/>
          <p:nvPr/>
        </p:nvSpPr>
        <p:spPr>
          <a:xfrm>
            <a:off x="533791" y="3090020"/>
            <a:ext cx="6727946" cy="2302553"/>
          </a:xfrm>
          <a:prstGeom prst="rect">
            <a:avLst/>
          </a:prstGeom>
        </p:spPr>
        <p:txBody>
          <a:bodyPr wrap="square">
            <a:spAutoFit/>
          </a:bodyPr>
          <a:lstStyle/>
          <a:p>
            <a:pPr>
              <a:lnSpc>
                <a:spcPct val="107000"/>
              </a:lnSpc>
              <a:spcAft>
                <a:spcPts val="800"/>
              </a:spcAft>
            </a:pPr>
            <a:r>
              <a:rPr lang="fr-CA" sz="2800" b="1">
                <a:latin typeface="Calibri" panose="020F0502020204030204" pitchFamily="34" charset="0"/>
                <a:ea typeface="Calibri" panose="020F0502020204030204" pitchFamily="34" charset="0"/>
                <a:cs typeface="Times New Roman" panose="02020603050405020304" pitchFamily="18" charset="0"/>
              </a:rPr>
              <a:t>Réponse A</a:t>
            </a:r>
            <a:endParaRPr lang="fr-CA">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2000">
                <a:latin typeface="Calibri" panose="020F0502020204030204" pitchFamily="34" charset="0"/>
                <a:ea typeface="Calibri" panose="020F0502020204030204" pitchFamily="34" charset="0"/>
                <a:cs typeface="Calibri" panose="020F0502020204030204" pitchFamily="34" charset="0"/>
              </a:rPr>
              <a:t>Le fait de tomber nez à nez avec Germaine Richard, lors des funérailles, a déplu à Angèle puisqu’elle avait entendu parler que sont marie la fréquentait derrière sont dos. Puis il se pourrait aussi qu’ils aient eu un enfant ensemble (mais cela reste toujours incertain).</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7" name="Groupe 16"/>
          <p:cNvGrpSpPr/>
          <p:nvPr/>
        </p:nvGrpSpPr>
        <p:grpSpPr>
          <a:xfrm>
            <a:off x="498764" y="3790336"/>
            <a:ext cx="6255997" cy="619432"/>
            <a:chOff x="498764" y="3790336"/>
            <a:chExt cx="6255997" cy="619432"/>
          </a:xfrm>
        </p:grpSpPr>
        <p:sp>
          <p:nvSpPr>
            <p:cNvPr id="7" name="Rectangle 6"/>
            <p:cNvSpPr/>
            <p:nvPr/>
          </p:nvSpPr>
          <p:spPr>
            <a:xfrm>
              <a:off x="498764" y="3790336"/>
              <a:ext cx="6255997" cy="280219"/>
            </a:xfrm>
            <a:prstGeom prst="rect">
              <a:avLst/>
            </a:prstGeom>
            <a:solidFill>
              <a:srgbClr val="FF99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498764" y="4109123"/>
              <a:ext cx="3040849" cy="300645"/>
            </a:xfrm>
            <a:prstGeom prst="rect">
              <a:avLst/>
            </a:prstGeom>
            <a:solidFill>
              <a:srgbClr val="FF99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9" name="Rectangle à coins arrondis 8"/>
          <p:cNvSpPr/>
          <p:nvPr>
            <p:custDataLst>
              <p:tags r:id="rId1"/>
            </p:custDataLst>
          </p:nvPr>
        </p:nvSpPr>
        <p:spPr>
          <a:xfrm>
            <a:off x="7406584" y="3434435"/>
            <a:ext cx="1371656" cy="636120"/>
          </a:xfrm>
          <a:prstGeom prst="wedgeRoundRectCallout">
            <a:avLst>
              <a:gd name="adj1" fmla="val -77688"/>
              <a:gd name="adj2" fmla="val 27054"/>
              <a:gd name="adj3" fmla="val 16667"/>
            </a:avLst>
          </a:prstGeom>
          <a:solidFill>
            <a:srgbClr val="FF99FF"/>
          </a:solidFill>
          <a:ln w="28575">
            <a:solidFill>
              <a:srgbClr val="FF9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a:solidFill>
                  <a:schemeClr val="tx1"/>
                </a:solidFill>
              </a:rPr>
              <a:t>Objet de l’explication</a:t>
            </a:r>
          </a:p>
        </p:txBody>
      </p:sp>
      <p:sp>
        <p:nvSpPr>
          <p:cNvPr id="11" name="Rectangle à coins arrondis 10"/>
          <p:cNvSpPr/>
          <p:nvPr>
            <p:custDataLst>
              <p:tags r:id="rId2"/>
            </p:custDataLst>
          </p:nvPr>
        </p:nvSpPr>
        <p:spPr>
          <a:xfrm>
            <a:off x="7261737" y="4328673"/>
            <a:ext cx="1126836" cy="335495"/>
          </a:xfrm>
          <a:prstGeom prst="wedgeRoundRectCallout">
            <a:avLst>
              <a:gd name="adj1" fmla="val -72049"/>
              <a:gd name="adj2" fmla="val -32225"/>
              <a:gd name="adj3" fmla="val 16667"/>
            </a:avLst>
          </a:prstGeom>
          <a:solidFill>
            <a:srgbClr val="AAFE22"/>
          </a:solidFill>
          <a:ln w="28575">
            <a:solidFill>
              <a:srgbClr val="AAFE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a:solidFill>
                  <a:schemeClr val="tx1"/>
                </a:solidFill>
              </a:rPr>
              <a:t>1</a:t>
            </a:r>
            <a:r>
              <a:rPr lang="fr-CA" sz="1400" b="1" baseline="30000">
                <a:solidFill>
                  <a:schemeClr val="tx1"/>
                </a:solidFill>
              </a:rPr>
              <a:t>re</a:t>
            </a:r>
            <a:r>
              <a:rPr lang="fr-CA" sz="1400" b="1">
                <a:solidFill>
                  <a:schemeClr val="tx1"/>
                </a:solidFill>
              </a:rPr>
              <a:t> cause</a:t>
            </a:r>
          </a:p>
        </p:txBody>
      </p:sp>
      <p:grpSp>
        <p:nvGrpSpPr>
          <p:cNvPr id="18" name="Groupe 17"/>
          <p:cNvGrpSpPr/>
          <p:nvPr/>
        </p:nvGrpSpPr>
        <p:grpSpPr>
          <a:xfrm>
            <a:off x="498764" y="4122729"/>
            <a:ext cx="6255997" cy="602157"/>
            <a:chOff x="498764" y="4122729"/>
            <a:chExt cx="6255997" cy="602157"/>
          </a:xfrm>
        </p:grpSpPr>
        <p:sp>
          <p:nvSpPr>
            <p:cNvPr id="12" name="Rectangle 11"/>
            <p:cNvSpPr/>
            <p:nvPr/>
          </p:nvSpPr>
          <p:spPr>
            <a:xfrm>
              <a:off x="3626762" y="4122729"/>
              <a:ext cx="3127999" cy="287039"/>
            </a:xfrm>
            <a:prstGeom prst="rect">
              <a:avLst/>
            </a:prstGeom>
            <a:solidFill>
              <a:srgbClr val="AAFE2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p:cNvSpPr/>
            <p:nvPr/>
          </p:nvSpPr>
          <p:spPr>
            <a:xfrm>
              <a:off x="498764" y="4474337"/>
              <a:ext cx="5017133" cy="250549"/>
            </a:xfrm>
            <a:prstGeom prst="rect">
              <a:avLst/>
            </a:prstGeom>
            <a:solidFill>
              <a:srgbClr val="AAFE2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9" name="Groupe 18"/>
          <p:cNvGrpSpPr/>
          <p:nvPr/>
        </p:nvGrpSpPr>
        <p:grpSpPr>
          <a:xfrm>
            <a:off x="498764" y="4773846"/>
            <a:ext cx="6255997" cy="618727"/>
            <a:chOff x="498764" y="4773846"/>
            <a:chExt cx="6255997" cy="618727"/>
          </a:xfrm>
        </p:grpSpPr>
        <p:sp>
          <p:nvSpPr>
            <p:cNvPr id="14" name="Rectangle 13"/>
            <p:cNvSpPr/>
            <p:nvPr/>
          </p:nvSpPr>
          <p:spPr>
            <a:xfrm>
              <a:off x="498764" y="4773846"/>
              <a:ext cx="6255997" cy="252000"/>
            </a:xfrm>
            <a:prstGeom prst="rect">
              <a:avLst/>
            </a:prstGeom>
            <a:solidFill>
              <a:srgbClr val="AAFE2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p:cNvSpPr/>
            <p:nvPr/>
          </p:nvSpPr>
          <p:spPr>
            <a:xfrm>
              <a:off x="498765" y="5104573"/>
              <a:ext cx="2849120" cy="288000"/>
            </a:xfrm>
            <a:prstGeom prst="rect">
              <a:avLst/>
            </a:prstGeom>
            <a:solidFill>
              <a:srgbClr val="AAFE2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6" name="Rectangle à coins arrondis 15"/>
          <p:cNvSpPr/>
          <p:nvPr>
            <p:custDataLst>
              <p:tags r:id="rId3"/>
            </p:custDataLst>
          </p:nvPr>
        </p:nvSpPr>
        <p:spPr>
          <a:xfrm>
            <a:off x="7261737" y="4853463"/>
            <a:ext cx="1126836" cy="335495"/>
          </a:xfrm>
          <a:prstGeom prst="wedgeRoundRectCallout">
            <a:avLst>
              <a:gd name="adj1" fmla="val -72049"/>
              <a:gd name="adj2" fmla="val -32225"/>
              <a:gd name="adj3" fmla="val 16667"/>
            </a:avLst>
          </a:prstGeom>
          <a:solidFill>
            <a:srgbClr val="AAFE22"/>
          </a:solidFill>
          <a:ln w="28575">
            <a:solidFill>
              <a:srgbClr val="AAFE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a:solidFill>
                  <a:schemeClr val="tx1"/>
                </a:solidFill>
              </a:rPr>
              <a:t>2</a:t>
            </a:r>
            <a:r>
              <a:rPr lang="fr-CA" sz="1400" b="1" baseline="30000">
                <a:solidFill>
                  <a:schemeClr val="tx1"/>
                </a:solidFill>
              </a:rPr>
              <a:t>e</a:t>
            </a:r>
            <a:r>
              <a:rPr lang="fr-CA" sz="1400" b="1">
                <a:solidFill>
                  <a:schemeClr val="tx1"/>
                </a:solidFill>
              </a:rPr>
              <a:t> cause</a:t>
            </a:r>
          </a:p>
        </p:txBody>
      </p:sp>
      <p:grpSp>
        <p:nvGrpSpPr>
          <p:cNvPr id="24" name="Groupe 23"/>
          <p:cNvGrpSpPr/>
          <p:nvPr/>
        </p:nvGrpSpPr>
        <p:grpSpPr>
          <a:xfrm>
            <a:off x="3539613" y="4070555"/>
            <a:ext cx="2768284" cy="916743"/>
            <a:chOff x="3539613" y="4070555"/>
            <a:chExt cx="2768284" cy="916743"/>
          </a:xfrm>
        </p:grpSpPr>
        <p:sp>
          <p:nvSpPr>
            <p:cNvPr id="20" name="Rectangle 19"/>
            <p:cNvSpPr/>
            <p:nvPr/>
          </p:nvSpPr>
          <p:spPr>
            <a:xfrm>
              <a:off x="3539613" y="4070555"/>
              <a:ext cx="827671" cy="25811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Rectangle 20"/>
            <p:cNvSpPr/>
            <p:nvPr/>
          </p:nvSpPr>
          <p:spPr>
            <a:xfrm>
              <a:off x="5515897" y="4426373"/>
              <a:ext cx="504000" cy="24116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Rectangle 21"/>
            <p:cNvSpPr/>
            <p:nvPr/>
          </p:nvSpPr>
          <p:spPr>
            <a:xfrm>
              <a:off x="5767897" y="4748411"/>
              <a:ext cx="540000" cy="238887"/>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3" name="ZoneTexte 22"/>
          <p:cNvSpPr txBox="1"/>
          <p:nvPr>
            <p:custDataLst>
              <p:tags r:id="rId4"/>
            </p:custDataLst>
          </p:nvPr>
        </p:nvSpPr>
        <p:spPr>
          <a:xfrm>
            <a:off x="6723315" y="5648421"/>
            <a:ext cx="1853392" cy="307777"/>
          </a:xfrm>
          <a:prstGeom prst="rect">
            <a:avLst/>
          </a:prstGeom>
          <a:noFill/>
          <a:ln w="6350">
            <a:solidFill>
              <a:schemeClr val="tx1"/>
            </a:solidFill>
          </a:ln>
        </p:spPr>
        <p:txBody>
          <a:bodyPr wrap="none" rtlCol="0">
            <a:spAutoFit/>
          </a:bodyPr>
          <a:lstStyle/>
          <a:p>
            <a:r>
              <a:rPr lang="fr-CA" sz="1400" b="1">
                <a:latin typeface="Calibri" panose="020F0502020204030204" pitchFamily="34" charset="0"/>
                <a:cs typeface="Calibri" panose="020F0502020204030204" pitchFamily="34" charset="0"/>
              </a:rPr>
              <a:t>Marqueurs de relation</a:t>
            </a:r>
          </a:p>
        </p:txBody>
      </p:sp>
    </p:spTree>
    <p:extLst>
      <p:ext uri="{BB962C8B-B14F-4D97-AF65-F5344CB8AC3E}">
        <p14:creationId xmlns:p14="http://schemas.microsoft.com/office/powerpoint/2010/main" val="134490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1" grpId="0" animBg="1"/>
      <p:bldP spid="16"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5CEC4-364F-4542-A5CC-E279653B6E9F}" type="datetime1">
              <a:rPr lang="fr-FR" smtClean="0"/>
              <a:t>23/04/2018</a:t>
            </a:fld>
            <a:endParaRPr lang="fr-FR"/>
          </a:p>
        </p:txBody>
      </p:sp>
      <p:sp>
        <p:nvSpPr>
          <p:cNvPr id="3" name="Espace réservé du numéro de diapositive 2"/>
          <p:cNvSpPr>
            <a:spLocks noGrp="1"/>
          </p:cNvSpPr>
          <p:nvPr>
            <p:ph type="sldNum" sz="quarter" idx="12"/>
          </p:nvPr>
        </p:nvSpPr>
        <p:spPr/>
        <p:txBody>
          <a:bodyPr/>
          <a:lstStyle/>
          <a:p>
            <a:fld id="{8CF29BA5-42BA-5049-8511-FAD7710C7FA9}" type="slidenum">
              <a:rPr lang="fr-FR" smtClean="0"/>
              <a:pPr/>
              <a:t>23</a:t>
            </a:fld>
            <a:endParaRPr lang="fr-FR"/>
          </a:p>
        </p:txBody>
      </p:sp>
      <p:sp>
        <p:nvSpPr>
          <p:cNvPr id="4" name="Titre 1"/>
          <p:cNvSpPr txBox="1">
            <a:spLocks/>
          </p:cNvSpPr>
          <p:nvPr/>
        </p:nvSpPr>
        <p:spPr>
          <a:xfrm>
            <a:off x="498764" y="422823"/>
            <a:ext cx="8279476" cy="777600"/>
          </a:xfrm>
          <a:prstGeom prst="rect">
            <a:avLst/>
          </a:prstGeom>
          <a:solidFill>
            <a:schemeClr val="accent5">
              <a:lumMod val="20000"/>
              <a:lumOff val="8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CA" b="1">
                <a:solidFill>
                  <a:schemeClr val="accent1">
                    <a:lumMod val="50000"/>
                  </a:schemeClr>
                </a:solidFill>
                <a:latin typeface="+mn-lt"/>
              </a:rPr>
              <a:t>Question : cerner le contenu</a:t>
            </a:r>
            <a:endParaRPr lang="fr-CA" b="1">
              <a:solidFill>
                <a:schemeClr val="accent1">
                  <a:lumMod val="50000"/>
                </a:schemeClr>
              </a:solidFill>
              <a:latin typeface="+mn-lt"/>
              <a:cs typeface="Andalus" panose="02020603050405020304" pitchFamily="18" charset="-78"/>
            </a:endParaRPr>
          </a:p>
        </p:txBody>
      </p:sp>
      <p:sp>
        <p:nvSpPr>
          <p:cNvPr id="5" name="Rectangle 4"/>
          <p:cNvSpPr/>
          <p:nvPr/>
        </p:nvSpPr>
        <p:spPr>
          <a:xfrm>
            <a:off x="498764" y="1250430"/>
            <a:ext cx="8279476" cy="1015663"/>
          </a:xfrm>
          <a:prstGeom prst="rect">
            <a:avLst/>
          </a:prstGeom>
        </p:spPr>
        <p:txBody>
          <a:bodyPr wrap="square">
            <a:spAutoFit/>
          </a:bodyPr>
          <a:lstStyle/>
          <a:p>
            <a:r>
              <a:rPr lang="fr-CA" sz="2000" b="1" dirty="0">
                <a:ln w="3175">
                  <a:noFill/>
                </a:ln>
              </a:rPr>
              <a:t>Cerner le contenu</a:t>
            </a:r>
          </a:p>
          <a:p>
            <a:r>
              <a:rPr lang="fr-CA" sz="2000" dirty="0">
                <a:ln w="3175">
                  <a:noFill/>
                </a:ln>
              </a:rPr>
              <a:t>Expliquez pourquoi le fait de tomber nez à nez avec Germaine Richard, lors de funérailles, a particulièrement déplu à Angèle.</a:t>
            </a:r>
          </a:p>
        </p:txBody>
      </p:sp>
      <p:sp>
        <p:nvSpPr>
          <p:cNvPr id="6" name="Rectangle 5"/>
          <p:cNvSpPr/>
          <p:nvPr/>
        </p:nvSpPr>
        <p:spPr>
          <a:xfrm>
            <a:off x="498764" y="2132604"/>
            <a:ext cx="7048448" cy="4725396"/>
          </a:xfrm>
          <a:prstGeom prst="rect">
            <a:avLst/>
          </a:prstGeom>
        </p:spPr>
        <p:txBody>
          <a:bodyPr wrap="square">
            <a:spAutoFit/>
          </a:bodyPr>
          <a:lstStyle/>
          <a:p>
            <a:pPr>
              <a:lnSpc>
                <a:spcPct val="107000"/>
              </a:lnSpc>
              <a:spcAft>
                <a:spcPts val="800"/>
              </a:spcAft>
            </a:pPr>
            <a:r>
              <a:rPr lang="fr-CA" sz="2000" b="1" dirty="0">
                <a:latin typeface="Calibri" panose="020F0502020204030204" pitchFamily="34" charset="0"/>
                <a:ea typeface="Calibri" panose="020F0502020204030204" pitchFamily="34" charset="0"/>
                <a:cs typeface="Times New Roman" panose="02020603050405020304" pitchFamily="18" charset="0"/>
              </a:rPr>
              <a:t>Réponse B</a:t>
            </a:r>
            <a:endParaRPr lang="fr-C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CA" dirty="0">
                <a:latin typeface="Calibri" panose="020F0502020204030204" pitchFamily="34" charset="0"/>
                <a:ea typeface="Calibri" panose="020F0502020204030204" pitchFamily="34" charset="0"/>
                <a:cs typeface="Times New Roman" panose="02020603050405020304" pitchFamily="18" charset="0"/>
              </a:rPr>
              <a:t>Tomber nez à nez avec Germaine Richard lors des funérailles a déplu à Angèle parce que cette femme est une catin. En effet, Germaine a 60 ans, est prostituée et l’a toujours été. De plus, celle-ci entretenait une liaison avec le mari de Angèle. Apparemment, cette liaison aurait durée pendant 20 ans. Angèle était au courant mais l’avait gardé pour elle. En plus, Angèle avait toujours désiré un enfant. Semblerait que Germaine ait un garçon aux yeux bleus. Ce qui porte à croire que ce garçon provient de sa relation avec Baptiste le mari de Angèle qui avait lui aussi les yeux bleus. C’est pour ces raisons amplement suffisantes que ça a déplu à Angèle de croiser Germaine</a:t>
            </a:r>
            <a:r>
              <a:rPr lang="fr-CA" sz="2000" dirty="0">
                <a:latin typeface="Calibri" panose="020F0502020204030204" pitchFamily="34" charset="0"/>
                <a:ea typeface="Calibri" panose="020F0502020204030204" pitchFamily="34" charset="0"/>
                <a:cs typeface="Times New Roman" panose="02020603050405020304" pitchFamily="18" charset="0"/>
              </a:rPr>
              <a:t>.</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282890" y="3128235"/>
            <a:ext cx="3425587" cy="243264"/>
          </a:xfrm>
          <a:prstGeom prst="rect">
            <a:avLst/>
          </a:prstGeom>
          <a:solidFill>
            <a:srgbClr val="AAFE2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2" name="Groupe 21"/>
          <p:cNvGrpSpPr/>
          <p:nvPr/>
        </p:nvGrpSpPr>
        <p:grpSpPr>
          <a:xfrm>
            <a:off x="472864" y="3169596"/>
            <a:ext cx="7074348" cy="1436765"/>
            <a:chOff x="472864" y="3169596"/>
            <a:chExt cx="7074348" cy="1436765"/>
          </a:xfrm>
        </p:grpSpPr>
        <p:sp>
          <p:nvSpPr>
            <p:cNvPr id="10" name="Rectangle 9"/>
            <p:cNvSpPr/>
            <p:nvPr/>
          </p:nvSpPr>
          <p:spPr>
            <a:xfrm>
              <a:off x="563706" y="3566406"/>
              <a:ext cx="6874324" cy="244164"/>
            </a:xfrm>
            <a:prstGeom prst="rect">
              <a:avLst/>
            </a:prstGeom>
            <a:solidFill>
              <a:srgbClr val="0EE2E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p:cNvSpPr/>
            <p:nvPr/>
          </p:nvSpPr>
          <p:spPr>
            <a:xfrm>
              <a:off x="4763009" y="3169596"/>
              <a:ext cx="2784203" cy="253747"/>
            </a:xfrm>
            <a:prstGeom prst="rect">
              <a:avLst/>
            </a:prstGeom>
            <a:solidFill>
              <a:srgbClr val="0EE2E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p:cNvSpPr/>
            <p:nvPr/>
          </p:nvSpPr>
          <p:spPr>
            <a:xfrm>
              <a:off x="479416" y="3983559"/>
              <a:ext cx="7067796" cy="280396"/>
            </a:xfrm>
            <a:prstGeom prst="rect">
              <a:avLst/>
            </a:prstGeom>
            <a:solidFill>
              <a:srgbClr val="0EE2E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p:cNvSpPr/>
            <p:nvPr/>
          </p:nvSpPr>
          <p:spPr>
            <a:xfrm>
              <a:off x="472864" y="4415553"/>
              <a:ext cx="6146300" cy="190808"/>
            </a:xfrm>
            <a:prstGeom prst="rect">
              <a:avLst/>
            </a:prstGeom>
            <a:solidFill>
              <a:srgbClr val="0EE2E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4" name="Groupe 23"/>
          <p:cNvGrpSpPr/>
          <p:nvPr/>
        </p:nvGrpSpPr>
        <p:grpSpPr>
          <a:xfrm>
            <a:off x="563707" y="5201453"/>
            <a:ext cx="7133630" cy="612492"/>
            <a:chOff x="563707" y="5201453"/>
            <a:chExt cx="7133630" cy="612492"/>
          </a:xfrm>
        </p:grpSpPr>
        <p:sp>
          <p:nvSpPr>
            <p:cNvPr id="16" name="Rectangle 15"/>
            <p:cNvSpPr/>
            <p:nvPr/>
          </p:nvSpPr>
          <p:spPr>
            <a:xfrm>
              <a:off x="2750993" y="5201453"/>
              <a:ext cx="4796219" cy="287081"/>
            </a:xfrm>
            <a:prstGeom prst="rect">
              <a:avLst/>
            </a:prstGeom>
            <a:solidFill>
              <a:srgbClr val="0EE2E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p:cNvSpPr/>
            <p:nvPr/>
          </p:nvSpPr>
          <p:spPr>
            <a:xfrm>
              <a:off x="563707" y="5581986"/>
              <a:ext cx="7133630" cy="231959"/>
            </a:xfrm>
            <a:prstGeom prst="rect">
              <a:avLst/>
            </a:prstGeom>
            <a:solidFill>
              <a:srgbClr val="0EE2E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3" name="Groupe 22"/>
          <p:cNvGrpSpPr/>
          <p:nvPr/>
        </p:nvGrpSpPr>
        <p:grpSpPr>
          <a:xfrm>
            <a:off x="532390" y="4402474"/>
            <a:ext cx="7014823" cy="1086061"/>
            <a:chOff x="532390" y="4402474"/>
            <a:chExt cx="7014823" cy="1086061"/>
          </a:xfrm>
        </p:grpSpPr>
        <p:sp>
          <p:nvSpPr>
            <p:cNvPr id="14" name="Rectangle 13"/>
            <p:cNvSpPr/>
            <p:nvPr/>
          </p:nvSpPr>
          <p:spPr>
            <a:xfrm>
              <a:off x="532390" y="4781012"/>
              <a:ext cx="7014822" cy="268217"/>
            </a:xfrm>
            <a:prstGeom prst="rect">
              <a:avLst/>
            </a:prstGeom>
            <a:solidFill>
              <a:srgbClr val="AAFE2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p:cNvSpPr/>
            <p:nvPr/>
          </p:nvSpPr>
          <p:spPr>
            <a:xfrm>
              <a:off x="563707" y="5148767"/>
              <a:ext cx="2122343" cy="339768"/>
            </a:xfrm>
            <a:prstGeom prst="rect">
              <a:avLst/>
            </a:prstGeom>
            <a:solidFill>
              <a:srgbClr val="AAFE2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p:cNvSpPr/>
            <p:nvPr/>
          </p:nvSpPr>
          <p:spPr>
            <a:xfrm>
              <a:off x="6681801" y="4402474"/>
              <a:ext cx="865412" cy="242013"/>
            </a:xfrm>
            <a:prstGeom prst="rect">
              <a:avLst/>
            </a:prstGeom>
            <a:solidFill>
              <a:srgbClr val="AAFE2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1" name="Groupe 20"/>
          <p:cNvGrpSpPr/>
          <p:nvPr/>
        </p:nvGrpSpPr>
        <p:grpSpPr>
          <a:xfrm>
            <a:off x="526059" y="2700578"/>
            <a:ext cx="7021153" cy="658489"/>
            <a:chOff x="526059" y="2700578"/>
            <a:chExt cx="7021153" cy="658489"/>
          </a:xfrm>
        </p:grpSpPr>
        <p:sp>
          <p:nvSpPr>
            <p:cNvPr id="8" name="Rectangle 7"/>
            <p:cNvSpPr/>
            <p:nvPr/>
          </p:nvSpPr>
          <p:spPr>
            <a:xfrm>
              <a:off x="628650" y="2700578"/>
              <a:ext cx="6918562" cy="288281"/>
            </a:xfrm>
            <a:prstGeom prst="rect">
              <a:avLst/>
            </a:prstGeom>
            <a:solidFill>
              <a:srgbClr val="FF99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ectangle 19"/>
            <p:cNvSpPr/>
            <p:nvPr/>
          </p:nvSpPr>
          <p:spPr>
            <a:xfrm>
              <a:off x="526059" y="3135125"/>
              <a:ext cx="702299" cy="223942"/>
            </a:xfrm>
            <a:prstGeom prst="rect">
              <a:avLst/>
            </a:prstGeom>
            <a:solidFill>
              <a:srgbClr val="FF99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7" name="Groupe 6"/>
          <p:cNvGrpSpPr/>
          <p:nvPr/>
        </p:nvGrpSpPr>
        <p:grpSpPr>
          <a:xfrm>
            <a:off x="2756564" y="3116904"/>
            <a:ext cx="4681466" cy="2371630"/>
            <a:chOff x="2756564" y="3116904"/>
            <a:chExt cx="4681466" cy="2371630"/>
          </a:xfrm>
        </p:grpSpPr>
        <p:sp>
          <p:nvSpPr>
            <p:cNvPr id="30" name="Rectangle 29"/>
            <p:cNvSpPr/>
            <p:nvPr/>
          </p:nvSpPr>
          <p:spPr>
            <a:xfrm>
              <a:off x="6605457" y="4287507"/>
              <a:ext cx="832573" cy="37153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w="57150">
                  <a:solidFill>
                    <a:schemeClr val="tx1"/>
                  </a:solidFill>
                </a:ln>
              </a:endParaRPr>
            </a:p>
          </p:txBody>
        </p:sp>
        <p:sp>
          <p:nvSpPr>
            <p:cNvPr id="31" name="Rectangle 30"/>
            <p:cNvSpPr/>
            <p:nvPr/>
          </p:nvSpPr>
          <p:spPr>
            <a:xfrm>
              <a:off x="4780155" y="3116904"/>
              <a:ext cx="832573" cy="29510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w="57150">
                  <a:solidFill>
                    <a:schemeClr val="tx1"/>
                  </a:solidFill>
                </a:ln>
              </a:endParaRPr>
            </a:p>
          </p:txBody>
        </p:sp>
        <p:sp>
          <p:nvSpPr>
            <p:cNvPr id="32" name="Rectangle 31"/>
            <p:cNvSpPr/>
            <p:nvPr/>
          </p:nvSpPr>
          <p:spPr>
            <a:xfrm>
              <a:off x="2756564" y="5193426"/>
              <a:ext cx="694560" cy="29510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w="57150">
                  <a:solidFill>
                    <a:schemeClr val="tx1"/>
                  </a:solidFill>
                </a:ln>
              </a:endParaRPr>
            </a:p>
          </p:txBody>
        </p:sp>
        <p:sp>
          <p:nvSpPr>
            <p:cNvPr id="33" name="Rectangle 32"/>
            <p:cNvSpPr/>
            <p:nvPr/>
          </p:nvSpPr>
          <p:spPr>
            <a:xfrm>
              <a:off x="3713863" y="3538914"/>
              <a:ext cx="832573" cy="29510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w="57150">
                  <a:solidFill>
                    <a:schemeClr val="tx1"/>
                  </a:solidFill>
                </a:ln>
              </a:endParaRPr>
            </a:p>
          </p:txBody>
        </p:sp>
      </p:grpSp>
      <p:sp>
        <p:nvSpPr>
          <p:cNvPr id="28" name="Rectangle à coins arrondis 27"/>
          <p:cNvSpPr/>
          <p:nvPr>
            <p:custDataLst>
              <p:tags r:id="rId1"/>
            </p:custDataLst>
          </p:nvPr>
        </p:nvSpPr>
        <p:spPr>
          <a:xfrm>
            <a:off x="7872659" y="2139822"/>
            <a:ext cx="1150375" cy="636120"/>
          </a:xfrm>
          <a:prstGeom prst="wedgeRoundRectCallout">
            <a:avLst>
              <a:gd name="adj1" fmla="val -72560"/>
              <a:gd name="adj2" fmla="val 57194"/>
              <a:gd name="adj3" fmla="val 16667"/>
            </a:avLst>
          </a:prstGeom>
          <a:solidFill>
            <a:srgbClr val="FF99FF"/>
          </a:solidFill>
          <a:ln w="28575">
            <a:solidFill>
              <a:srgbClr val="FF9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a:solidFill>
                  <a:schemeClr val="tx1"/>
                </a:solidFill>
              </a:rPr>
              <a:t>Objet de l’explication</a:t>
            </a:r>
          </a:p>
        </p:txBody>
      </p:sp>
      <p:sp>
        <p:nvSpPr>
          <p:cNvPr id="29" name="Rectangle à coins arrondis 28"/>
          <p:cNvSpPr/>
          <p:nvPr>
            <p:custDataLst>
              <p:tags r:id="rId2"/>
            </p:custDataLst>
          </p:nvPr>
        </p:nvSpPr>
        <p:spPr>
          <a:xfrm>
            <a:off x="7896198" y="2901945"/>
            <a:ext cx="1126836" cy="335495"/>
          </a:xfrm>
          <a:prstGeom prst="wedgeRoundRectCallout">
            <a:avLst>
              <a:gd name="adj1" fmla="val -328580"/>
              <a:gd name="adj2" fmla="val 2943"/>
              <a:gd name="adj3" fmla="val 16667"/>
            </a:avLst>
          </a:prstGeom>
          <a:solidFill>
            <a:srgbClr val="AAFE22"/>
          </a:solidFill>
          <a:ln w="28575">
            <a:solidFill>
              <a:srgbClr val="AAFE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a:solidFill>
                  <a:schemeClr val="tx1"/>
                </a:solidFill>
              </a:rPr>
              <a:t>1</a:t>
            </a:r>
            <a:r>
              <a:rPr lang="fr-CA" sz="1400" b="1" baseline="30000" dirty="0">
                <a:solidFill>
                  <a:schemeClr val="tx1"/>
                </a:solidFill>
              </a:rPr>
              <a:t>re</a:t>
            </a:r>
            <a:r>
              <a:rPr lang="fr-CA" sz="1400" b="1" dirty="0">
                <a:solidFill>
                  <a:schemeClr val="tx1"/>
                </a:solidFill>
              </a:rPr>
              <a:t> cause</a:t>
            </a:r>
          </a:p>
        </p:txBody>
      </p:sp>
      <p:sp>
        <p:nvSpPr>
          <p:cNvPr id="35" name="Rectangle à coins arrondis 34"/>
          <p:cNvSpPr/>
          <p:nvPr>
            <p:custDataLst>
              <p:tags r:id="rId3"/>
            </p:custDataLst>
          </p:nvPr>
        </p:nvSpPr>
        <p:spPr>
          <a:xfrm>
            <a:off x="7828191" y="3389385"/>
            <a:ext cx="1239309" cy="344388"/>
          </a:xfrm>
          <a:prstGeom prst="wedgeRoundRectCallout">
            <a:avLst>
              <a:gd name="adj1" fmla="val -66125"/>
              <a:gd name="adj2" fmla="val 4034"/>
              <a:gd name="adj3" fmla="val 16667"/>
            </a:avLst>
          </a:prstGeom>
          <a:solidFill>
            <a:srgbClr val="65F8F5"/>
          </a:solidFill>
          <a:ln w="28575">
            <a:solidFill>
              <a:srgbClr val="65F8F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smtClean="0">
                <a:solidFill>
                  <a:schemeClr val="tx1"/>
                </a:solidFill>
              </a:rPr>
              <a:t>Explication</a:t>
            </a:r>
            <a:endParaRPr lang="fr-CA" sz="1400" b="1" dirty="0">
              <a:solidFill>
                <a:schemeClr val="tx1"/>
              </a:solidFill>
            </a:endParaRPr>
          </a:p>
        </p:txBody>
      </p:sp>
      <p:sp>
        <p:nvSpPr>
          <p:cNvPr id="36" name="Rectangle à coins arrondis 35"/>
          <p:cNvSpPr/>
          <p:nvPr>
            <p:custDataLst>
              <p:tags r:id="rId4"/>
            </p:custDataLst>
          </p:nvPr>
        </p:nvSpPr>
        <p:spPr>
          <a:xfrm>
            <a:off x="7940664" y="4445517"/>
            <a:ext cx="1126836" cy="335495"/>
          </a:xfrm>
          <a:prstGeom prst="wedgeRoundRectCallout">
            <a:avLst>
              <a:gd name="adj1" fmla="val -72049"/>
              <a:gd name="adj2" fmla="val -32225"/>
              <a:gd name="adj3" fmla="val 16667"/>
            </a:avLst>
          </a:prstGeom>
          <a:solidFill>
            <a:srgbClr val="AAFE22"/>
          </a:solidFill>
          <a:ln w="28575">
            <a:solidFill>
              <a:srgbClr val="AAFE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smtClean="0">
                <a:solidFill>
                  <a:schemeClr val="tx1"/>
                </a:solidFill>
              </a:rPr>
              <a:t>2</a:t>
            </a:r>
            <a:r>
              <a:rPr lang="fr-CA" sz="1400" b="1" baseline="30000" dirty="0" smtClean="0">
                <a:solidFill>
                  <a:schemeClr val="tx1"/>
                </a:solidFill>
              </a:rPr>
              <a:t>e</a:t>
            </a:r>
            <a:r>
              <a:rPr lang="fr-CA" sz="1400" b="1" dirty="0" smtClean="0">
                <a:solidFill>
                  <a:schemeClr val="tx1"/>
                </a:solidFill>
              </a:rPr>
              <a:t> cause</a:t>
            </a:r>
            <a:endParaRPr lang="fr-CA" sz="1400" b="1" dirty="0">
              <a:solidFill>
                <a:schemeClr val="tx1"/>
              </a:solidFill>
            </a:endParaRPr>
          </a:p>
        </p:txBody>
      </p:sp>
      <p:sp>
        <p:nvSpPr>
          <p:cNvPr id="37" name="Rectangle à coins arrondis 36"/>
          <p:cNvSpPr/>
          <p:nvPr>
            <p:custDataLst>
              <p:tags r:id="rId5"/>
            </p:custDataLst>
          </p:nvPr>
        </p:nvSpPr>
        <p:spPr>
          <a:xfrm>
            <a:off x="7828190" y="5168786"/>
            <a:ext cx="1239309" cy="344388"/>
          </a:xfrm>
          <a:prstGeom prst="wedgeRoundRectCallout">
            <a:avLst>
              <a:gd name="adj1" fmla="val -66125"/>
              <a:gd name="adj2" fmla="val 4034"/>
              <a:gd name="adj3" fmla="val 16667"/>
            </a:avLst>
          </a:prstGeom>
          <a:solidFill>
            <a:srgbClr val="65F8F5"/>
          </a:solidFill>
          <a:ln w="28575">
            <a:solidFill>
              <a:srgbClr val="65F8F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a:solidFill>
                  <a:schemeClr val="tx1"/>
                </a:solidFill>
              </a:rPr>
              <a:t>Explicitation</a:t>
            </a:r>
          </a:p>
        </p:txBody>
      </p:sp>
    </p:spTree>
    <p:extLst>
      <p:ext uri="{BB962C8B-B14F-4D97-AF65-F5344CB8AC3E}">
        <p14:creationId xmlns:p14="http://schemas.microsoft.com/office/powerpoint/2010/main" val="196335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8" grpId="0" animBg="1"/>
      <p:bldP spid="29" grpId="0" animBg="1"/>
      <p:bldP spid="35" grpId="0" animBg="1"/>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5CEC4-364F-4542-A5CC-E279653B6E9F}" type="datetime1">
              <a:rPr lang="fr-FR" smtClean="0"/>
              <a:t>23/04/2018</a:t>
            </a:fld>
            <a:endParaRPr lang="fr-FR"/>
          </a:p>
        </p:txBody>
      </p:sp>
      <p:sp>
        <p:nvSpPr>
          <p:cNvPr id="3" name="Espace réservé du numéro de diapositive 2"/>
          <p:cNvSpPr>
            <a:spLocks noGrp="1"/>
          </p:cNvSpPr>
          <p:nvPr>
            <p:ph type="sldNum" sz="quarter" idx="12"/>
          </p:nvPr>
        </p:nvSpPr>
        <p:spPr/>
        <p:txBody>
          <a:bodyPr/>
          <a:lstStyle/>
          <a:p>
            <a:fld id="{8CF29BA5-42BA-5049-8511-FAD7710C7FA9}" type="slidenum">
              <a:rPr lang="fr-FR" smtClean="0"/>
              <a:pPr/>
              <a:t>24</a:t>
            </a:fld>
            <a:endParaRPr lang="fr-FR"/>
          </a:p>
        </p:txBody>
      </p:sp>
      <p:sp>
        <p:nvSpPr>
          <p:cNvPr id="4" name="Titre 1"/>
          <p:cNvSpPr txBox="1">
            <a:spLocks/>
          </p:cNvSpPr>
          <p:nvPr/>
        </p:nvSpPr>
        <p:spPr>
          <a:xfrm>
            <a:off x="498764" y="422823"/>
            <a:ext cx="8279476" cy="777600"/>
          </a:xfrm>
          <a:prstGeom prst="rect">
            <a:avLst/>
          </a:prstGeom>
          <a:solidFill>
            <a:schemeClr val="accent5">
              <a:lumMod val="20000"/>
              <a:lumOff val="8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CA" b="1">
                <a:solidFill>
                  <a:schemeClr val="accent1">
                    <a:lumMod val="50000"/>
                  </a:schemeClr>
                </a:solidFill>
                <a:latin typeface="+mn-lt"/>
              </a:rPr>
              <a:t>1</a:t>
            </a:r>
            <a:r>
              <a:rPr lang="fr-CA" b="1" baseline="30000">
                <a:solidFill>
                  <a:schemeClr val="accent1">
                    <a:lumMod val="50000"/>
                  </a:schemeClr>
                </a:solidFill>
                <a:latin typeface="+mn-lt"/>
              </a:rPr>
              <a:t>re</a:t>
            </a:r>
            <a:r>
              <a:rPr lang="fr-CA" b="1">
                <a:solidFill>
                  <a:schemeClr val="accent1">
                    <a:lumMod val="50000"/>
                  </a:schemeClr>
                </a:solidFill>
                <a:latin typeface="+mn-lt"/>
              </a:rPr>
              <a:t> question : cerner le contenu</a:t>
            </a:r>
            <a:endParaRPr lang="fr-CA" b="1">
              <a:solidFill>
                <a:schemeClr val="accent1">
                  <a:lumMod val="50000"/>
                </a:schemeClr>
              </a:solidFill>
              <a:latin typeface="+mn-lt"/>
              <a:cs typeface="Andalus" panose="02020603050405020304" pitchFamily="18" charset="-78"/>
            </a:endParaRPr>
          </a:p>
        </p:txBody>
      </p:sp>
      <p:sp>
        <p:nvSpPr>
          <p:cNvPr id="5" name="ZoneTexte 4"/>
          <p:cNvSpPr txBox="1"/>
          <p:nvPr/>
        </p:nvSpPr>
        <p:spPr>
          <a:xfrm>
            <a:off x="498764" y="1289904"/>
            <a:ext cx="8279476" cy="584775"/>
          </a:xfrm>
          <a:prstGeom prst="rect">
            <a:avLst/>
          </a:prstGeom>
          <a:noFill/>
        </p:spPr>
        <p:txBody>
          <a:bodyPr wrap="square" rtlCol="0">
            <a:spAutoFit/>
          </a:bodyPr>
          <a:lstStyle/>
          <a:p>
            <a:pPr marL="285750" indent="-285750">
              <a:buFont typeface="Arial" panose="020B0604020202020204" pitchFamily="34" charset="0"/>
              <a:buChar char="•"/>
            </a:pPr>
            <a:r>
              <a:rPr lang="fr-CA" sz="3200"/>
              <a:t>Réponses A et B</a:t>
            </a:r>
          </a:p>
        </p:txBody>
      </p:sp>
      <p:pic>
        <p:nvPicPr>
          <p:cNvPr id="6" name="UnSHnN2y8m4"/>
          <p:cNvPicPr>
            <a:picLocks noRot="1" noChangeAspect="1"/>
          </p:cNvPicPr>
          <p:nvPr>
            <a:videoFile r:link="rId1"/>
          </p:nvPr>
        </p:nvPicPr>
        <p:blipFill>
          <a:blip r:embed="rId3"/>
          <a:stretch>
            <a:fillRect/>
          </a:stretch>
        </p:blipFill>
        <p:spPr>
          <a:xfrm>
            <a:off x="695152" y="1897380"/>
            <a:ext cx="7886700" cy="4436269"/>
          </a:xfrm>
          <a:prstGeom prst="rect">
            <a:avLst/>
          </a:prstGeom>
        </p:spPr>
      </p:pic>
    </p:spTree>
    <p:extLst>
      <p:ext uri="{BB962C8B-B14F-4D97-AF65-F5344CB8AC3E}">
        <p14:creationId xmlns:p14="http://schemas.microsoft.com/office/powerpoint/2010/main" val="327776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5CEC4-364F-4542-A5CC-E279653B6E9F}" type="datetime1">
              <a:rPr lang="fr-FR" smtClean="0"/>
              <a:t>23/04/2018</a:t>
            </a:fld>
            <a:endParaRPr lang="fr-FR"/>
          </a:p>
        </p:txBody>
      </p:sp>
      <p:sp>
        <p:nvSpPr>
          <p:cNvPr id="3" name="Espace réservé du numéro de diapositive 2"/>
          <p:cNvSpPr>
            <a:spLocks noGrp="1"/>
          </p:cNvSpPr>
          <p:nvPr>
            <p:ph type="sldNum" sz="quarter" idx="12"/>
          </p:nvPr>
        </p:nvSpPr>
        <p:spPr/>
        <p:txBody>
          <a:bodyPr/>
          <a:lstStyle/>
          <a:p>
            <a:fld id="{8CF29BA5-42BA-5049-8511-FAD7710C7FA9}" type="slidenum">
              <a:rPr lang="fr-FR" smtClean="0"/>
              <a:pPr/>
              <a:t>25</a:t>
            </a:fld>
            <a:endParaRPr lang="fr-FR"/>
          </a:p>
        </p:txBody>
      </p:sp>
      <p:sp>
        <p:nvSpPr>
          <p:cNvPr id="4" name="Titre 1"/>
          <p:cNvSpPr txBox="1">
            <a:spLocks/>
          </p:cNvSpPr>
          <p:nvPr/>
        </p:nvSpPr>
        <p:spPr>
          <a:xfrm>
            <a:off x="498764" y="422823"/>
            <a:ext cx="8279476" cy="777600"/>
          </a:xfrm>
          <a:prstGeom prst="rect">
            <a:avLst/>
          </a:prstGeom>
          <a:solidFill>
            <a:schemeClr val="accent5">
              <a:lumMod val="20000"/>
              <a:lumOff val="8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CA" b="1">
                <a:solidFill>
                  <a:schemeClr val="accent1">
                    <a:lumMod val="50000"/>
                  </a:schemeClr>
                </a:solidFill>
                <a:latin typeface="+mn-lt"/>
              </a:rPr>
              <a:t>Question : interpréter</a:t>
            </a:r>
            <a:endParaRPr lang="fr-CA" b="1">
              <a:solidFill>
                <a:schemeClr val="accent1">
                  <a:lumMod val="50000"/>
                </a:schemeClr>
              </a:solidFill>
              <a:latin typeface="+mn-lt"/>
              <a:cs typeface="Andalus" panose="02020603050405020304" pitchFamily="18" charset="-78"/>
            </a:endParaRPr>
          </a:p>
        </p:txBody>
      </p:sp>
      <p:sp>
        <p:nvSpPr>
          <p:cNvPr id="5" name="Rectangle 4"/>
          <p:cNvSpPr/>
          <p:nvPr/>
        </p:nvSpPr>
        <p:spPr>
          <a:xfrm>
            <a:off x="498764" y="1412992"/>
            <a:ext cx="8279476" cy="1015663"/>
          </a:xfrm>
          <a:prstGeom prst="rect">
            <a:avLst/>
          </a:prstGeom>
        </p:spPr>
        <p:txBody>
          <a:bodyPr wrap="square">
            <a:spAutoFit/>
          </a:bodyPr>
          <a:lstStyle/>
          <a:p>
            <a:r>
              <a:rPr lang="fr-CA" sz="2000" b="1"/>
              <a:t>Interpréter</a:t>
            </a:r>
          </a:p>
          <a:p>
            <a:r>
              <a:rPr lang="fr-CA" sz="2000"/>
              <a:t>Selon vous, à quoi le narrateur fait-il référence lorsqu’il affirme que </a:t>
            </a:r>
            <a:r>
              <a:rPr lang="fr-CA" sz="2000" b="1"/>
              <a:t>« Tout cela était bien fini maintenant »</a:t>
            </a:r>
            <a:r>
              <a:rPr lang="fr-CA" sz="2000"/>
              <a:t>? (3</a:t>
            </a:r>
            <a:r>
              <a:rPr lang="fr-CA" sz="2000" baseline="30000"/>
              <a:t>e</a:t>
            </a:r>
            <a:r>
              <a:rPr lang="fr-CA" sz="2000"/>
              <a:t> paragraphe) </a:t>
            </a:r>
          </a:p>
        </p:txBody>
      </p:sp>
      <p:sp>
        <p:nvSpPr>
          <p:cNvPr id="7" name="Rectangle 6"/>
          <p:cNvSpPr/>
          <p:nvPr/>
        </p:nvSpPr>
        <p:spPr>
          <a:xfrm>
            <a:off x="498761" y="2478022"/>
            <a:ext cx="6875433" cy="3518912"/>
          </a:xfrm>
          <a:prstGeom prst="rect">
            <a:avLst/>
          </a:prstGeom>
        </p:spPr>
        <p:txBody>
          <a:bodyPr wrap="square">
            <a:spAutoFit/>
          </a:bodyPr>
          <a:lstStyle/>
          <a:p>
            <a:pPr>
              <a:lnSpc>
                <a:spcPct val="150000"/>
              </a:lnSpc>
              <a:spcAft>
                <a:spcPts val="800"/>
              </a:spcAft>
            </a:pPr>
            <a:r>
              <a:rPr lang="fr-CA" sz="2400" b="1" dirty="0">
                <a:latin typeface="Calibri" panose="020F0502020204030204" pitchFamily="34" charset="0"/>
                <a:ea typeface="Calibri" panose="020F0502020204030204" pitchFamily="34" charset="0"/>
                <a:cs typeface="Times New Roman" panose="02020603050405020304" pitchFamily="18" charset="0"/>
              </a:rPr>
              <a:t>Réponse C</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CA" sz="2000" dirty="0">
                <a:latin typeface="Calibri" panose="020F0502020204030204" pitchFamily="34" charset="0"/>
                <a:ea typeface="Calibri" panose="020F0502020204030204" pitchFamily="34" charset="0"/>
                <a:cs typeface="Times New Roman" panose="02020603050405020304" pitchFamily="18" charset="0"/>
              </a:rPr>
              <a:t>Sa vie avec son mari et le deuil qu’elle fait paraitre. Elle passe le balai et fait le ménage. Elle parlait aussi du lien entre son mari et la catin Germaine Richard. Germaine Richard a un enfant avec son mari et elle n’aime pas voir leur enfant qui lui ressemblais. Donc quand le narrateur dit tout cela est bien fini maintenant il parle de tout ce que son mari lui amenait de négatif dans sa vie.</a:t>
            </a:r>
            <a:r>
              <a:rPr lang="fr-CA" sz="2000" b="1" dirty="0">
                <a:latin typeface="Calibri" panose="020F0502020204030204" pitchFamily="34" charset="0"/>
                <a:ea typeface="Calibri" panose="020F0502020204030204" pitchFamily="34" charset="0"/>
                <a:cs typeface="Calibri" panose="020F0502020204030204" pitchFamily="34" charset="0"/>
              </a:rPr>
              <a:t> </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98764" y="3249768"/>
            <a:ext cx="5383421" cy="395785"/>
          </a:xfrm>
          <a:prstGeom prst="rect">
            <a:avLst/>
          </a:prstGeom>
          <a:solidFill>
            <a:srgbClr val="FF99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p:cNvGrpSpPr/>
          <p:nvPr/>
        </p:nvGrpSpPr>
        <p:grpSpPr>
          <a:xfrm>
            <a:off x="498760" y="3250216"/>
            <a:ext cx="6875435" cy="860708"/>
            <a:chOff x="498760" y="3250216"/>
            <a:chExt cx="6875435" cy="860708"/>
          </a:xfrm>
        </p:grpSpPr>
        <p:sp>
          <p:nvSpPr>
            <p:cNvPr id="8" name="Rectangle 7"/>
            <p:cNvSpPr/>
            <p:nvPr/>
          </p:nvSpPr>
          <p:spPr>
            <a:xfrm>
              <a:off x="6012073" y="3250216"/>
              <a:ext cx="1362122" cy="395785"/>
            </a:xfrm>
            <a:prstGeom prst="rect">
              <a:avLst/>
            </a:prstGeom>
            <a:solidFill>
              <a:srgbClr val="0EE2E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p:cNvSpPr/>
            <p:nvPr/>
          </p:nvSpPr>
          <p:spPr>
            <a:xfrm>
              <a:off x="498760" y="3715139"/>
              <a:ext cx="2336044" cy="395785"/>
            </a:xfrm>
            <a:prstGeom prst="rect">
              <a:avLst/>
            </a:prstGeom>
            <a:solidFill>
              <a:srgbClr val="0EE2E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7" name="Groupe 16"/>
          <p:cNvGrpSpPr/>
          <p:nvPr/>
        </p:nvGrpSpPr>
        <p:grpSpPr>
          <a:xfrm>
            <a:off x="498763" y="5059981"/>
            <a:ext cx="6875432" cy="827028"/>
            <a:chOff x="498763" y="5059981"/>
            <a:chExt cx="6875432" cy="827028"/>
          </a:xfrm>
        </p:grpSpPr>
        <p:sp>
          <p:nvSpPr>
            <p:cNvPr id="12" name="Rectangle 11"/>
            <p:cNvSpPr/>
            <p:nvPr/>
          </p:nvSpPr>
          <p:spPr>
            <a:xfrm>
              <a:off x="498763" y="5059981"/>
              <a:ext cx="6875432" cy="395785"/>
            </a:xfrm>
            <a:prstGeom prst="rect">
              <a:avLst/>
            </a:prstGeom>
            <a:solidFill>
              <a:srgbClr val="FF99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p:cNvSpPr/>
            <p:nvPr/>
          </p:nvSpPr>
          <p:spPr>
            <a:xfrm>
              <a:off x="498763" y="5491224"/>
              <a:ext cx="6875431" cy="395785"/>
            </a:xfrm>
            <a:prstGeom prst="rect">
              <a:avLst/>
            </a:prstGeom>
            <a:solidFill>
              <a:srgbClr val="FF99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8" name="Groupe 17"/>
          <p:cNvGrpSpPr/>
          <p:nvPr/>
        </p:nvGrpSpPr>
        <p:grpSpPr>
          <a:xfrm>
            <a:off x="498760" y="3715138"/>
            <a:ext cx="6875435" cy="1271286"/>
            <a:chOff x="498760" y="3715138"/>
            <a:chExt cx="6875435" cy="1271286"/>
          </a:xfrm>
        </p:grpSpPr>
        <p:grpSp>
          <p:nvGrpSpPr>
            <p:cNvPr id="16" name="Groupe 15"/>
            <p:cNvGrpSpPr/>
            <p:nvPr/>
          </p:nvGrpSpPr>
          <p:grpSpPr>
            <a:xfrm>
              <a:off x="498760" y="4179942"/>
              <a:ext cx="6875435" cy="806482"/>
              <a:chOff x="498760" y="4179942"/>
              <a:chExt cx="6875435" cy="806482"/>
            </a:xfrm>
            <a:solidFill>
              <a:srgbClr val="AAFE22">
                <a:alpha val="32941"/>
              </a:srgbClr>
            </a:solidFill>
          </p:grpSpPr>
          <p:sp>
            <p:nvSpPr>
              <p:cNvPr id="10" name="Rectangle 9"/>
              <p:cNvSpPr/>
              <p:nvPr/>
            </p:nvSpPr>
            <p:spPr>
              <a:xfrm>
                <a:off x="498763" y="4179942"/>
                <a:ext cx="6875432" cy="3957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p:cNvSpPr/>
              <p:nvPr/>
            </p:nvSpPr>
            <p:spPr>
              <a:xfrm>
                <a:off x="498760" y="4590639"/>
                <a:ext cx="6875434" cy="3957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5" name="Rectangle 14"/>
            <p:cNvSpPr/>
            <p:nvPr/>
          </p:nvSpPr>
          <p:spPr>
            <a:xfrm>
              <a:off x="2871340" y="3715138"/>
              <a:ext cx="4502854" cy="395785"/>
            </a:xfrm>
            <a:prstGeom prst="rect">
              <a:avLst/>
            </a:prstGeom>
            <a:solidFill>
              <a:srgbClr val="AAFE2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9" name="Rectangle à coins arrondis 18"/>
          <p:cNvSpPr/>
          <p:nvPr>
            <p:custDataLst>
              <p:tags r:id="rId1"/>
            </p:custDataLst>
          </p:nvPr>
        </p:nvSpPr>
        <p:spPr>
          <a:xfrm>
            <a:off x="6800822" y="2326476"/>
            <a:ext cx="1371656" cy="636120"/>
          </a:xfrm>
          <a:prstGeom prst="wedgeRoundRectCallout">
            <a:avLst>
              <a:gd name="adj1" fmla="val -123923"/>
              <a:gd name="adj2" fmla="val 75742"/>
              <a:gd name="adj3" fmla="val 16667"/>
            </a:avLst>
          </a:prstGeom>
          <a:solidFill>
            <a:srgbClr val="FF99FF"/>
          </a:solidFill>
          <a:ln w="28575">
            <a:solidFill>
              <a:srgbClr val="FF9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a:solidFill>
                  <a:schemeClr val="tx1"/>
                </a:solidFill>
              </a:rPr>
              <a:t>Objet </a:t>
            </a:r>
            <a:r>
              <a:rPr lang="fr-CA" sz="1400" b="1" dirty="0" smtClean="0">
                <a:solidFill>
                  <a:schemeClr val="tx1"/>
                </a:solidFill>
              </a:rPr>
              <a:t>de la justification</a:t>
            </a:r>
            <a:endParaRPr lang="fr-CA" sz="1400" b="1" dirty="0">
              <a:solidFill>
                <a:schemeClr val="tx1"/>
              </a:solidFill>
            </a:endParaRPr>
          </a:p>
        </p:txBody>
      </p:sp>
      <p:sp>
        <p:nvSpPr>
          <p:cNvPr id="20" name="Rectangle à coins arrondis 19"/>
          <p:cNvSpPr/>
          <p:nvPr>
            <p:custDataLst>
              <p:tags r:id="rId2"/>
            </p:custDataLst>
          </p:nvPr>
        </p:nvSpPr>
        <p:spPr>
          <a:xfrm>
            <a:off x="7717702" y="3273657"/>
            <a:ext cx="1239309" cy="344388"/>
          </a:xfrm>
          <a:prstGeom prst="wedgeRoundRectCallout">
            <a:avLst>
              <a:gd name="adj1" fmla="val -66125"/>
              <a:gd name="adj2" fmla="val 4034"/>
              <a:gd name="adj3" fmla="val 16667"/>
            </a:avLst>
          </a:prstGeom>
          <a:solidFill>
            <a:srgbClr val="65F8F5"/>
          </a:solidFill>
          <a:ln w="28575">
            <a:solidFill>
              <a:srgbClr val="65F8F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smtClean="0">
                <a:solidFill>
                  <a:schemeClr val="tx1"/>
                </a:solidFill>
              </a:rPr>
              <a:t>Explicitation</a:t>
            </a:r>
            <a:endParaRPr lang="fr-CA" sz="1400" b="1" dirty="0">
              <a:solidFill>
                <a:schemeClr val="tx1"/>
              </a:solidFill>
            </a:endParaRPr>
          </a:p>
        </p:txBody>
      </p:sp>
      <p:sp>
        <p:nvSpPr>
          <p:cNvPr id="21" name="Rectangle à coins arrondis 20"/>
          <p:cNvSpPr/>
          <p:nvPr>
            <p:custDataLst>
              <p:tags r:id="rId3"/>
            </p:custDataLst>
          </p:nvPr>
        </p:nvSpPr>
        <p:spPr>
          <a:xfrm>
            <a:off x="7749070" y="3901983"/>
            <a:ext cx="1126836" cy="335495"/>
          </a:xfrm>
          <a:prstGeom prst="wedgeRoundRectCallout">
            <a:avLst>
              <a:gd name="adj1" fmla="val -72049"/>
              <a:gd name="adj2" fmla="val -32225"/>
              <a:gd name="adj3" fmla="val 16667"/>
            </a:avLst>
          </a:prstGeom>
          <a:solidFill>
            <a:srgbClr val="AAFE22"/>
          </a:solidFill>
          <a:ln w="28575">
            <a:solidFill>
              <a:srgbClr val="AAFE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a:solidFill>
                  <a:schemeClr val="tx1"/>
                </a:solidFill>
              </a:rPr>
              <a:t>1</a:t>
            </a:r>
            <a:r>
              <a:rPr lang="fr-CA" sz="1400" b="1" baseline="30000" dirty="0">
                <a:solidFill>
                  <a:schemeClr val="tx1"/>
                </a:solidFill>
              </a:rPr>
              <a:t>re</a:t>
            </a:r>
            <a:r>
              <a:rPr lang="fr-CA" sz="1400" b="1" dirty="0">
                <a:solidFill>
                  <a:schemeClr val="tx1"/>
                </a:solidFill>
              </a:rPr>
              <a:t> </a:t>
            </a:r>
            <a:r>
              <a:rPr lang="fr-CA" sz="1400" b="1" dirty="0" smtClean="0">
                <a:solidFill>
                  <a:schemeClr val="tx1"/>
                </a:solidFill>
              </a:rPr>
              <a:t>raison</a:t>
            </a:r>
            <a:endParaRPr lang="fr-CA" sz="1400" b="1" dirty="0">
              <a:solidFill>
                <a:schemeClr val="tx1"/>
              </a:solidFill>
            </a:endParaRPr>
          </a:p>
        </p:txBody>
      </p:sp>
      <p:sp>
        <p:nvSpPr>
          <p:cNvPr id="22" name="Rectangle à coins arrondis 21"/>
          <p:cNvSpPr/>
          <p:nvPr>
            <p:custDataLst>
              <p:tags r:id="rId4"/>
            </p:custDataLst>
          </p:nvPr>
        </p:nvSpPr>
        <p:spPr>
          <a:xfrm>
            <a:off x="7749070" y="4852050"/>
            <a:ext cx="1239309" cy="462953"/>
          </a:xfrm>
          <a:prstGeom prst="wedgeRoundRectCallout">
            <a:avLst>
              <a:gd name="adj1" fmla="val -64929"/>
              <a:gd name="adj2" fmla="val 41531"/>
              <a:gd name="adj3" fmla="val 16667"/>
            </a:avLst>
          </a:prstGeom>
          <a:solidFill>
            <a:srgbClr val="FF99FF"/>
          </a:solidFill>
          <a:ln w="28575">
            <a:solidFill>
              <a:srgbClr val="FF9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a:solidFill>
                  <a:schemeClr val="tx1"/>
                </a:solidFill>
              </a:rPr>
              <a:t>Rappel affirmation</a:t>
            </a:r>
          </a:p>
        </p:txBody>
      </p:sp>
      <p:sp>
        <p:nvSpPr>
          <p:cNvPr id="23" name="ZoneTexte 22"/>
          <p:cNvSpPr txBox="1"/>
          <p:nvPr/>
        </p:nvSpPr>
        <p:spPr>
          <a:xfrm rot="16200000">
            <a:off x="-189557" y="4493383"/>
            <a:ext cx="934659" cy="307777"/>
          </a:xfrm>
          <a:prstGeom prst="rect">
            <a:avLst/>
          </a:prstGeom>
          <a:solidFill>
            <a:srgbClr val="00FF00">
              <a:alpha val="72157"/>
            </a:srgbClr>
          </a:solidFill>
          <a:ln>
            <a:solidFill>
              <a:srgbClr val="00FF00"/>
            </a:solidFill>
          </a:ln>
        </p:spPr>
        <p:txBody>
          <a:bodyPr wrap="square" rtlCol="0">
            <a:spAutoFit/>
          </a:bodyPr>
          <a:lstStyle/>
          <a:p>
            <a:pPr algn="ctr"/>
            <a:r>
              <a:rPr lang="fr-CA" sz="1400" b="1" dirty="0"/>
              <a:t>Implicite</a:t>
            </a:r>
          </a:p>
        </p:txBody>
      </p:sp>
      <p:sp>
        <p:nvSpPr>
          <p:cNvPr id="24" name="ZoneTexte 23"/>
          <p:cNvSpPr txBox="1"/>
          <p:nvPr/>
        </p:nvSpPr>
        <p:spPr>
          <a:xfrm rot="16200000">
            <a:off x="-125579" y="3538400"/>
            <a:ext cx="837266" cy="307777"/>
          </a:xfrm>
          <a:prstGeom prst="rect">
            <a:avLst/>
          </a:prstGeom>
          <a:solidFill>
            <a:srgbClr val="FFFF00"/>
          </a:solidFill>
          <a:ln>
            <a:solidFill>
              <a:srgbClr val="FFFF00"/>
            </a:solidFill>
          </a:ln>
        </p:spPr>
        <p:txBody>
          <a:bodyPr wrap="square" rtlCol="0">
            <a:spAutoFit/>
          </a:bodyPr>
          <a:lstStyle/>
          <a:p>
            <a:pPr algn="ctr"/>
            <a:r>
              <a:rPr lang="fr-CA" sz="1400" b="1" dirty="0"/>
              <a:t>Explicite</a:t>
            </a:r>
          </a:p>
        </p:txBody>
      </p:sp>
      <p:grpSp>
        <p:nvGrpSpPr>
          <p:cNvPr id="27" name="Groupe 26"/>
          <p:cNvGrpSpPr/>
          <p:nvPr/>
        </p:nvGrpSpPr>
        <p:grpSpPr>
          <a:xfrm>
            <a:off x="584405" y="3715138"/>
            <a:ext cx="4135079" cy="1722445"/>
            <a:chOff x="584405" y="3715138"/>
            <a:chExt cx="4135079" cy="1722445"/>
          </a:xfrm>
        </p:grpSpPr>
        <p:sp>
          <p:nvSpPr>
            <p:cNvPr id="25" name="Rectangle 24"/>
            <p:cNvSpPr/>
            <p:nvPr/>
          </p:nvSpPr>
          <p:spPr>
            <a:xfrm>
              <a:off x="4100052" y="3715138"/>
              <a:ext cx="619432" cy="39578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6" name="Rectangle 25"/>
            <p:cNvSpPr/>
            <p:nvPr/>
          </p:nvSpPr>
          <p:spPr>
            <a:xfrm>
              <a:off x="584405" y="5041799"/>
              <a:ext cx="619432" cy="39578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274735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P spid="19" grpId="0" animBg="1"/>
      <p:bldP spid="20" grpId="0" animBg="1"/>
      <p:bldP spid="21" grpId="0" animBg="1"/>
      <p:bldP spid="22" grpId="0" animBg="1"/>
      <p:bldP spid="23"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5CEC4-364F-4542-A5CC-E279653B6E9F}" type="datetime1">
              <a:rPr lang="fr-FR" smtClean="0"/>
              <a:t>23/04/2018</a:t>
            </a:fld>
            <a:endParaRPr lang="fr-FR"/>
          </a:p>
        </p:txBody>
      </p:sp>
      <p:sp>
        <p:nvSpPr>
          <p:cNvPr id="3" name="Espace réservé du numéro de diapositive 2"/>
          <p:cNvSpPr>
            <a:spLocks noGrp="1"/>
          </p:cNvSpPr>
          <p:nvPr>
            <p:ph type="sldNum" sz="quarter" idx="12"/>
          </p:nvPr>
        </p:nvSpPr>
        <p:spPr/>
        <p:txBody>
          <a:bodyPr/>
          <a:lstStyle/>
          <a:p>
            <a:fld id="{8CF29BA5-42BA-5049-8511-FAD7710C7FA9}" type="slidenum">
              <a:rPr lang="fr-FR" smtClean="0"/>
              <a:pPr/>
              <a:t>26</a:t>
            </a:fld>
            <a:endParaRPr lang="fr-FR"/>
          </a:p>
        </p:txBody>
      </p:sp>
      <p:sp>
        <p:nvSpPr>
          <p:cNvPr id="4" name="Titre 1"/>
          <p:cNvSpPr txBox="1">
            <a:spLocks/>
          </p:cNvSpPr>
          <p:nvPr/>
        </p:nvSpPr>
        <p:spPr>
          <a:xfrm>
            <a:off x="498764" y="422823"/>
            <a:ext cx="8279476" cy="777600"/>
          </a:xfrm>
          <a:prstGeom prst="rect">
            <a:avLst/>
          </a:prstGeom>
          <a:solidFill>
            <a:schemeClr val="accent5">
              <a:lumMod val="20000"/>
              <a:lumOff val="8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CA" b="1">
                <a:solidFill>
                  <a:schemeClr val="accent1">
                    <a:lumMod val="50000"/>
                  </a:schemeClr>
                </a:solidFill>
                <a:latin typeface="+mn-lt"/>
              </a:rPr>
              <a:t>Question : interpréter</a:t>
            </a:r>
            <a:endParaRPr lang="fr-CA" b="1">
              <a:solidFill>
                <a:schemeClr val="accent1">
                  <a:lumMod val="50000"/>
                </a:schemeClr>
              </a:solidFill>
              <a:latin typeface="+mn-lt"/>
              <a:cs typeface="Andalus" panose="02020603050405020304" pitchFamily="18" charset="-78"/>
            </a:endParaRPr>
          </a:p>
        </p:txBody>
      </p:sp>
      <p:sp>
        <p:nvSpPr>
          <p:cNvPr id="7" name="Rectangle 6"/>
          <p:cNvSpPr/>
          <p:nvPr/>
        </p:nvSpPr>
        <p:spPr>
          <a:xfrm>
            <a:off x="483577" y="1268610"/>
            <a:ext cx="6566089" cy="5365571"/>
          </a:xfrm>
          <a:prstGeom prst="rect">
            <a:avLst/>
          </a:prstGeom>
        </p:spPr>
        <p:txBody>
          <a:bodyPr wrap="square">
            <a:spAutoFit/>
          </a:bodyPr>
          <a:lstStyle/>
          <a:p>
            <a:pPr>
              <a:lnSpc>
                <a:spcPct val="150000"/>
              </a:lnSpc>
              <a:spcAft>
                <a:spcPts val="800"/>
              </a:spcAft>
            </a:pPr>
            <a:r>
              <a:rPr lang="fr-CA" sz="1600" b="1" dirty="0">
                <a:latin typeface="Calibri" panose="020F0502020204030204" pitchFamily="34" charset="0"/>
                <a:ea typeface="Calibri" panose="020F0502020204030204" pitchFamily="34" charset="0"/>
                <a:cs typeface="Times New Roman" panose="02020603050405020304" pitchFamily="18" charset="0"/>
              </a:rPr>
              <a:t>Réponse D</a:t>
            </a:r>
            <a:endParaRPr lang="fr-CA"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CA" sz="1600" dirty="0">
                <a:latin typeface="Calibri" panose="020F0502020204030204" pitchFamily="34" charset="0"/>
                <a:ea typeface="Calibri" panose="020F0502020204030204" pitchFamily="34" charset="0"/>
                <a:cs typeface="Times New Roman" panose="02020603050405020304" pitchFamily="18" charset="0"/>
              </a:rPr>
              <a:t>À mon avis, le narrateur fait référence </a:t>
            </a:r>
            <a:r>
              <a:rPr lang="fr-CA" sz="1600" dirty="0" smtClean="0">
                <a:latin typeface="Calibri" panose="020F0502020204030204" pitchFamily="34" charset="0"/>
                <a:ea typeface="Calibri" panose="020F0502020204030204" pitchFamily="34" charset="0"/>
                <a:cs typeface="Times New Roman" panose="02020603050405020304" pitchFamily="18" charset="0"/>
              </a:rPr>
              <a:t>à tout </a:t>
            </a:r>
            <a:r>
              <a:rPr lang="fr-CA" sz="1600" dirty="0">
                <a:latin typeface="Calibri" panose="020F0502020204030204" pitchFamily="34" charset="0"/>
                <a:ea typeface="Calibri" panose="020F0502020204030204" pitchFamily="34" charset="0"/>
                <a:cs typeface="Times New Roman" panose="02020603050405020304" pitchFamily="18" charset="0"/>
              </a:rPr>
              <a:t>ce que Angèle a enduré pendant toutes ces années est bien terminée. Tout au long du paragraphe 4 le narrateur nous fait part de ce qu’elle faisait pour lui. Elle faisait attention que son café soit bien chaud et que le diner soit prêt au bon moment. D’après moi, elle était soulagée de ne plus avoir à cacher ses émotions parce qu’elle était au courant des secrets de Baptiste. Il y a aussi qu’elle pouvait enfin souffler un peu de son plan pour l’éliminer. À tous les jours, c’était une étape de plus vers son plan pour assassiner son mari. Elle pouvait enfin penser à elle et jeter la vieille cafetière blanche. Enfin, elle pouvait enfin arrêter d’envier la vieille Germaine. La vielle catin n’avait plus Baptiste tout comme elle. Elles sont à égalités. Pour conclure, c’est certain que comment elle avait agi en tuant son conjoint est triste cependant, un bon mobile et elle peut enfin mettre ça derrière elle.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e 9"/>
          <p:cNvGrpSpPr/>
          <p:nvPr/>
        </p:nvGrpSpPr>
        <p:grpSpPr>
          <a:xfrm>
            <a:off x="491741" y="1847775"/>
            <a:ext cx="6573111" cy="632527"/>
            <a:chOff x="491741" y="1847775"/>
            <a:chExt cx="6573111" cy="632527"/>
          </a:xfrm>
        </p:grpSpPr>
        <p:sp>
          <p:nvSpPr>
            <p:cNvPr id="8" name="Rectangle 7"/>
            <p:cNvSpPr/>
            <p:nvPr/>
          </p:nvSpPr>
          <p:spPr>
            <a:xfrm>
              <a:off x="498763" y="1847775"/>
              <a:ext cx="6566089" cy="287241"/>
            </a:xfrm>
            <a:prstGeom prst="rect">
              <a:avLst/>
            </a:prstGeom>
            <a:solidFill>
              <a:srgbClr val="FF99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p:cNvSpPr/>
            <p:nvPr/>
          </p:nvSpPr>
          <p:spPr>
            <a:xfrm>
              <a:off x="491741" y="2228302"/>
              <a:ext cx="3926627" cy="252000"/>
            </a:xfrm>
            <a:prstGeom prst="rect">
              <a:avLst/>
            </a:prstGeom>
            <a:solidFill>
              <a:srgbClr val="FF99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1" name="Groupe 30"/>
          <p:cNvGrpSpPr/>
          <p:nvPr/>
        </p:nvGrpSpPr>
        <p:grpSpPr>
          <a:xfrm>
            <a:off x="491741" y="2210104"/>
            <a:ext cx="6573111" cy="674903"/>
            <a:chOff x="491741" y="2210104"/>
            <a:chExt cx="6573111" cy="674903"/>
          </a:xfrm>
        </p:grpSpPr>
        <p:sp>
          <p:nvSpPr>
            <p:cNvPr id="11" name="Rectangle 10"/>
            <p:cNvSpPr/>
            <p:nvPr/>
          </p:nvSpPr>
          <p:spPr>
            <a:xfrm>
              <a:off x="4497976" y="2210104"/>
              <a:ext cx="2566876" cy="252000"/>
            </a:xfrm>
            <a:prstGeom prst="rect">
              <a:avLst/>
            </a:prstGeom>
            <a:solidFill>
              <a:srgbClr val="AAFE2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p:cNvSpPr/>
            <p:nvPr/>
          </p:nvSpPr>
          <p:spPr>
            <a:xfrm>
              <a:off x="491741" y="2598835"/>
              <a:ext cx="4743936" cy="286172"/>
            </a:xfrm>
            <a:prstGeom prst="rect">
              <a:avLst/>
            </a:prstGeom>
            <a:solidFill>
              <a:srgbClr val="AAFE2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40" name="Groupe 39"/>
          <p:cNvGrpSpPr/>
          <p:nvPr/>
        </p:nvGrpSpPr>
        <p:grpSpPr>
          <a:xfrm>
            <a:off x="491741" y="2610433"/>
            <a:ext cx="6557925" cy="637208"/>
            <a:chOff x="491741" y="2610433"/>
            <a:chExt cx="6557925" cy="637208"/>
          </a:xfrm>
        </p:grpSpPr>
        <p:sp>
          <p:nvSpPr>
            <p:cNvPr id="13" name="Rectangle 12"/>
            <p:cNvSpPr/>
            <p:nvPr/>
          </p:nvSpPr>
          <p:spPr>
            <a:xfrm>
              <a:off x="5274211" y="2610433"/>
              <a:ext cx="1775455" cy="262975"/>
            </a:xfrm>
            <a:prstGeom prst="rect">
              <a:avLst/>
            </a:prstGeom>
            <a:solidFill>
              <a:srgbClr val="0EE2E2">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p:cNvSpPr/>
            <p:nvPr/>
          </p:nvSpPr>
          <p:spPr>
            <a:xfrm>
              <a:off x="491741" y="2986525"/>
              <a:ext cx="6535718" cy="261116"/>
            </a:xfrm>
            <a:prstGeom prst="rect">
              <a:avLst/>
            </a:prstGeom>
            <a:solidFill>
              <a:srgbClr val="0EE2E2">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41" name="Groupe 40"/>
          <p:cNvGrpSpPr/>
          <p:nvPr/>
        </p:nvGrpSpPr>
        <p:grpSpPr>
          <a:xfrm>
            <a:off x="498763" y="3332434"/>
            <a:ext cx="6528696" cy="621533"/>
            <a:chOff x="498763" y="3332434"/>
            <a:chExt cx="6528696" cy="621533"/>
          </a:xfrm>
        </p:grpSpPr>
        <p:sp>
          <p:nvSpPr>
            <p:cNvPr id="17" name="Rectangle 16"/>
            <p:cNvSpPr/>
            <p:nvPr/>
          </p:nvSpPr>
          <p:spPr>
            <a:xfrm>
              <a:off x="498763" y="3332434"/>
              <a:ext cx="6528696" cy="246640"/>
            </a:xfrm>
            <a:prstGeom prst="rect">
              <a:avLst/>
            </a:prstGeom>
            <a:solidFill>
              <a:srgbClr val="AAFE2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Rectangle 17"/>
            <p:cNvSpPr/>
            <p:nvPr/>
          </p:nvSpPr>
          <p:spPr>
            <a:xfrm>
              <a:off x="498763" y="3725279"/>
              <a:ext cx="4176476" cy="228688"/>
            </a:xfrm>
            <a:prstGeom prst="rect">
              <a:avLst/>
            </a:prstGeom>
            <a:solidFill>
              <a:srgbClr val="AAFE2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42" name="Groupe 41"/>
          <p:cNvGrpSpPr/>
          <p:nvPr/>
        </p:nvGrpSpPr>
        <p:grpSpPr>
          <a:xfrm>
            <a:off x="498763" y="3679371"/>
            <a:ext cx="6528696" cy="649490"/>
            <a:chOff x="498763" y="3679371"/>
            <a:chExt cx="6528696" cy="649490"/>
          </a:xfrm>
        </p:grpSpPr>
        <p:sp>
          <p:nvSpPr>
            <p:cNvPr id="19" name="Rectangle 18"/>
            <p:cNvSpPr/>
            <p:nvPr/>
          </p:nvSpPr>
          <p:spPr>
            <a:xfrm>
              <a:off x="4705610" y="3679371"/>
              <a:ext cx="2321849" cy="272408"/>
            </a:xfrm>
            <a:prstGeom prst="rect">
              <a:avLst/>
            </a:prstGeom>
            <a:solidFill>
              <a:srgbClr val="AAFE2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ectangle 19"/>
            <p:cNvSpPr/>
            <p:nvPr/>
          </p:nvSpPr>
          <p:spPr>
            <a:xfrm>
              <a:off x="498763" y="4093807"/>
              <a:ext cx="4176476" cy="235054"/>
            </a:xfrm>
            <a:prstGeom prst="rect">
              <a:avLst/>
            </a:prstGeom>
            <a:solidFill>
              <a:srgbClr val="AAFE2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45" name="Groupe 44"/>
          <p:cNvGrpSpPr/>
          <p:nvPr/>
        </p:nvGrpSpPr>
        <p:grpSpPr>
          <a:xfrm>
            <a:off x="527037" y="5146849"/>
            <a:ext cx="6500421" cy="642495"/>
            <a:chOff x="527037" y="5146849"/>
            <a:chExt cx="6500421" cy="642495"/>
          </a:xfrm>
        </p:grpSpPr>
        <p:sp>
          <p:nvSpPr>
            <p:cNvPr id="29" name="Rectangle 28"/>
            <p:cNvSpPr/>
            <p:nvPr/>
          </p:nvSpPr>
          <p:spPr>
            <a:xfrm>
              <a:off x="3568324" y="5146849"/>
              <a:ext cx="3459134" cy="270129"/>
            </a:xfrm>
            <a:prstGeom prst="rect">
              <a:avLst/>
            </a:prstGeom>
            <a:solidFill>
              <a:srgbClr val="0EE2E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0" name="Rectangle 29"/>
            <p:cNvSpPr/>
            <p:nvPr/>
          </p:nvSpPr>
          <p:spPr>
            <a:xfrm>
              <a:off x="527037" y="5519374"/>
              <a:ext cx="2865092" cy="269970"/>
            </a:xfrm>
            <a:prstGeom prst="rect">
              <a:avLst/>
            </a:prstGeom>
            <a:solidFill>
              <a:srgbClr val="0EE2E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43" name="Groupe 42"/>
          <p:cNvGrpSpPr/>
          <p:nvPr/>
        </p:nvGrpSpPr>
        <p:grpSpPr>
          <a:xfrm>
            <a:off x="498763" y="4075549"/>
            <a:ext cx="6528697" cy="1003113"/>
            <a:chOff x="498763" y="4075549"/>
            <a:chExt cx="6528697" cy="1003113"/>
          </a:xfrm>
        </p:grpSpPr>
        <p:sp>
          <p:nvSpPr>
            <p:cNvPr id="21" name="Rectangle 20"/>
            <p:cNvSpPr/>
            <p:nvPr/>
          </p:nvSpPr>
          <p:spPr>
            <a:xfrm>
              <a:off x="4675240" y="4075549"/>
              <a:ext cx="2352220" cy="281265"/>
            </a:xfrm>
            <a:prstGeom prst="rect">
              <a:avLst/>
            </a:prstGeom>
            <a:solidFill>
              <a:srgbClr val="0EE2E2">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Rectangle 21"/>
            <p:cNvSpPr/>
            <p:nvPr/>
          </p:nvSpPr>
          <p:spPr>
            <a:xfrm>
              <a:off x="498763" y="4403949"/>
              <a:ext cx="6528695" cy="270661"/>
            </a:xfrm>
            <a:prstGeom prst="rect">
              <a:avLst/>
            </a:prstGeom>
            <a:solidFill>
              <a:srgbClr val="0EE2E2">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5" name="Rectangle 34"/>
            <p:cNvSpPr/>
            <p:nvPr/>
          </p:nvSpPr>
          <p:spPr>
            <a:xfrm>
              <a:off x="498763" y="4826662"/>
              <a:ext cx="4275095" cy="252000"/>
            </a:xfrm>
            <a:prstGeom prst="rect">
              <a:avLst/>
            </a:prstGeom>
            <a:solidFill>
              <a:srgbClr val="0EE2E2">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44" name="Groupe 43"/>
          <p:cNvGrpSpPr/>
          <p:nvPr/>
        </p:nvGrpSpPr>
        <p:grpSpPr>
          <a:xfrm>
            <a:off x="527037" y="4811861"/>
            <a:ext cx="6537816" cy="602590"/>
            <a:chOff x="527037" y="4811861"/>
            <a:chExt cx="6537816" cy="602590"/>
          </a:xfrm>
        </p:grpSpPr>
        <p:sp>
          <p:nvSpPr>
            <p:cNvPr id="26" name="Rectangle 25"/>
            <p:cNvSpPr/>
            <p:nvPr/>
          </p:nvSpPr>
          <p:spPr>
            <a:xfrm>
              <a:off x="4804229" y="4811861"/>
              <a:ext cx="2260624" cy="252000"/>
            </a:xfrm>
            <a:prstGeom prst="rect">
              <a:avLst/>
            </a:prstGeom>
            <a:solidFill>
              <a:srgbClr val="AAFE2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7" name="Rectangle 36"/>
            <p:cNvSpPr/>
            <p:nvPr/>
          </p:nvSpPr>
          <p:spPr>
            <a:xfrm>
              <a:off x="527037" y="5155218"/>
              <a:ext cx="2997827" cy="259233"/>
            </a:xfrm>
            <a:prstGeom prst="rect">
              <a:avLst/>
            </a:prstGeom>
            <a:solidFill>
              <a:srgbClr val="AAFE2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46" name="Groupe 45"/>
          <p:cNvGrpSpPr/>
          <p:nvPr/>
        </p:nvGrpSpPr>
        <p:grpSpPr>
          <a:xfrm>
            <a:off x="527912" y="5499485"/>
            <a:ext cx="6488920" cy="989805"/>
            <a:chOff x="527912" y="5499485"/>
            <a:chExt cx="6488920" cy="989805"/>
          </a:xfrm>
        </p:grpSpPr>
        <p:sp>
          <p:nvSpPr>
            <p:cNvPr id="32" name="Rectangle 31"/>
            <p:cNvSpPr/>
            <p:nvPr/>
          </p:nvSpPr>
          <p:spPr>
            <a:xfrm>
              <a:off x="3424963" y="5499485"/>
              <a:ext cx="3591869" cy="288000"/>
            </a:xfrm>
            <a:prstGeom prst="rect">
              <a:avLst/>
            </a:prstGeom>
            <a:solidFill>
              <a:srgbClr val="FF99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3" name="Rectangle 32"/>
            <p:cNvSpPr/>
            <p:nvPr/>
          </p:nvSpPr>
          <p:spPr>
            <a:xfrm>
              <a:off x="576814" y="5889217"/>
              <a:ext cx="6440018" cy="252000"/>
            </a:xfrm>
            <a:prstGeom prst="rect">
              <a:avLst/>
            </a:prstGeom>
            <a:solidFill>
              <a:srgbClr val="FF99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Rectangle 37"/>
            <p:cNvSpPr/>
            <p:nvPr/>
          </p:nvSpPr>
          <p:spPr>
            <a:xfrm>
              <a:off x="527912" y="6227332"/>
              <a:ext cx="2864217" cy="261958"/>
            </a:xfrm>
            <a:prstGeom prst="rect">
              <a:avLst/>
            </a:prstGeom>
            <a:solidFill>
              <a:srgbClr val="FF99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39" name="Rectangle à coins arrondis 38"/>
          <p:cNvSpPr/>
          <p:nvPr>
            <p:custDataLst>
              <p:tags r:id="rId1"/>
            </p:custDataLst>
          </p:nvPr>
        </p:nvSpPr>
        <p:spPr>
          <a:xfrm>
            <a:off x="7627810" y="1451229"/>
            <a:ext cx="1250624" cy="636120"/>
          </a:xfrm>
          <a:prstGeom prst="wedgeRoundRectCallout">
            <a:avLst>
              <a:gd name="adj1" fmla="val -77688"/>
              <a:gd name="adj2" fmla="val 27054"/>
              <a:gd name="adj3" fmla="val 16667"/>
            </a:avLst>
          </a:prstGeom>
          <a:solidFill>
            <a:srgbClr val="FF99FF"/>
          </a:solidFill>
          <a:ln w="28575">
            <a:solidFill>
              <a:srgbClr val="FF9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a:solidFill>
                  <a:schemeClr val="tx1"/>
                </a:solidFill>
              </a:rPr>
              <a:t>Objet de </a:t>
            </a:r>
            <a:r>
              <a:rPr lang="fr-CA" sz="1400" b="1" dirty="0" smtClean="0">
                <a:solidFill>
                  <a:schemeClr val="tx1"/>
                </a:solidFill>
              </a:rPr>
              <a:t>la justification</a:t>
            </a:r>
            <a:endParaRPr lang="fr-CA" sz="1400" b="1" dirty="0">
              <a:solidFill>
                <a:schemeClr val="tx1"/>
              </a:solidFill>
            </a:endParaRPr>
          </a:p>
        </p:txBody>
      </p:sp>
      <p:sp>
        <p:nvSpPr>
          <p:cNvPr id="47" name="Rectangle à coins arrondis 46"/>
          <p:cNvSpPr/>
          <p:nvPr>
            <p:custDataLst>
              <p:tags r:id="rId2"/>
            </p:custDataLst>
          </p:nvPr>
        </p:nvSpPr>
        <p:spPr>
          <a:xfrm>
            <a:off x="7627810" y="2263340"/>
            <a:ext cx="1126836" cy="335495"/>
          </a:xfrm>
          <a:prstGeom prst="wedgeRoundRectCallout">
            <a:avLst>
              <a:gd name="adj1" fmla="val -72049"/>
              <a:gd name="adj2" fmla="val -32225"/>
              <a:gd name="adj3" fmla="val 16667"/>
            </a:avLst>
          </a:prstGeom>
          <a:solidFill>
            <a:srgbClr val="AAFE22"/>
          </a:solidFill>
          <a:ln w="28575">
            <a:solidFill>
              <a:srgbClr val="AAFE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a:solidFill>
                  <a:schemeClr val="tx1"/>
                </a:solidFill>
              </a:rPr>
              <a:t>1</a:t>
            </a:r>
            <a:r>
              <a:rPr lang="fr-CA" sz="1400" b="1" baseline="30000" dirty="0">
                <a:solidFill>
                  <a:schemeClr val="tx1"/>
                </a:solidFill>
              </a:rPr>
              <a:t>re</a:t>
            </a:r>
            <a:r>
              <a:rPr lang="fr-CA" sz="1400" b="1" dirty="0">
                <a:solidFill>
                  <a:schemeClr val="tx1"/>
                </a:solidFill>
              </a:rPr>
              <a:t> </a:t>
            </a:r>
            <a:r>
              <a:rPr lang="fr-CA" sz="1400" b="1" dirty="0" smtClean="0">
                <a:solidFill>
                  <a:schemeClr val="tx1"/>
                </a:solidFill>
              </a:rPr>
              <a:t>raison</a:t>
            </a:r>
            <a:endParaRPr lang="fr-CA" sz="1400" b="1" dirty="0">
              <a:solidFill>
                <a:schemeClr val="tx1"/>
              </a:solidFill>
            </a:endParaRPr>
          </a:p>
        </p:txBody>
      </p:sp>
      <p:sp>
        <p:nvSpPr>
          <p:cNvPr id="48" name="Rectangle à coins arrondis 47"/>
          <p:cNvSpPr/>
          <p:nvPr>
            <p:custDataLst>
              <p:tags r:id="rId3"/>
            </p:custDataLst>
          </p:nvPr>
        </p:nvSpPr>
        <p:spPr>
          <a:xfrm>
            <a:off x="7441223" y="2741920"/>
            <a:ext cx="1239309" cy="344388"/>
          </a:xfrm>
          <a:prstGeom prst="wedgeRoundRectCallout">
            <a:avLst>
              <a:gd name="adj1" fmla="val -66125"/>
              <a:gd name="adj2" fmla="val 4034"/>
              <a:gd name="adj3" fmla="val 16667"/>
            </a:avLst>
          </a:prstGeom>
          <a:solidFill>
            <a:srgbClr val="65F8F5"/>
          </a:solidFill>
          <a:ln w="28575">
            <a:solidFill>
              <a:srgbClr val="65F8F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a:solidFill>
                  <a:schemeClr val="tx1"/>
                </a:solidFill>
              </a:rPr>
              <a:t>Explicitation</a:t>
            </a:r>
          </a:p>
        </p:txBody>
      </p:sp>
      <p:sp>
        <p:nvSpPr>
          <p:cNvPr id="49" name="Rectangle à coins arrondis 48"/>
          <p:cNvSpPr/>
          <p:nvPr>
            <p:custDataLst>
              <p:tags r:id="rId4"/>
            </p:custDataLst>
          </p:nvPr>
        </p:nvSpPr>
        <p:spPr>
          <a:xfrm>
            <a:off x="7553696" y="3295379"/>
            <a:ext cx="1126836" cy="335495"/>
          </a:xfrm>
          <a:prstGeom prst="wedgeRoundRectCallout">
            <a:avLst>
              <a:gd name="adj1" fmla="val -78593"/>
              <a:gd name="adj2" fmla="val -10245"/>
              <a:gd name="adj3" fmla="val 16667"/>
            </a:avLst>
          </a:prstGeom>
          <a:solidFill>
            <a:srgbClr val="AAFE22"/>
          </a:solidFill>
          <a:ln w="28575">
            <a:solidFill>
              <a:srgbClr val="AAFE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smtClean="0">
                <a:solidFill>
                  <a:schemeClr val="tx1"/>
                </a:solidFill>
              </a:rPr>
              <a:t>2</a:t>
            </a:r>
            <a:r>
              <a:rPr lang="fr-CA" sz="1400" b="1" baseline="30000" dirty="0" smtClean="0">
                <a:solidFill>
                  <a:schemeClr val="tx1"/>
                </a:solidFill>
              </a:rPr>
              <a:t>e</a:t>
            </a:r>
            <a:r>
              <a:rPr lang="fr-CA" sz="1400" b="1" dirty="0" smtClean="0">
                <a:solidFill>
                  <a:schemeClr val="tx1"/>
                </a:solidFill>
              </a:rPr>
              <a:t> raison</a:t>
            </a:r>
            <a:endParaRPr lang="fr-CA" sz="1400" b="1" dirty="0">
              <a:solidFill>
                <a:schemeClr val="tx1"/>
              </a:solidFill>
            </a:endParaRPr>
          </a:p>
        </p:txBody>
      </p:sp>
      <p:sp>
        <p:nvSpPr>
          <p:cNvPr id="50" name="Rectangle à coins arrondis 49"/>
          <p:cNvSpPr/>
          <p:nvPr>
            <p:custDataLst>
              <p:tags r:id="rId5"/>
            </p:custDataLst>
          </p:nvPr>
        </p:nvSpPr>
        <p:spPr>
          <a:xfrm>
            <a:off x="7525633" y="3782714"/>
            <a:ext cx="1126836" cy="335495"/>
          </a:xfrm>
          <a:prstGeom prst="wedgeRoundRectCallout">
            <a:avLst>
              <a:gd name="adj1" fmla="val -72049"/>
              <a:gd name="adj2" fmla="val -32225"/>
              <a:gd name="adj3" fmla="val 16667"/>
            </a:avLst>
          </a:prstGeom>
          <a:solidFill>
            <a:srgbClr val="AAFE22"/>
          </a:solidFill>
          <a:ln w="28575">
            <a:solidFill>
              <a:srgbClr val="AAFE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smtClean="0">
                <a:solidFill>
                  <a:schemeClr val="tx1"/>
                </a:solidFill>
              </a:rPr>
              <a:t>3</a:t>
            </a:r>
            <a:r>
              <a:rPr lang="fr-CA" sz="1400" b="1" baseline="30000" dirty="0" smtClean="0">
                <a:solidFill>
                  <a:schemeClr val="tx1"/>
                </a:solidFill>
              </a:rPr>
              <a:t>e</a:t>
            </a:r>
            <a:r>
              <a:rPr lang="fr-CA" sz="1400" b="1" dirty="0" smtClean="0">
                <a:solidFill>
                  <a:schemeClr val="tx1"/>
                </a:solidFill>
              </a:rPr>
              <a:t> raison</a:t>
            </a:r>
            <a:endParaRPr lang="fr-CA" sz="1400" b="1" dirty="0">
              <a:solidFill>
                <a:schemeClr val="tx1"/>
              </a:solidFill>
            </a:endParaRPr>
          </a:p>
        </p:txBody>
      </p:sp>
      <p:sp>
        <p:nvSpPr>
          <p:cNvPr id="51" name="Rectangle à coins arrondis 50"/>
          <p:cNvSpPr/>
          <p:nvPr>
            <p:custDataLst>
              <p:tags r:id="rId6"/>
            </p:custDataLst>
          </p:nvPr>
        </p:nvSpPr>
        <p:spPr>
          <a:xfrm>
            <a:off x="7515337" y="4326185"/>
            <a:ext cx="1239309" cy="344388"/>
          </a:xfrm>
          <a:prstGeom prst="wedgeRoundRectCallout">
            <a:avLst>
              <a:gd name="adj1" fmla="val -66125"/>
              <a:gd name="adj2" fmla="val 4034"/>
              <a:gd name="adj3" fmla="val 16667"/>
            </a:avLst>
          </a:prstGeom>
          <a:solidFill>
            <a:srgbClr val="65F8F5"/>
          </a:solidFill>
          <a:ln w="28575">
            <a:solidFill>
              <a:srgbClr val="65F8F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a:solidFill>
                  <a:schemeClr val="tx1"/>
                </a:solidFill>
              </a:rPr>
              <a:t>Explicitation</a:t>
            </a:r>
          </a:p>
        </p:txBody>
      </p:sp>
      <p:sp>
        <p:nvSpPr>
          <p:cNvPr id="52" name="Rectangle à coins arrondis 51"/>
          <p:cNvSpPr/>
          <p:nvPr>
            <p:custDataLst>
              <p:tags r:id="rId7"/>
            </p:custDataLst>
          </p:nvPr>
        </p:nvSpPr>
        <p:spPr>
          <a:xfrm>
            <a:off x="7553696" y="4806038"/>
            <a:ext cx="1126836" cy="335495"/>
          </a:xfrm>
          <a:prstGeom prst="wedgeRoundRectCallout">
            <a:avLst>
              <a:gd name="adj1" fmla="val -72049"/>
              <a:gd name="adj2" fmla="val -10245"/>
              <a:gd name="adj3" fmla="val 16667"/>
            </a:avLst>
          </a:prstGeom>
          <a:solidFill>
            <a:srgbClr val="AAFE22"/>
          </a:solidFill>
          <a:ln w="28575">
            <a:solidFill>
              <a:srgbClr val="AAFE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smtClean="0">
                <a:solidFill>
                  <a:schemeClr val="tx1"/>
                </a:solidFill>
              </a:rPr>
              <a:t>4</a:t>
            </a:r>
            <a:r>
              <a:rPr lang="fr-CA" sz="1400" b="1" baseline="30000" dirty="0" smtClean="0">
                <a:solidFill>
                  <a:schemeClr val="tx1"/>
                </a:solidFill>
              </a:rPr>
              <a:t>e</a:t>
            </a:r>
            <a:r>
              <a:rPr lang="fr-CA" sz="1400" b="1" dirty="0" smtClean="0">
                <a:solidFill>
                  <a:schemeClr val="tx1"/>
                </a:solidFill>
              </a:rPr>
              <a:t> raison</a:t>
            </a:r>
            <a:endParaRPr lang="fr-CA" sz="1400" b="1" dirty="0">
              <a:solidFill>
                <a:schemeClr val="tx1"/>
              </a:solidFill>
            </a:endParaRPr>
          </a:p>
        </p:txBody>
      </p:sp>
      <p:sp>
        <p:nvSpPr>
          <p:cNvPr id="53" name="Rectangle à coins arrondis 52"/>
          <p:cNvSpPr/>
          <p:nvPr>
            <p:custDataLst>
              <p:tags r:id="rId8"/>
            </p:custDataLst>
          </p:nvPr>
        </p:nvSpPr>
        <p:spPr>
          <a:xfrm>
            <a:off x="7639125" y="5797738"/>
            <a:ext cx="1239309" cy="462953"/>
          </a:xfrm>
          <a:prstGeom prst="wedgeRoundRectCallout">
            <a:avLst>
              <a:gd name="adj1" fmla="val -82780"/>
              <a:gd name="adj2" fmla="val 6488"/>
              <a:gd name="adj3" fmla="val 16667"/>
            </a:avLst>
          </a:prstGeom>
          <a:solidFill>
            <a:srgbClr val="FF99FF"/>
          </a:solidFill>
          <a:ln w="28575">
            <a:solidFill>
              <a:srgbClr val="FF9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a:solidFill>
                  <a:schemeClr val="tx1"/>
                </a:solidFill>
              </a:rPr>
              <a:t>Rappel affirmation</a:t>
            </a:r>
          </a:p>
        </p:txBody>
      </p:sp>
      <p:sp>
        <p:nvSpPr>
          <p:cNvPr id="54" name="Rectangle à coins arrondis 53"/>
          <p:cNvSpPr/>
          <p:nvPr>
            <p:custDataLst>
              <p:tags r:id="rId9"/>
            </p:custDataLst>
          </p:nvPr>
        </p:nvSpPr>
        <p:spPr>
          <a:xfrm>
            <a:off x="7413160" y="5284834"/>
            <a:ext cx="1239309" cy="344388"/>
          </a:xfrm>
          <a:prstGeom prst="wedgeRoundRectCallout">
            <a:avLst>
              <a:gd name="adj1" fmla="val -70885"/>
              <a:gd name="adj2" fmla="val -43073"/>
              <a:gd name="adj3" fmla="val 16667"/>
            </a:avLst>
          </a:prstGeom>
          <a:solidFill>
            <a:srgbClr val="65F8F5"/>
          </a:solidFill>
          <a:ln w="28575">
            <a:solidFill>
              <a:srgbClr val="65F8F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a:solidFill>
                  <a:schemeClr val="tx1"/>
                </a:solidFill>
              </a:rPr>
              <a:t>Explicitation</a:t>
            </a:r>
          </a:p>
        </p:txBody>
      </p:sp>
      <p:sp>
        <p:nvSpPr>
          <p:cNvPr id="55" name="ZoneTexte 54"/>
          <p:cNvSpPr txBox="1"/>
          <p:nvPr/>
        </p:nvSpPr>
        <p:spPr>
          <a:xfrm rot="16200000">
            <a:off x="-241547" y="2602125"/>
            <a:ext cx="972900" cy="318133"/>
          </a:xfrm>
          <a:prstGeom prst="rect">
            <a:avLst/>
          </a:prstGeom>
          <a:solidFill>
            <a:srgbClr val="FFFF00"/>
          </a:solidFill>
          <a:ln>
            <a:solidFill>
              <a:srgbClr val="FFFF00"/>
            </a:solidFill>
          </a:ln>
        </p:spPr>
        <p:txBody>
          <a:bodyPr wrap="square" rtlCol="0">
            <a:spAutoFit/>
          </a:bodyPr>
          <a:lstStyle/>
          <a:p>
            <a:pPr algn="ctr"/>
            <a:r>
              <a:rPr lang="fr-CA" sz="1400" b="1" dirty="0"/>
              <a:t>Explicite</a:t>
            </a:r>
          </a:p>
        </p:txBody>
      </p:sp>
      <p:sp>
        <p:nvSpPr>
          <p:cNvPr id="56" name="ZoneTexte 55"/>
          <p:cNvSpPr txBox="1"/>
          <p:nvPr/>
        </p:nvSpPr>
        <p:spPr>
          <a:xfrm rot="16200000">
            <a:off x="-545656" y="3987839"/>
            <a:ext cx="1597964" cy="307777"/>
          </a:xfrm>
          <a:prstGeom prst="rect">
            <a:avLst/>
          </a:prstGeom>
          <a:solidFill>
            <a:srgbClr val="00FF00">
              <a:alpha val="72157"/>
            </a:srgbClr>
          </a:solidFill>
          <a:ln>
            <a:solidFill>
              <a:srgbClr val="00FF00"/>
            </a:solidFill>
          </a:ln>
        </p:spPr>
        <p:txBody>
          <a:bodyPr wrap="square" rtlCol="0">
            <a:spAutoFit/>
          </a:bodyPr>
          <a:lstStyle/>
          <a:p>
            <a:pPr algn="ctr"/>
            <a:r>
              <a:rPr lang="fr-CA" sz="1400" b="1" dirty="0"/>
              <a:t>Implicite</a:t>
            </a:r>
          </a:p>
        </p:txBody>
      </p:sp>
      <p:sp>
        <p:nvSpPr>
          <p:cNvPr id="58" name="ZoneTexte 57"/>
          <p:cNvSpPr txBox="1"/>
          <p:nvPr/>
        </p:nvSpPr>
        <p:spPr>
          <a:xfrm rot="16200000">
            <a:off x="-481524" y="5608663"/>
            <a:ext cx="1453479" cy="307777"/>
          </a:xfrm>
          <a:prstGeom prst="rect">
            <a:avLst/>
          </a:prstGeom>
          <a:noFill/>
          <a:ln w="28575">
            <a:solidFill>
              <a:srgbClr val="FF0000"/>
            </a:solidFill>
          </a:ln>
        </p:spPr>
        <p:txBody>
          <a:bodyPr wrap="square" rtlCol="0">
            <a:spAutoFit/>
          </a:bodyPr>
          <a:lstStyle/>
          <a:p>
            <a:pPr algn="ctr"/>
            <a:r>
              <a:rPr lang="fr-CA" sz="1400" b="1" dirty="0"/>
              <a:t>Repère</a:t>
            </a:r>
          </a:p>
        </p:txBody>
      </p:sp>
      <p:grpSp>
        <p:nvGrpSpPr>
          <p:cNvPr id="66" name="Groupe 65"/>
          <p:cNvGrpSpPr/>
          <p:nvPr/>
        </p:nvGrpSpPr>
        <p:grpSpPr>
          <a:xfrm>
            <a:off x="527037" y="1769289"/>
            <a:ext cx="6473013" cy="4018196"/>
            <a:chOff x="527037" y="1769289"/>
            <a:chExt cx="6473013" cy="4018196"/>
          </a:xfrm>
        </p:grpSpPr>
        <p:sp>
          <p:nvSpPr>
            <p:cNvPr id="59" name="Rectangle 58"/>
            <p:cNvSpPr/>
            <p:nvPr/>
          </p:nvSpPr>
          <p:spPr>
            <a:xfrm>
              <a:off x="527037" y="1769289"/>
              <a:ext cx="1130313" cy="36572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0" name="Rectangle 59"/>
            <p:cNvSpPr/>
            <p:nvPr/>
          </p:nvSpPr>
          <p:spPr>
            <a:xfrm>
              <a:off x="532568" y="3265899"/>
              <a:ext cx="1130313" cy="36572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1" name="Rectangle 60"/>
            <p:cNvSpPr/>
            <p:nvPr/>
          </p:nvSpPr>
          <p:spPr>
            <a:xfrm>
              <a:off x="5179269" y="3649817"/>
              <a:ext cx="504000" cy="324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3" name="Rectangle 62"/>
            <p:cNvSpPr/>
            <p:nvPr/>
          </p:nvSpPr>
          <p:spPr>
            <a:xfrm>
              <a:off x="6495459" y="4361263"/>
              <a:ext cx="504000" cy="324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4" name="Rectangle 63"/>
            <p:cNvSpPr/>
            <p:nvPr/>
          </p:nvSpPr>
          <p:spPr>
            <a:xfrm>
              <a:off x="6496050" y="4745778"/>
              <a:ext cx="504000" cy="324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5" name="Rectangle 64"/>
            <p:cNvSpPr/>
            <p:nvPr/>
          </p:nvSpPr>
          <p:spPr>
            <a:xfrm>
              <a:off x="3428991" y="5421758"/>
              <a:ext cx="1276619" cy="36572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268498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5CEC4-364F-4542-A5CC-E279653B6E9F}" type="datetime1">
              <a:rPr lang="fr-FR" smtClean="0"/>
              <a:t>23/04/2018</a:t>
            </a:fld>
            <a:endParaRPr lang="fr-FR"/>
          </a:p>
        </p:txBody>
      </p:sp>
      <p:sp>
        <p:nvSpPr>
          <p:cNvPr id="3" name="Espace réservé du numéro de diapositive 2"/>
          <p:cNvSpPr>
            <a:spLocks noGrp="1"/>
          </p:cNvSpPr>
          <p:nvPr>
            <p:ph type="sldNum" sz="quarter" idx="12"/>
          </p:nvPr>
        </p:nvSpPr>
        <p:spPr/>
        <p:txBody>
          <a:bodyPr/>
          <a:lstStyle/>
          <a:p>
            <a:fld id="{8CF29BA5-42BA-5049-8511-FAD7710C7FA9}" type="slidenum">
              <a:rPr lang="fr-FR" smtClean="0"/>
              <a:pPr/>
              <a:t>27</a:t>
            </a:fld>
            <a:endParaRPr lang="fr-FR"/>
          </a:p>
        </p:txBody>
      </p:sp>
      <p:sp>
        <p:nvSpPr>
          <p:cNvPr id="4" name="Titre 1"/>
          <p:cNvSpPr txBox="1">
            <a:spLocks/>
          </p:cNvSpPr>
          <p:nvPr/>
        </p:nvSpPr>
        <p:spPr>
          <a:xfrm>
            <a:off x="498764" y="422823"/>
            <a:ext cx="8279476" cy="777600"/>
          </a:xfrm>
          <a:prstGeom prst="rect">
            <a:avLst/>
          </a:prstGeom>
          <a:solidFill>
            <a:schemeClr val="accent5">
              <a:lumMod val="20000"/>
              <a:lumOff val="8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CA" b="1">
                <a:solidFill>
                  <a:schemeClr val="accent1">
                    <a:lumMod val="50000"/>
                  </a:schemeClr>
                </a:solidFill>
                <a:latin typeface="+mn-lt"/>
              </a:rPr>
              <a:t>2</a:t>
            </a:r>
            <a:r>
              <a:rPr lang="fr-CA" b="1" baseline="30000">
                <a:solidFill>
                  <a:schemeClr val="accent1">
                    <a:lumMod val="50000"/>
                  </a:schemeClr>
                </a:solidFill>
                <a:latin typeface="+mn-lt"/>
              </a:rPr>
              <a:t>e</a:t>
            </a:r>
            <a:r>
              <a:rPr lang="fr-CA" b="1">
                <a:solidFill>
                  <a:schemeClr val="accent1">
                    <a:lumMod val="50000"/>
                  </a:schemeClr>
                </a:solidFill>
                <a:latin typeface="+mn-lt"/>
              </a:rPr>
              <a:t> question : interpréter</a:t>
            </a:r>
            <a:endParaRPr lang="fr-CA" b="1">
              <a:solidFill>
                <a:schemeClr val="accent1">
                  <a:lumMod val="50000"/>
                </a:schemeClr>
              </a:solidFill>
              <a:latin typeface="+mn-lt"/>
              <a:cs typeface="Andalus" panose="02020603050405020304" pitchFamily="18" charset="-78"/>
            </a:endParaRPr>
          </a:p>
        </p:txBody>
      </p:sp>
      <p:sp>
        <p:nvSpPr>
          <p:cNvPr id="5" name="ZoneTexte 4"/>
          <p:cNvSpPr txBox="1"/>
          <p:nvPr/>
        </p:nvSpPr>
        <p:spPr>
          <a:xfrm>
            <a:off x="498764" y="1289904"/>
            <a:ext cx="8279476" cy="584775"/>
          </a:xfrm>
          <a:prstGeom prst="rect">
            <a:avLst/>
          </a:prstGeom>
          <a:noFill/>
        </p:spPr>
        <p:txBody>
          <a:bodyPr wrap="square" rtlCol="0">
            <a:spAutoFit/>
          </a:bodyPr>
          <a:lstStyle/>
          <a:p>
            <a:pPr marL="285750" indent="-285750">
              <a:buFont typeface="Arial" panose="020B0604020202020204" pitchFamily="34" charset="0"/>
              <a:buChar char="•"/>
            </a:pPr>
            <a:r>
              <a:rPr lang="fr-CA" sz="3200"/>
              <a:t>Réponses C et D</a:t>
            </a:r>
          </a:p>
        </p:txBody>
      </p:sp>
      <p:pic>
        <p:nvPicPr>
          <p:cNvPr id="7" name="D03pN4nrDIg"/>
          <p:cNvPicPr>
            <a:picLocks noRot="1" noChangeAspect="1"/>
          </p:cNvPicPr>
          <p:nvPr>
            <a:videoFile r:link="rId1"/>
          </p:nvPr>
        </p:nvPicPr>
        <p:blipFill>
          <a:blip r:embed="rId3"/>
          <a:stretch>
            <a:fillRect/>
          </a:stretch>
        </p:blipFill>
        <p:spPr>
          <a:xfrm>
            <a:off x="628650" y="1868293"/>
            <a:ext cx="7789783" cy="4381753"/>
          </a:xfrm>
          <a:prstGeom prst="rect">
            <a:avLst/>
          </a:prstGeom>
        </p:spPr>
      </p:pic>
    </p:spTree>
    <p:extLst>
      <p:ext uri="{BB962C8B-B14F-4D97-AF65-F5344CB8AC3E}">
        <p14:creationId xmlns:p14="http://schemas.microsoft.com/office/powerpoint/2010/main" val="84355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5CEC4-364F-4542-A5CC-E279653B6E9F}" type="datetime1">
              <a:rPr lang="fr-FR" smtClean="0"/>
              <a:t>23/04/2018</a:t>
            </a:fld>
            <a:endParaRPr lang="fr-FR"/>
          </a:p>
        </p:txBody>
      </p:sp>
      <p:sp>
        <p:nvSpPr>
          <p:cNvPr id="3" name="Espace réservé du numéro de diapositive 2"/>
          <p:cNvSpPr>
            <a:spLocks noGrp="1"/>
          </p:cNvSpPr>
          <p:nvPr>
            <p:ph type="sldNum" sz="quarter" idx="12"/>
          </p:nvPr>
        </p:nvSpPr>
        <p:spPr/>
        <p:txBody>
          <a:bodyPr/>
          <a:lstStyle/>
          <a:p>
            <a:fld id="{8CF29BA5-42BA-5049-8511-FAD7710C7FA9}" type="slidenum">
              <a:rPr lang="fr-FR" smtClean="0"/>
              <a:pPr/>
              <a:t>28</a:t>
            </a:fld>
            <a:endParaRPr lang="fr-FR"/>
          </a:p>
        </p:txBody>
      </p:sp>
      <p:sp>
        <p:nvSpPr>
          <p:cNvPr id="4" name="Titre 1"/>
          <p:cNvSpPr txBox="1">
            <a:spLocks/>
          </p:cNvSpPr>
          <p:nvPr/>
        </p:nvSpPr>
        <p:spPr>
          <a:xfrm>
            <a:off x="498764" y="422823"/>
            <a:ext cx="8279476" cy="777600"/>
          </a:xfrm>
          <a:prstGeom prst="rect">
            <a:avLst/>
          </a:prstGeom>
          <a:solidFill>
            <a:schemeClr val="accent5">
              <a:lumMod val="20000"/>
              <a:lumOff val="8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CA" b="1">
                <a:solidFill>
                  <a:schemeClr val="accent1">
                    <a:lumMod val="50000"/>
                  </a:schemeClr>
                </a:solidFill>
                <a:latin typeface="+mn-lt"/>
              </a:rPr>
              <a:t>Réponses avant/après</a:t>
            </a:r>
            <a:endParaRPr lang="fr-CA" b="1">
              <a:solidFill>
                <a:schemeClr val="accent1">
                  <a:lumMod val="50000"/>
                </a:schemeClr>
              </a:solidFill>
              <a:latin typeface="+mn-lt"/>
              <a:cs typeface="Andalus" panose="02020603050405020304" pitchFamily="18" charset="-78"/>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229" y="1356235"/>
            <a:ext cx="6021421" cy="5365241"/>
          </a:xfrm>
          <a:prstGeom prst="rect">
            <a:avLst/>
          </a:prstGeom>
          <a:ln w="3175">
            <a:solidFill>
              <a:schemeClr val="tx1"/>
            </a:solidFill>
          </a:ln>
        </p:spPr>
      </p:pic>
    </p:spTree>
    <p:extLst>
      <p:ext uri="{BB962C8B-B14F-4D97-AF65-F5344CB8AC3E}">
        <p14:creationId xmlns:p14="http://schemas.microsoft.com/office/powerpoint/2010/main" val="215451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5CEC4-364F-4542-A5CC-E279653B6E9F}" type="datetime1">
              <a:rPr lang="fr-FR" smtClean="0"/>
              <a:t>23/04/2018</a:t>
            </a:fld>
            <a:endParaRPr lang="fr-FR"/>
          </a:p>
        </p:txBody>
      </p:sp>
      <p:sp>
        <p:nvSpPr>
          <p:cNvPr id="3" name="Espace réservé du numéro de diapositive 2"/>
          <p:cNvSpPr>
            <a:spLocks noGrp="1"/>
          </p:cNvSpPr>
          <p:nvPr>
            <p:ph type="sldNum" sz="quarter" idx="12"/>
          </p:nvPr>
        </p:nvSpPr>
        <p:spPr/>
        <p:txBody>
          <a:bodyPr/>
          <a:lstStyle/>
          <a:p>
            <a:fld id="{8CF29BA5-42BA-5049-8511-FAD7710C7FA9}" type="slidenum">
              <a:rPr lang="fr-FR" smtClean="0"/>
              <a:pPr/>
              <a:t>29</a:t>
            </a:fld>
            <a:endParaRPr lang="fr-FR"/>
          </a:p>
        </p:txBody>
      </p:sp>
      <p:sp>
        <p:nvSpPr>
          <p:cNvPr id="4" name="Titre 1"/>
          <p:cNvSpPr txBox="1">
            <a:spLocks/>
          </p:cNvSpPr>
          <p:nvPr/>
        </p:nvSpPr>
        <p:spPr>
          <a:xfrm>
            <a:off x="498764" y="422823"/>
            <a:ext cx="8279476" cy="777600"/>
          </a:xfrm>
          <a:prstGeom prst="rect">
            <a:avLst/>
          </a:prstGeom>
          <a:solidFill>
            <a:schemeClr val="accent5">
              <a:lumMod val="20000"/>
              <a:lumOff val="8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CA" b="1">
                <a:solidFill>
                  <a:schemeClr val="accent1">
                    <a:lumMod val="50000"/>
                  </a:schemeClr>
                </a:solidFill>
                <a:latin typeface="+mn-lt"/>
              </a:rPr>
              <a:t>Réponses avant/après</a:t>
            </a:r>
            <a:endParaRPr lang="fr-CA" b="1">
              <a:solidFill>
                <a:schemeClr val="accent1">
                  <a:lumMod val="50000"/>
                </a:schemeClr>
              </a:solidFill>
              <a:latin typeface="+mn-lt"/>
              <a:cs typeface="Andalus" panose="02020603050405020304" pitchFamily="18" charset="-78"/>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603" y="1558205"/>
            <a:ext cx="4086795" cy="5163271"/>
          </a:xfrm>
          <a:prstGeom prst="rect">
            <a:avLst/>
          </a:prstGeom>
          <a:ln w="3175">
            <a:solidFill>
              <a:schemeClr val="tx1"/>
            </a:solidFill>
          </a:ln>
        </p:spPr>
      </p:pic>
    </p:spTree>
    <p:extLst>
      <p:ext uri="{BB962C8B-B14F-4D97-AF65-F5344CB8AC3E}">
        <p14:creationId xmlns:p14="http://schemas.microsoft.com/office/powerpoint/2010/main" val="2122957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0534" y="365127"/>
            <a:ext cx="7994816" cy="798656"/>
          </a:xfrm>
          <a:solidFill>
            <a:schemeClr val="accent5">
              <a:lumMod val="20000"/>
              <a:lumOff val="80000"/>
            </a:schemeClr>
          </a:solidFill>
          <a:ln w="3175">
            <a:noFill/>
          </a:ln>
        </p:spPr>
        <p:txBody>
          <a:bodyPr/>
          <a:lstStyle/>
          <a:p>
            <a:pPr algn="ctr">
              <a:tabLst>
                <a:tab pos="407194" algn="l"/>
              </a:tabLst>
            </a:pPr>
            <a:r>
              <a:rPr lang="fr-CA" b="1">
                <a:solidFill>
                  <a:schemeClr val="accent1">
                    <a:lumMod val="50000"/>
                  </a:schemeClr>
                </a:solidFill>
                <a:latin typeface="+mn-lt"/>
                <a:cs typeface="Andalus" panose="02020603050405020304" pitchFamily="18" charset="-78"/>
              </a:rPr>
              <a:t>Contexte : portrait du Centre</a:t>
            </a:r>
            <a:endParaRPr lang="fr-CA">
              <a:latin typeface="+mn-lt"/>
              <a:cs typeface="Andalus" panose="02020603050405020304" pitchFamily="18" charset="-78"/>
            </a:endParaRPr>
          </a:p>
        </p:txBody>
      </p:sp>
      <p:sp>
        <p:nvSpPr>
          <p:cNvPr id="3" name="ZoneTexte 2"/>
          <p:cNvSpPr txBox="1"/>
          <p:nvPr/>
        </p:nvSpPr>
        <p:spPr>
          <a:xfrm>
            <a:off x="520534" y="1171077"/>
            <a:ext cx="4001590" cy="2677656"/>
          </a:xfrm>
          <a:prstGeom prst="rect">
            <a:avLst/>
          </a:prstGeom>
          <a:noFill/>
        </p:spPr>
        <p:txBody>
          <a:bodyPr wrap="square" rtlCol="0">
            <a:spAutoFit/>
          </a:bodyPr>
          <a:lstStyle/>
          <a:p>
            <a:endParaRPr lang="fr-CA"/>
          </a:p>
          <a:p>
            <a:pPr marL="214313" indent="-214313">
              <a:buFont typeface="Arial" panose="020B0604020202020204" pitchFamily="34" charset="0"/>
              <a:buChar char="•"/>
            </a:pPr>
            <a:r>
              <a:rPr lang="fr-CA" sz="2400"/>
              <a:t>Cours de 1</a:t>
            </a:r>
            <a:r>
              <a:rPr lang="fr-CA" sz="2400" baseline="30000"/>
              <a:t>re</a:t>
            </a:r>
            <a:r>
              <a:rPr lang="fr-CA" sz="2400"/>
              <a:t> à 5</a:t>
            </a:r>
            <a:r>
              <a:rPr lang="fr-CA" sz="2400" baseline="30000"/>
              <a:t>e</a:t>
            </a:r>
            <a:r>
              <a:rPr lang="fr-CA" sz="2400"/>
              <a:t> secondaire</a:t>
            </a:r>
          </a:p>
          <a:p>
            <a:pPr marL="214313" indent="-214313">
              <a:buFont typeface="Arial" panose="020B0604020202020204" pitchFamily="34" charset="0"/>
              <a:buChar char="•"/>
            </a:pPr>
            <a:r>
              <a:rPr lang="fr-CA" sz="2400"/>
              <a:t>Volet arts plastiques et informatique</a:t>
            </a:r>
          </a:p>
          <a:p>
            <a:pPr marL="214313" indent="-214313">
              <a:buFont typeface="Arial" panose="020B0604020202020204" pitchFamily="34" charset="0"/>
              <a:buChar char="•"/>
            </a:pPr>
            <a:r>
              <a:rPr lang="fr-CA" sz="2400"/>
              <a:t>Tutorat</a:t>
            </a:r>
          </a:p>
          <a:p>
            <a:endParaRPr lang="fr-CA" sz="1350"/>
          </a:p>
          <a:p>
            <a:endParaRPr lang="fr-CA" sz="1350"/>
          </a:p>
          <a:p>
            <a:endParaRPr lang="fr-CA" sz="1350"/>
          </a:p>
          <a:p>
            <a:endParaRPr lang="fr-CA" sz="135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914" y="3325091"/>
            <a:ext cx="3611192" cy="2476907"/>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534" y="3325091"/>
            <a:ext cx="4546522" cy="2476907"/>
          </a:xfrm>
          <a:prstGeom prst="rect">
            <a:avLst/>
          </a:prstGeom>
        </p:spPr>
      </p:pic>
      <p:sp>
        <p:nvSpPr>
          <p:cNvPr id="9" name="Rectangle 8"/>
          <p:cNvSpPr/>
          <p:nvPr/>
        </p:nvSpPr>
        <p:spPr>
          <a:xfrm>
            <a:off x="4522124" y="1441694"/>
            <a:ext cx="3993226" cy="1408078"/>
          </a:xfrm>
          <a:prstGeom prst="rect">
            <a:avLst/>
          </a:prstGeom>
        </p:spPr>
        <p:txBody>
          <a:bodyPr wrap="square">
            <a:spAutoFit/>
          </a:bodyPr>
          <a:lstStyle/>
          <a:p>
            <a:pPr marL="214313" indent="-214313">
              <a:buFont typeface="Arial" panose="020B0604020202020204" pitchFamily="34" charset="0"/>
              <a:buChar char="•"/>
            </a:pPr>
            <a:r>
              <a:rPr lang="fr-CA" sz="2400"/>
              <a:t>Cours SEF obligatoire pour tous les élèves</a:t>
            </a:r>
          </a:p>
          <a:p>
            <a:pPr marL="214313" indent="-214313">
              <a:buFont typeface="Arial" panose="020B0604020202020204" pitchFamily="34" charset="0"/>
              <a:buChar char="•"/>
            </a:pPr>
            <a:r>
              <a:rPr lang="fr-CA" sz="2400"/>
              <a:t>200 ETP (entrées continues)</a:t>
            </a:r>
          </a:p>
          <a:p>
            <a:pPr marL="214313" indent="-214313">
              <a:buFont typeface="Arial" panose="020B0604020202020204" pitchFamily="34" charset="0"/>
              <a:buChar char="•"/>
            </a:pPr>
            <a:endParaRPr lang="fr-CA" sz="1350"/>
          </a:p>
        </p:txBody>
      </p:sp>
    </p:spTree>
    <p:extLst>
      <p:ext uri="{BB962C8B-B14F-4D97-AF65-F5344CB8AC3E}">
        <p14:creationId xmlns:p14="http://schemas.microsoft.com/office/powerpoint/2010/main" val="17102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9"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5CEC4-364F-4542-A5CC-E279653B6E9F}" type="datetime1">
              <a:rPr lang="fr-FR" smtClean="0"/>
              <a:t>23/04/2018</a:t>
            </a:fld>
            <a:endParaRPr lang="fr-FR"/>
          </a:p>
        </p:txBody>
      </p:sp>
      <p:sp>
        <p:nvSpPr>
          <p:cNvPr id="3" name="Espace réservé du numéro de diapositive 2"/>
          <p:cNvSpPr>
            <a:spLocks noGrp="1"/>
          </p:cNvSpPr>
          <p:nvPr>
            <p:ph type="sldNum" sz="quarter" idx="12"/>
          </p:nvPr>
        </p:nvSpPr>
        <p:spPr/>
        <p:txBody>
          <a:bodyPr/>
          <a:lstStyle/>
          <a:p>
            <a:fld id="{8CF29BA5-42BA-5049-8511-FAD7710C7FA9}" type="slidenum">
              <a:rPr lang="fr-FR" smtClean="0"/>
              <a:pPr/>
              <a:t>30</a:t>
            </a:fld>
            <a:endParaRPr lang="fr-FR"/>
          </a:p>
        </p:txBody>
      </p:sp>
      <p:sp>
        <p:nvSpPr>
          <p:cNvPr id="4" name="Titre 1"/>
          <p:cNvSpPr txBox="1">
            <a:spLocks/>
          </p:cNvSpPr>
          <p:nvPr/>
        </p:nvSpPr>
        <p:spPr>
          <a:xfrm>
            <a:off x="498764" y="422823"/>
            <a:ext cx="8279476" cy="777600"/>
          </a:xfrm>
          <a:prstGeom prst="rect">
            <a:avLst/>
          </a:prstGeom>
          <a:solidFill>
            <a:schemeClr val="accent5">
              <a:lumMod val="20000"/>
              <a:lumOff val="8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CA" b="1">
                <a:solidFill>
                  <a:schemeClr val="accent1">
                    <a:lumMod val="50000"/>
                  </a:schemeClr>
                </a:solidFill>
                <a:latin typeface="+mn-lt"/>
              </a:rPr>
              <a:t>Réponses avant/après</a:t>
            </a:r>
            <a:endParaRPr lang="fr-CA" b="1">
              <a:solidFill>
                <a:schemeClr val="accent1">
                  <a:lumMod val="50000"/>
                </a:schemeClr>
              </a:solidFill>
              <a:latin typeface="+mn-lt"/>
              <a:cs typeface="Andalus" panose="02020603050405020304" pitchFamily="18" charset="-78"/>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208" y="1443889"/>
            <a:ext cx="4191585" cy="5277587"/>
          </a:xfrm>
          <a:prstGeom prst="rect">
            <a:avLst/>
          </a:prstGeom>
          <a:ln w="3175">
            <a:solidFill>
              <a:schemeClr val="tx1"/>
            </a:solidFill>
          </a:ln>
        </p:spPr>
      </p:pic>
    </p:spTree>
    <p:extLst>
      <p:ext uri="{BB962C8B-B14F-4D97-AF65-F5344CB8AC3E}">
        <p14:creationId xmlns:p14="http://schemas.microsoft.com/office/powerpoint/2010/main" val="3420618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5CEC4-364F-4542-A5CC-E279653B6E9F}" type="datetime1">
              <a:rPr lang="fr-FR" smtClean="0"/>
              <a:t>23/04/2018</a:t>
            </a:fld>
            <a:endParaRPr lang="fr-FR"/>
          </a:p>
        </p:txBody>
      </p:sp>
      <p:sp>
        <p:nvSpPr>
          <p:cNvPr id="3" name="Espace réservé du numéro de diapositive 2"/>
          <p:cNvSpPr>
            <a:spLocks noGrp="1"/>
          </p:cNvSpPr>
          <p:nvPr>
            <p:ph type="sldNum" sz="quarter" idx="12"/>
          </p:nvPr>
        </p:nvSpPr>
        <p:spPr/>
        <p:txBody>
          <a:bodyPr/>
          <a:lstStyle/>
          <a:p>
            <a:fld id="{8CF29BA5-42BA-5049-8511-FAD7710C7FA9}" type="slidenum">
              <a:rPr lang="fr-FR" smtClean="0"/>
              <a:pPr/>
              <a:t>31</a:t>
            </a:fld>
            <a:endParaRPr lang="fr-FR"/>
          </a:p>
        </p:txBody>
      </p:sp>
      <p:sp>
        <p:nvSpPr>
          <p:cNvPr id="4" name="Titre 1"/>
          <p:cNvSpPr txBox="1">
            <a:spLocks/>
          </p:cNvSpPr>
          <p:nvPr/>
        </p:nvSpPr>
        <p:spPr>
          <a:xfrm>
            <a:off x="498764" y="422823"/>
            <a:ext cx="8279476" cy="777600"/>
          </a:xfrm>
          <a:prstGeom prst="rect">
            <a:avLst/>
          </a:prstGeom>
          <a:solidFill>
            <a:schemeClr val="accent5">
              <a:lumMod val="20000"/>
              <a:lumOff val="8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CA" b="1">
                <a:solidFill>
                  <a:schemeClr val="accent1">
                    <a:lumMod val="50000"/>
                  </a:schemeClr>
                </a:solidFill>
                <a:latin typeface="+mn-lt"/>
              </a:rPr>
              <a:t>Réponses avant/après</a:t>
            </a:r>
            <a:endParaRPr lang="fr-CA" b="1">
              <a:solidFill>
                <a:schemeClr val="accent1">
                  <a:lumMod val="50000"/>
                </a:schemeClr>
              </a:solidFill>
              <a:latin typeface="+mn-lt"/>
              <a:cs typeface="Andalus" panose="02020603050405020304" pitchFamily="18" charset="-78"/>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047" y="1402660"/>
            <a:ext cx="4344006" cy="4953691"/>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1053" y="1525684"/>
            <a:ext cx="4305901" cy="4915586"/>
          </a:xfrm>
          <a:prstGeom prst="rect">
            <a:avLst/>
          </a:prstGeom>
        </p:spPr>
      </p:pic>
    </p:spTree>
    <p:extLst>
      <p:ext uri="{BB962C8B-B14F-4D97-AF65-F5344CB8AC3E}">
        <p14:creationId xmlns:p14="http://schemas.microsoft.com/office/powerpoint/2010/main" val="375779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305873" y="3739486"/>
            <a:ext cx="8586843" cy="2187975"/>
          </a:xfrm>
        </p:spPr>
        <p:txBody>
          <a:bodyPr anchor="ctr">
            <a:noAutofit/>
          </a:bodyPr>
          <a:lstStyle/>
          <a:p>
            <a:pPr algn="ctr">
              <a:lnSpc>
                <a:spcPct val="80000"/>
              </a:lnSpc>
            </a:pPr>
            <a:r>
              <a:rPr lang="fr-FR" sz="4000" b="1"/>
              <a:t>PÉRIODE DE QUESTIONS</a:t>
            </a:r>
            <a:br>
              <a:rPr lang="fr-FR" sz="4000" b="1"/>
            </a:br>
            <a:r>
              <a:rPr lang="fr-FR" sz="3600" b="1">
                <a:solidFill>
                  <a:schemeClr val="accent3"/>
                </a:solidFill>
              </a:rPr>
              <a:t>Merci de votre attention!</a:t>
            </a:r>
            <a:br>
              <a:rPr lang="fr-FR" sz="3600" b="1">
                <a:solidFill>
                  <a:schemeClr val="accent3"/>
                </a:solidFill>
              </a:rPr>
            </a:br>
            <a:endParaRPr lang="fr-FR" sz="3600" b="1">
              <a:solidFill>
                <a:schemeClr val="accent3"/>
              </a:solidFill>
            </a:endParaRPr>
          </a:p>
        </p:txBody>
      </p:sp>
      <p:sp>
        <p:nvSpPr>
          <p:cNvPr id="3" name="Espace réservé de la date 2"/>
          <p:cNvSpPr>
            <a:spLocks noGrp="1"/>
          </p:cNvSpPr>
          <p:nvPr>
            <p:ph type="dt" sz="half" idx="10"/>
          </p:nvPr>
        </p:nvSpPr>
        <p:spPr/>
        <p:txBody>
          <a:bodyPr/>
          <a:lstStyle/>
          <a:p>
            <a:fld id="{67E3F427-DE43-4A2E-93A9-87EDAC73D8FD}" type="datetime1">
              <a:rPr lang="fr-FR" smtClean="0"/>
              <a:t>23/04/2018</a:t>
            </a:fld>
            <a:endParaRPr lang="fr-FR"/>
          </a:p>
        </p:txBody>
      </p:sp>
      <p:sp>
        <p:nvSpPr>
          <p:cNvPr id="4" name="Espace réservé du numéro de diapositive 3"/>
          <p:cNvSpPr>
            <a:spLocks noGrp="1"/>
          </p:cNvSpPr>
          <p:nvPr>
            <p:ph type="sldNum" sz="quarter" idx="12"/>
          </p:nvPr>
        </p:nvSpPr>
        <p:spPr/>
        <p:txBody>
          <a:bodyPr/>
          <a:lstStyle/>
          <a:p>
            <a:fld id="{8CF29BA5-42BA-5049-8511-FAD7710C7FA9}" type="slidenum">
              <a:rPr lang="fr-FR" smtClean="0"/>
              <a:pPr/>
              <a:t>32</a:t>
            </a:fld>
            <a:endParaRPr lang="fr-FR"/>
          </a:p>
        </p:txBody>
      </p:sp>
    </p:spTree>
    <p:extLst>
      <p:ext uri="{BB962C8B-B14F-4D97-AF65-F5344CB8AC3E}">
        <p14:creationId xmlns:p14="http://schemas.microsoft.com/office/powerpoint/2010/main" val="385943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5CEC4-364F-4542-A5CC-E279653B6E9F}" type="datetime1">
              <a:rPr lang="fr-FR" smtClean="0"/>
              <a:t>23/04/2018</a:t>
            </a:fld>
            <a:endParaRPr lang="fr-FR"/>
          </a:p>
        </p:txBody>
      </p:sp>
      <p:sp>
        <p:nvSpPr>
          <p:cNvPr id="3" name="Espace réservé du numéro de diapositive 2"/>
          <p:cNvSpPr>
            <a:spLocks noGrp="1"/>
          </p:cNvSpPr>
          <p:nvPr>
            <p:ph type="sldNum" sz="quarter" idx="12"/>
          </p:nvPr>
        </p:nvSpPr>
        <p:spPr/>
        <p:txBody>
          <a:bodyPr/>
          <a:lstStyle/>
          <a:p>
            <a:fld id="{8CF29BA5-42BA-5049-8511-FAD7710C7FA9}" type="slidenum">
              <a:rPr lang="fr-FR" smtClean="0"/>
              <a:pPr/>
              <a:t>33</a:t>
            </a:fld>
            <a:endParaRPr lang="fr-FR"/>
          </a:p>
        </p:txBody>
      </p:sp>
      <p:sp>
        <p:nvSpPr>
          <p:cNvPr id="4" name="Rectangle 3"/>
          <p:cNvSpPr/>
          <p:nvPr/>
        </p:nvSpPr>
        <p:spPr>
          <a:xfrm>
            <a:off x="1501254" y="1678675"/>
            <a:ext cx="6509982" cy="1754326"/>
          </a:xfrm>
          <a:prstGeom prst="rect">
            <a:avLst/>
          </a:prstGeom>
        </p:spPr>
        <p:txBody>
          <a:bodyPr wrap="square">
            <a:spAutoFit/>
          </a:bodyPr>
          <a:lstStyle/>
          <a:p>
            <a:r>
              <a:rPr lang="fr-FR" sz="3600" b="1" dirty="0">
                <a:solidFill>
                  <a:schemeClr val="accent3"/>
                </a:solidFill>
                <a:hlinkClick r:id="rId2"/>
              </a:rPr>
              <a:t>l</a:t>
            </a:r>
            <a:r>
              <a:rPr lang="fr-FR" sz="3600" b="1" dirty="0" smtClean="0">
                <a:solidFill>
                  <a:schemeClr val="accent3"/>
                </a:solidFill>
                <a:hlinkClick r:id="rId2"/>
              </a:rPr>
              <a:t>aurent_demers@csmv.qc.ca</a:t>
            </a:r>
            <a:r>
              <a:rPr lang="fr-FR" sz="3600" b="1" dirty="0">
                <a:solidFill>
                  <a:schemeClr val="accent3"/>
                </a:solidFill>
              </a:rPr>
              <a:t/>
            </a:r>
            <a:br>
              <a:rPr lang="fr-FR" sz="3600" b="1" dirty="0">
                <a:solidFill>
                  <a:schemeClr val="accent3"/>
                </a:solidFill>
              </a:rPr>
            </a:br>
            <a:r>
              <a:rPr lang="fr-FR" sz="3600" b="1" dirty="0">
                <a:solidFill>
                  <a:srgbClr val="0070C0"/>
                </a:solidFill>
                <a:hlinkClick r:id="rId3"/>
              </a:rPr>
              <a:t>chantal.cayer@csmv.qc.ca</a:t>
            </a:r>
            <a:endParaRPr lang="fr-FR" sz="3600" b="1" dirty="0">
              <a:solidFill>
                <a:srgbClr val="0070C0"/>
              </a:solidFill>
            </a:endParaRPr>
          </a:p>
          <a:p>
            <a:endParaRPr lang="fr-CA" sz="3600" dirty="0">
              <a:solidFill>
                <a:srgbClr val="0070C0"/>
              </a:solidFill>
            </a:endParaRPr>
          </a:p>
        </p:txBody>
      </p:sp>
    </p:spTree>
    <p:extLst>
      <p:ext uri="{BB962C8B-B14F-4D97-AF65-F5344CB8AC3E}">
        <p14:creationId xmlns:p14="http://schemas.microsoft.com/office/powerpoint/2010/main" val="35720630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5CEC4-364F-4542-A5CC-E279653B6E9F}" type="datetime1">
              <a:rPr lang="fr-FR" smtClean="0"/>
              <a:t>23/04/2018</a:t>
            </a:fld>
            <a:endParaRPr lang="fr-FR"/>
          </a:p>
        </p:txBody>
      </p:sp>
      <p:sp>
        <p:nvSpPr>
          <p:cNvPr id="3" name="Espace réservé du numéro de diapositive 2"/>
          <p:cNvSpPr>
            <a:spLocks noGrp="1"/>
          </p:cNvSpPr>
          <p:nvPr>
            <p:ph type="sldNum" sz="quarter" idx="12"/>
          </p:nvPr>
        </p:nvSpPr>
        <p:spPr/>
        <p:txBody>
          <a:bodyPr/>
          <a:lstStyle/>
          <a:p>
            <a:fld id="{8CF29BA5-42BA-5049-8511-FAD7710C7FA9}" type="slidenum">
              <a:rPr lang="fr-FR" smtClean="0"/>
              <a:pPr/>
              <a:t>34</a:t>
            </a:fld>
            <a:endParaRPr lang="fr-FR"/>
          </a:p>
        </p:txBody>
      </p:sp>
      <p:sp>
        <p:nvSpPr>
          <p:cNvPr id="4" name="Rectangle 3"/>
          <p:cNvSpPr/>
          <p:nvPr/>
        </p:nvSpPr>
        <p:spPr>
          <a:xfrm>
            <a:off x="628650" y="1201175"/>
            <a:ext cx="8197298" cy="5016758"/>
          </a:xfrm>
          <a:prstGeom prst="rect">
            <a:avLst/>
          </a:prstGeom>
        </p:spPr>
        <p:txBody>
          <a:bodyPr wrap="square">
            <a:spAutoFit/>
          </a:bodyPr>
          <a:lstStyle/>
          <a:p>
            <a:pPr marL="2417763" indent="-2417763">
              <a:tabLst>
                <a:tab pos="2330450" algn="l"/>
              </a:tabLst>
            </a:pPr>
            <a:r>
              <a:rPr lang="fr-CA" sz="2000" dirty="0"/>
              <a:t>Suzanne G. Chartrand, </a:t>
            </a:r>
            <a:r>
              <a:rPr lang="fr-CA" sz="2000" dirty="0">
                <a:hlinkClick r:id="rId4"/>
              </a:rPr>
              <a:t>Enseigner à justifier ses propos de l’école à l’université</a:t>
            </a:r>
            <a:endParaRPr lang="fr-CA" sz="2000" dirty="0"/>
          </a:p>
          <a:p>
            <a:pPr marL="2417763" indent="-2417763">
              <a:tabLst>
                <a:tab pos="2417763" algn="l"/>
              </a:tabLst>
            </a:pPr>
            <a:r>
              <a:rPr lang="fr-CA" sz="2000" dirty="0"/>
              <a:t>	</a:t>
            </a:r>
            <a:r>
              <a:rPr lang="fr-CA" sz="2000" dirty="0">
                <a:hlinkClick r:id="rId5"/>
              </a:rPr>
              <a:t>Une pratique de la communication orale : la justification de ses dires</a:t>
            </a:r>
            <a:endParaRPr lang="fr-CA" sz="2000" dirty="0"/>
          </a:p>
          <a:p>
            <a:endParaRPr lang="fr-CA" sz="2000" dirty="0"/>
          </a:p>
          <a:p>
            <a:pPr marL="2324100" indent="-2324100"/>
            <a:r>
              <a:rPr lang="fr-CA" sz="2000" dirty="0"/>
              <a:t>Marie-Hélène Forget, </a:t>
            </a:r>
            <a:r>
              <a:rPr lang="fr-CA" sz="2000" dirty="0">
                <a:hlinkClick r:id="rId6"/>
              </a:rPr>
              <a:t>La conduite de justification : un savoir à transposer des usages</a:t>
            </a:r>
            <a:endParaRPr lang="fr-CA" sz="2000" dirty="0"/>
          </a:p>
          <a:p>
            <a:endParaRPr lang="fr-CA" sz="2000" dirty="0"/>
          </a:p>
          <a:p>
            <a:r>
              <a:rPr lang="fr-CA" sz="2000" dirty="0"/>
              <a:t>Jean-Michel </a:t>
            </a:r>
            <a:r>
              <a:rPr lang="fr-CA" sz="2000" dirty="0" err="1"/>
              <a:t>Zakhartchouk</a:t>
            </a:r>
            <a:r>
              <a:rPr lang="fr-CA" sz="2000" dirty="0"/>
              <a:t>, </a:t>
            </a:r>
            <a:r>
              <a:rPr lang="fr-CA" sz="2000" dirty="0">
                <a:hlinkClick r:id="rId7"/>
              </a:rPr>
              <a:t>Justifiez, expliquez…</a:t>
            </a:r>
            <a:endParaRPr lang="fr-CA" sz="2000" dirty="0"/>
          </a:p>
          <a:p>
            <a:endParaRPr lang="fr-CA" sz="2000" dirty="0"/>
          </a:p>
          <a:p>
            <a:pPr marL="1797050" indent="-1797050"/>
            <a:r>
              <a:rPr lang="fr-CA" sz="2000" dirty="0"/>
              <a:t>Raymond Duval, </a:t>
            </a:r>
            <a:r>
              <a:rPr lang="fr-CA" sz="2000" dirty="0">
                <a:hlinkClick r:id="rId8"/>
              </a:rPr>
              <a:t>Argumenter, démontrer, expliquer : continuité ou rupture cognitive?</a:t>
            </a:r>
            <a:endParaRPr lang="fr-CA" sz="2000" dirty="0"/>
          </a:p>
          <a:p>
            <a:endParaRPr lang="fr-CA" sz="2000" dirty="0"/>
          </a:p>
          <a:p>
            <a:r>
              <a:rPr lang="fr-CA" sz="2000" dirty="0"/>
              <a:t>Le blog de l’amie, </a:t>
            </a:r>
            <a:r>
              <a:rPr lang="fr-CA" sz="2000" dirty="0">
                <a:hlinkClick r:id="rId9"/>
              </a:rPr>
              <a:t>Expliquer et argumenter : c’est à enseigner à l’école!</a:t>
            </a:r>
            <a:endParaRPr lang="fr-CA" sz="2000" dirty="0"/>
          </a:p>
          <a:p>
            <a:endParaRPr lang="fr-CA" sz="2000" dirty="0"/>
          </a:p>
          <a:p>
            <a:r>
              <a:rPr lang="fr-CA" sz="2000" dirty="0"/>
              <a:t>Jean-François Tremblay, </a:t>
            </a:r>
            <a:r>
              <a:rPr lang="fr-CA" sz="2000" u="sng" dirty="0"/>
              <a:t>La justification dans la classe de français au secondaire</a:t>
            </a:r>
            <a:r>
              <a:rPr lang="fr-CA" sz="2000" dirty="0"/>
              <a:t>,</a:t>
            </a:r>
            <a:r>
              <a:rPr lang="fr-CA" sz="2000" b="1" dirty="0"/>
              <a:t> </a:t>
            </a:r>
            <a:r>
              <a:rPr lang="fr-CA" sz="2000" dirty="0"/>
              <a:t>AQPF 2017</a:t>
            </a:r>
          </a:p>
        </p:txBody>
      </p:sp>
      <p:sp>
        <p:nvSpPr>
          <p:cNvPr id="5" name="Titre 1"/>
          <p:cNvSpPr txBox="1">
            <a:spLocks/>
          </p:cNvSpPr>
          <p:nvPr>
            <p:custDataLst>
              <p:tags r:id="rId1"/>
            </p:custDataLst>
          </p:nvPr>
        </p:nvSpPr>
        <p:spPr>
          <a:xfrm>
            <a:off x="216204" y="387242"/>
            <a:ext cx="7525656" cy="81393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CA" b="1" dirty="0" smtClean="0"/>
              <a:t>Sources et ressources</a:t>
            </a:r>
            <a:endParaRPr lang="fr-CA" b="1" dirty="0"/>
          </a:p>
        </p:txBody>
      </p:sp>
    </p:spTree>
    <p:extLst>
      <p:ext uri="{BB962C8B-B14F-4D97-AF65-F5344CB8AC3E}">
        <p14:creationId xmlns:p14="http://schemas.microsoft.com/office/powerpoint/2010/main" val="3833564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597" y="2100261"/>
            <a:ext cx="3851564" cy="2262158"/>
          </a:xfrm>
          <a:prstGeom prst="rect">
            <a:avLst/>
          </a:prstGeom>
        </p:spPr>
        <p:txBody>
          <a:bodyPr wrap="square" anchor="t">
            <a:spAutoFit/>
          </a:bodyPr>
          <a:lstStyle/>
          <a:p>
            <a:pPr marL="257175" indent="-257175">
              <a:buFont typeface="Arial" panose="020B0604020202020204" pitchFamily="34" charset="0"/>
              <a:buChar char="•"/>
            </a:pPr>
            <a:r>
              <a:rPr lang="fr-CA" sz="2400"/>
              <a:t>30 élèves de 16 à 30 ans</a:t>
            </a:r>
          </a:p>
          <a:p>
            <a:endParaRPr lang="fr-CA" sz="2400"/>
          </a:p>
          <a:p>
            <a:pPr marL="257175" indent="-257175">
              <a:buFont typeface="Arial" panose="020B0604020202020204" pitchFamily="34" charset="0"/>
              <a:buChar char="•"/>
            </a:pPr>
            <a:r>
              <a:rPr lang="fr-CA" sz="2400"/>
              <a:t>2 groupes multiniveaux :</a:t>
            </a:r>
          </a:p>
          <a:p>
            <a:pPr marL="685800" lvl="1" indent="-342900">
              <a:buFont typeface="Courier New" panose="02070309020205020404" pitchFamily="49" charset="0"/>
              <a:buChar char="o"/>
            </a:pPr>
            <a:r>
              <a:rPr lang="fr-CA" sz="2400"/>
              <a:t>3</a:t>
            </a:r>
            <a:r>
              <a:rPr lang="fr-CA" sz="2400" baseline="30000"/>
              <a:t>e</a:t>
            </a:r>
            <a:r>
              <a:rPr lang="fr-CA" sz="2400"/>
              <a:t>, 4</a:t>
            </a:r>
            <a:r>
              <a:rPr lang="fr-CA" sz="2400" baseline="30000"/>
              <a:t>e</a:t>
            </a:r>
            <a:r>
              <a:rPr lang="fr-CA" sz="2400"/>
              <a:t> et 5</a:t>
            </a:r>
            <a:r>
              <a:rPr lang="fr-CA" sz="2400" baseline="30000"/>
              <a:t>e</a:t>
            </a:r>
            <a:r>
              <a:rPr lang="fr-CA" sz="2400"/>
              <a:t> sec FBD et ancien programme</a:t>
            </a:r>
          </a:p>
          <a:p>
            <a:endParaRPr lang="fr-CA" sz="2100"/>
          </a:p>
        </p:txBody>
      </p:sp>
      <p:sp>
        <p:nvSpPr>
          <p:cNvPr id="5" name="Titre 1"/>
          <p:cNvSpPr txBox="1">
            <a:spLocks/>
          </p:cNvSpPr>
          <p:nvPr/>
        </p:nvSpPr>
        <p:spPr>
          <a:xfrm>
            <a:off x="628651" y="405251"/>
            <a:ext cx="7886700" cy="776445"/>
          </a:xfrm>
          <a:prstGeom prst="rect">
            <a:avLst/>
          </a:prstGeom>
          <a:solidFill>
            <a:schemeClr val="accent5">
              <a:lumMod val="20000"/>
              <a:lumOff val="80000"/>
            </a:schemeClr>
          </a:solidFill>
          <a:ln w="3175">
            <a:no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407194" algn="l"/>
              </a:tabLst>
            </a:pPr>
            <a:r>
              <a:rPr lang="fr-CA" sz="3300" b="1">
                <a:solidFill>
                  <a:schemeClr val="accent1">
                    <a:lumMod val="50000"/>
                  </a:schemeClr>
                </a:solidFill>
                <a:latin typeface="+mn-lt"/>
                <a:cs typeface="Andalus" panose="02020603050405020304" pitchFamily="18" charset="-78"/>
              </a:rPr>
              <a:t>Contexte : portrait de la classe </a:t>
            </a:r>
            <a:endParaRPr lang="fr-CA" sz="3300">
              <a:latin typeface="+mn-lt"/>
              <a:cs typeface="Andalus" panose="02020603050405020304" pitchFamily="18" charset="-78"/>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0215" y="1917814"/>
            <a:ext cx="4035136" cy="3026351"/>
          </a:xfrm>
          <a:prstGeom prst="rect">
            <a:avLst/>
          </a:prstGeom>
        </p:spPr>
      </p:pic>
      <p:sp>
        <p:nvSpPr>
          <p:cNvPr id="2" name="Rectangle 1"/>
          <p:cNvSpPr/>
          <p:nvPr/>
        </p:nvSpPr>
        <p:spPr>
          <a:xfrm>
            <a:off x="600597" y="4731751"/>
            <a:ext cx="4572000" cy="830997"/>
          </a:xfrm>
          <a:prstGeom prst="rect">
            <a:avLst/>
          </a:prstGeom>
        </p:spPr>
        <p:txBody>
          <a:bodyPr>
            <a:spAutoFit/>
          </a:bodyPr>
          <a:lstStyle/>
          <a:p>
            <a:pPr marL="342900" lvl="1"/>
            <a:endParaRPr lang="fr-CA" sz="2400"/>
          </a:p>
          <a:p>
            <a:pPr marL="257175" indent="-257175">
              <a:buFont typeface="Arial" panose="020B0604020202020204" pitchFamily="34" charset="0"/>
              <a:buChar char="•"/>
            </a:pPr>
            <a:r>
              <a:rPr lang="fr-CA" sz="2400"/>
              <a:t>Entrée continue aux 2 semaines</a:t>
            </a:r>
          </a:p>
        </p:txBody>
      </p:sp>
    </p:spTree>
    <p:extLst>
      <p:ext uri="{BB962C8B-B14F-4D97-AF65-F5344CB8AC3E}">
        <p14:creationId xmlns:p14="http://schemas.microsoft.com/office/powerpoint/2010/main" val="222661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5513" y="1977775"/>
            <a:ext cx="3341749" cy="2800767"/>
          </a:xfrm>
          <a:prstGeom prst="rect">
            <a:avLst/>
          </a:prstGeom>
        </p:spPr>
        <p:txBody>
          <a:bodyPr wrap="square">
            <a:spAutoFit/>
          </a:bodyPr>
          <a:lstStyle/>
          <a:p>
            <a:pPr marL="450850" lvl="2" indent="-342900">
              <a:buFont typeface="Arial" panose="020B0604020202020204" pitchFamily="34" charset="0"/>
              <a:buChar char="•"/>
            </a:pPr>
            <a:r>
              <a:rPr lang="fr-CA" sz="2400"/>
              <a:t>Échéancier à la semaine</a:t>
            </a:r>
          </a:p>
          <a:p>
            <a:pPr marL="450850" lvl="2" indent="-342900">
              <a:buFont typeface="Arial" panose="020B0604020202020204" pitchFamily="34" charset="0"/>
              <a:buChar char="•"/>
            </a:pPr>
            <a:r>
              <a:rPr lang="fr-CA" sz="2400"/>
              <a:t>Rencontre tutorat</a:t>
            </a:r>
          </a:p>
          <a:p>
            <a:pPr marL="450850" lvl="2" indent="-342900">
              <a:buFont typeface="Arial" panose="020B0604020202020204" pitchFamily="34" charset="0"/>
              <a:buChar char="•"/>
            </a:pPr>
            <a:r>
              <a:rPr lang="fr-CA" sz="2400"/>
              <a:t>Période d’ateliers</a:t>
            </a:r>
          </a:p>
          <a:p>
            <a:pPr marL="714375" lvl="4" indent="-149225">
              <a:buFontTx/>
              <a:buChar char="-"/>
            </a:pPr>
            <a:r>
              <a:rPr lang="fr-CA" sz="2000"/>
              <a:t>Grammaire</a:t>
            </a:r>
          </a:p>
          <a:p>
            <a:pPr marL="714375" lvl="4" indent="-149225">
              <a:buFontTx/>
              <a:buChar char="-"/>
            </a:pPr>
            <a:r>
              <a:rPr lang="fr-CA" sz="2000"/>
              <a:t>Reading </a:t>
            </a:r>
            <a:r>
              <a:rPr lang="fr-CA" sz="2000" err="1"/>
              <a:t>apprenticeship</a:t>
            </a:r>
            <a:r>
              <a:rPr lang="fr-CA" sz="2000"/>
              <a:t> </a:t>
            </a:r>
          </a:p>
          <a:p>
            <a:pPr marL="714375" lvl="4" indent="-149225">
              <a:buFontTx/>
              <a:buChar char="-"/>
            </a:pPr>
            <a:r>
              <a:rPr lang="fr-CA" sz="2000"/>
              <a:t>Organisateurs graphiques</a:t>
            </a:r>
          </a:p>
        </p:txBody>
      </p:sp>
      <p:sp>
        <p:nvSpPr>
          <p:cNvPr id="6" name="Titre 1"/>
          <p:cNvSpPr>
            <a:spLocks noGrp="1"/>
          </p:cNvSpPr>
          <p:nvPr>
            <p:ph type="title"/>
          </p:nvPr>
        </p:nvSpPr>
        <p:spPr>
          <a:xfrm>
            <a:off x="465513" y="372948"/>
            <a:ext cx="8262851" cy="777600"/>
          </a:xfrm>
          <a:solidFill>
            <a:schemeClr val="accent5">
              <a:lumMod val="20000"/>
              <a:lumOff val="80000"/>
            </a:schemeClr>
          </a:solidFill>
        </p:spPr>
        <p:txBody>
          <a:bodyPr>
            <a:normAutofit/>
          </a:bodyPr>
          <a:lstStyle/>
          <a:p>
            <a:pPr algn="ctr"/>
            <a:r>
              <a:rPr lang="fr-CA" b="1">
                <a:solidFill>
                  <a:schemeClr val="accent1">
                    <a:lumMod val="50000"/>
                  </a:schemeClr>
                </a:solidFill>
                <a:latin typeface="+mn-lt"/>
              </a:rPr>
              <a:t>Contexte : gestion de classe</a:t>
            </a:r>
            <a:endParaRPr lang="fr-CA" b="1">
              <a:solidFill>
                <a:schemeClr val="accent1">
                  <a:lumMod val="50000"/>
                </a:schemeClr>
              </a:solidFill>
              <a:latin typeface="+mn-lt"/>
              <a:cs typeface="Andalus" panose="02020603050405020304" pitchFamily="18" charset="-78"/>
            </a:endParaRPr>
          </a:p>
        </p:txBody>
      </p:sp>
      <p:pic>
        <p:nvPicPr>
          <p:cNvPr id="7" name="Picture 2" descr="8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7148" y="1462433"/>
            <a:ext cx="4222934" cy="316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7148" y="1430907"/>
            <a:ext cx="4222934" cy="3167201"/>
          </a:xfrm>
          <a:prstGeom prst="rect">
            <a:avLst/>
          </a:prstGeom>
        </p:spPr>
      </p:pic>
      <p:sp>
        <p:nvSpPr>
          <p:cNvPr id="4" name="Rectangle 3"/>
          <p:cNvSpPr/>
          <p:nvPr/>
        </p:nvSpPr>
        <p:spPr>
          <a:xfrm>
            <a:off x="0" y="1462433"/>
            <a:ext cx="3537315" cy="461665"/>
          </a:xfrm>
          <a:prstGeom prst="rect">
            <a:avLst/>
          </a:prstGeom>
        </p:spPr>
        <p:txBody>
          <a:bodyPr wrap="none">
            <a:spAutoFit/>
          </a:bodyPr>
          <a:lstStyle/>
          <a:p>
            <a:pPr lvl="1"/>
            <a:r>
              <a:rPr lang="fr-CA" sz="2400" b="1">
                <a:solidFill>
                  <a:schemeClr val="accent1">
                    <a:lumMod val="50000"/>
                  </a:schemeClr>
                </a:solidFill>
              </a:rPr>
              <a:t>Horaire hebdomadaire</a:t>
            </a:r>
          </a:p>
        </p:txBody>
      </p:sp>
      <p:sp>
        <p:nvSpPr>
          <p:cNvPr id="5" name="Rectangle 4"/>
          <p:cNvSpPr/>
          <p:nvPr/>
        </p:nvSpPr>
        <p:spPr>
          <a:xfrm>
            <a:off x="465513" y="4685825"/>
            <a:ext cx="7315200" cy="1631216"/>
          </a:xfrm>
          <a:prstGeom prst="rect">
            <a:avLst/>
          </a:prstGeom>
        </p:spPr>
        <p:txBody>
          <a:bodyPr wrap="square">
            <a:spAutoFit/>
          </a:bodyPr>
          <a:lstStyle/>
          <a:p>
            <a:pPr marL="714375" lvl="4" indent="-149225">
              <a:buFontTx/>
              <a:buChar char="-"/>
            </a:pPr>
            <a:r>
              <a:rPr lang="fr-CA" sz="2000"/>
              <a:t>4 dimensions de la lecture</a:t>
            </a:r>
          </a:p>
          <a:p>
            <a:pPr marL="714375" lvl="4" indent="-149225">
              <a:buFontTx/>
              <a:buChar char="-"/>
            </a:pPr>
            <a:r>
              <a:rPr lang="fr-CA" sz="2000"/>
              <a:t>Journal d’écriture et dictées réflexives</a:t>
            </a:r>
          </a:p>
          <a:p>
            <a:pPr marL="714375" lvl="4" indent="-149225">
              <a:buFontTx/>
              <a:buChar char="-"/>
            </a:pPr>
            <a:r>
              <a:rPr lang="fr-CA" sz="2000"/>
              <a:t>SEF</a:t>
            </a:r>
          </a:p>
          <a:p>
            <a:pPr marL="714375" lvl="4" indent="-149225">
              <a:buFontTx/>
              <a:buChar char="-"/>
            </a:pPr>
            <a:r>
              <a:rPr lang="fr-CA" sz="2000"/>
              <a:t>Jeux</a:t>
            </a:r>
          </a:p>
          <a:p>
            <a:pPr marL="714375" lvl="4" indent="-149225">
              <a:buFontTx/>
              <a:buChar char="-"/>
            </a:pPr>
            <a:r>
              <a:rPr lang="fr-CA" sz="2000"/>
              <a:t>Discussions libres</a:t>
            </a:r>
          </a:p>
        </p:txBody>
      </p:sp>
    </p:spTree>
    <p:extLst>
      <p:ext uri="{BB962C8B-B14F-4D97-AF65-F5344CB8AC3E}">
        <p14:creationId xmlns:p14="http://schemas.microsoft.com/office/powerpoint/2010/main" val="317340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4" grpId="0"/>
      <p:bldP spid="5"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98764" y="1144178"/>
            <a:ext cx="7680960" cy="2500685"/>
          </a:xfrm>
          <a:prstGeom prst="rect">
            <a:avLst/>
          </a:prstGeom>
          <a:noFill/>
        </p:spPr>
        <p:txBody>
          <a:bodyPr wrap="square" rtlCol="0">
            <a:spAutoFit/>
          </a:bodyPr>
          <a:lstStyle/>
          <a:p>
            <a:pPr marL="285750" indent="-285750">
              <a:buFont typeface="Arial" panose="020B0604020202020204" pitchFamily="34" charset="0"/>
              <a:buChar char="•"/>
            </a:pPr>
            <a:endParaRPr lang="fr-CA" sz="1400"/>
          </a:p>
          <a:p>
            <a:pPr marL="342900" indent="-342900">
              <a:spcAft>
                <a:spcPts val="1800"/>
              </a:spcAft>
              <a:buFont typeface="Arial" panose="020B0604020202020204" pitchFamily="34" charset="0"/>
              <a:buChar char="•"/>
            </a:pPr>
            <a:r>
              <a:rPr lang="fr-CA" sz="2400"/>
              <a:t>Regroupement des élèves par niveau, par cours ou par dominante </a:t>
            </a:r>
          </a:p>
          <a:p>
            <a:pPr marL="342900" indent="-342900">
              <a:spcAft>
                <a:spcPts val="1800"/>
              </a:spcAft>
              <a:buFont typeface="Arial" panose="020B0604020202020204" pitchFamily="34" charset="0"/>
              <a:buChar char="•"/>
            </a:pPr>
            <a:r>
              <a:rPr lang="fr-CA" sz="2400"/>
              <a:t>Absence de liste de noms au tableau</a:t>
            </a:r>
          </a:p>
          <a:p>
            <a:pPr marL="214313" indent="-214313">
              <a:buFontTx/>
              <a:buChar char="-"/>
            </a:pPr>
            <a:endParaRPr lang="fr-CA" sz="1350"/>
          </a:p>
          <a:p>
            <a:pPr marL="214313" indent="-214313">
              <a:buFontTx/>
              <a:buChar char="-"/>
            </a:pPr>
            <a:endParaRPr lang="fr-CA" sz="1350"/>
          </a:p>
          <a:p>
            <a:pPr marL="214313" indent="-214313">
              <a:buFontTx/>
              <a:buChar char="-"/>
            </a:pPr>
            <a:endParaRPr lang="fr-CA" sz="135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5459" y="2871367"/>
            <a:ext cx="4592781" cy="3444586"/>
          </a:xfrm>
          <a:prstGeom prst="rect">
            <a:avLst/>
          </a:prstGeom>
        </p:spPr>
      </p:pic>
      <p:sp>
        <p:nvSpPr>
          <p:cNvPr id="5" name="Titre 1"/>
          <p:cNvSpPr>
            <a:spLocks noGrp="1"/>
          </p:cNvSpPr>
          <p:nvPr>
            <p:ph type="title"/>
          </p:nvPr>
        </p:nvSpPr>
        <p:spPr>
          <a:xfrm>
            <a:off x="498764" y="422823"/>
            <a:ext cx="8279476" cy="777600"/>
          </a:xfrm>
          <a:solidFill>
            <a:schemeClr val="accent5">
              <a:lumMod val="20000"/>
              <a:lumOff val="80000"/>
            </a:schemeClr>
          </a:solidFill>
        </p:spPr>
        <p:txBody>
          <a:bodyPr>
            <a:normAutofit/>
          </a:bodyPr>
          <a:lstStyle/>
          <a:p>
            <a:pPr algn="ctr"/>
            <a:r>
              <a:rPr lang="fr-CA" b="1">
                <a:solidFill>
                  <a:schemeClr val="accent1">
                    <a:lumMod val="50000"/>
                  </a:schemeClr>
                </a:solidFill>
                <a:latin typeface="+mn-lt"/>
              </a:rPr>
              <a:t>Contexte : gestion de classe</a:t>
            </a:r>
            <a:endParaRPr lang="fr-CA" b="1">
              <a:solidFill>
                <a:schemeClr val="accent1">
                  <a:lumMod val="50000"/>
                </a:schemeClr>
              </a:solidFill>
              <a:latin typeface="+mn-lt"/>
              <a:cs typeface="Andalus" panose="02020603050405020304" pitchFamily="18" charset="-78"/>
            </a:endParaRPr>
          </a:p>
        </p:txBody>
      </p:sp>
      <p:sp>
        <p:nvSpPr>
          <p:cNvPr id="2" name="Rectangle 1"/>
          <p:cNvSpPr/>
          <p:nvPr/>
        </p:nvSpPr>
        <p:spPr>
          <a:xfrm>
            <a:off x="498764" y="3139415"/>
            <a:ext cx="3391592" cy="2539157"/>
          </a:xfrm>
          <a:prstGeom prst="rect">
            <a:avLst/>
          </a:prstGeom>
        </p:spPr>
        <p:txBody>
          <a:bodyPr wrap="square">
            <a:spAutoFit/>
          </a:bodyPr>
          <a:lstStyle/>
          <a:p>
            <a:pPr marL="342900" indent="-342900">
              <a:spcAft>
                <a:spcPts val="1800"/>
              </a:spcAft>
              <a:buFont typeface="Arial" panose="020B0604020202020204" pitchFamily="34" charset="0"/>
              <a:buChar char="•"/>
            </a:pPr>
            <a:r>
              <a:rPr lang="fr-CA" sz="2400"/>
              <a:t>Entraide, collaboration et coopération</a:t>
            </a:r>
          </a:p>
          <a:p>
            <a:pPr marL="342900" indent="-342900">
              <a:spcAft>
                <a:spcPts val="1800"/>
              </a:spcAft>
              <a:buFont typeface="Arial" panose="020B0604020202020204" pitchFamily="34" charset="0"/>
              <a:buChar char="•"/>
            </a:pPr>
            <a:r>
              <a:rPr lang="fr-CA" sz="2400"/>
              <a:t>Dossier d’apprentissage en classe pour tous les élèves</a:t>
            </a:r>
          </a:p>
        </p:txBody>
      </p:sp>
    </p:spTree>
    <p:extLst>
      <p:ext uri="{BB962C8B-B14F-4D97-AF65-F5344CB8AC3E}">
        <p14:creationId xmlns:p14="http://schemas.microsoft.com/office/powerpoint/2010/main" val="296643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98764" y="422823"/>
            <a:ext cx="8279476" cy="777600"/>
          </a:xfrm>
          <a:solidFill>
            <a:schemeClr val="accent5">
              <a:lumMod val="20000"/>
              <a:lumOff val="80000"/>
            </a:schemeClr>
          </a:solidFill>
        </p:spPr>
        <p:txBody>
          <a:bodyPr>
            <a:normAutofit/>
          </a:bodyPr>
          <a:lstStyle/>
          <a:p>
            <a:pPr algn="ctr"/>
            <a:r>
              <a:rPr lang="fr-CA" b="1">
                <a:solidFill>
                  <a:schemeClr val="accent1">
                    <a:lumMod val="50000"/>
                  </a:schemeClr>
                </a:solidFill>
                <a:latin typeface="+mn-lt"/>
              </a:rPr>
              <a:t>Grille à interprétation </a:t>
            </a:r>
            <a:r>
              <a:rPr lang="fr-CA" b="1" err="1">
                <a:solidFill>
                  <a:schemeClr val="accent1">
                    <a:lumMod val="50000"/>
                  </a:schemeClr>
                </a:solidFill>
                <a:latin typeface="+mn-lt"/>
              </a:rPr>
              <a:t>critérielle</a:t>
            </a:r>
            <a:endParaRPr lang="fr-CA" b="1">
              <a:solidFill>
                <a:schemeClr val="accent1">
                  <a:lumMod val="50000"/>
                </a:schemeClr>
              </a:solidFill>
              <a:latin typeface="+mn-lt"/>
              <a:cs typeface="Andalus" panose="02020603050405020304" pitchFamily="18" charset="-78"/>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914" y="1657634"/>
            <a:ext cx="8003325" cy="2655491"/>
          </a:xfrm>
          <a:prstGeom prst="rect">
            <a:avLst/>
          </a:prstGeom>
        </p:spPr>
      </p:pic>
      <p:sp>
        <p:nvSpPr>
          <p:cNvPr id="9" name="ZoneTexte 8"/>
          <p:cNvSpPr txBox="1"/>
          <p:nvPr/>
        </p:nvSpPr>
        <p:spPr>
          <a:xfrm rot="16200000">
            <a:off x="-338784" y="2387041"/>
            <a:ext cx="1735810" cy="276999"/>
          </a:xfrm>
          <a:prstGeom prst="rect">
            <a:avLst/>
          </a:prstGeom>
          <a:noFill/>
        </p:spPr>
        <p:txBody>
          <a:bodyPr wrap="square" rtlCol="0">
            <a:spAutoFit/>
          </a:bodyPr>
          <a:lstStyle/>
          <a:p>
            <a:r>
              <a:rPr lang="fr-CA" sz="1200"/>
              <a:t>Compréhension</a:t>
            </a:r>
            <a:endParaRPr lang="fr-CA"/>
          </a:p>
        </p:txBody>
      </p:sp>
      <p:sp>
        <p:nvSpPr>
          <p:cNvPr id="10" name="ZoneTexte 9"/>
          <p:cNvSpPr txBox="1"/>
          <p:nvPr/>
        </p:nvSpPr>
        <p:spPr>
          <a:xfrm rot="16200000">
            <a:off x="-338785" y="3417574"/>
            <a:ext cx="1735810" cy="276999"/>
          </a:xfrm>
          <a:prstGeom prst="rect">
            <a:avLst/>
          </a:prstGeom>
          <a:noFill/>
        </p:spPr>
        <p:txBody>
          <a:bodyPr wrap="square" rtlCol="0">
            <a:spAutoFit/>
          </a:bodyPr>
          <a:lstStyle/>
          <a:p>
            <a:r>
              <a:rPr lang="fr-CA" sz="1200"/>
              <a:t>Interprétation</a:t>
            </a:r>
          </a:p>
        </p:txBody>
      </p:sp>
    </p:spTree>
    <p:extLst>
      <p:ext uri="{BB962C8B-B14F-4D97-AF65-F5344CB8AC3E}">
        <p14:creationId xmlns:p14="http://schemas.microsoft.com/office/powerpoint/2010/main" val="200983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9A6552A6-C3AF-440F-87FD-50D438C14685}" type="datetime1">
              <a:rPr lang="fr-FR" smtClean="0"/>
              <a:t>23/04/2018</a:t>
            </a:fld>
            <a:endParaRPr lang="fr-FR"/>
          </a:p>
        </p:txBody>
      </p:sp>
      <p:sp>
        <p:nvSpPr>
          <p:cNvPr id="4" name="Espace réservé du numéro de diapositive 3"/>
          <p:cNvSpPr>
            <a:spLocks noGrp="1"/>
          </p:cNvSpPr>
          <p:nvPr>
            <p:ph type="sldNum" sz="quarter" idx="12"/>
          </p:nvPr>
        </p:nvSpPr>
        <p:spPr/>
        <p:txBody>
          <a:bodyPr/>
          <a:lstStyle/>
          <a:p>
            <a:fld id="{8CF29BA5-42BA-5049-8511-FAD7710C7FA9}" type="slidenum">
              <a:rPr lang="fr-FR" smtClean="0"/>
              <a:pPr/>
              <a:t>8</a:t>
            </a:fld>
            <a:endParaRPr lang="fr-FR"/>
          </a:p>
        </p:txBody>
      </p:sp>
      <p:sp>
        <p:nvSpPr>
          <p:cNvPr id="5" name="Titre 1"/>
          <p:cNvSpPr txBox="1">
            <a:spLocks/>
          </p:cNvSpPr>
          <p:nvPr/>
        </p:nvSpPr>
        <p:spPr>
          <a:xfrm>
            <a:off x="498764" y="422823"/>
            <a:ext cx="8279476" cy="777600"/>
          </a:xfrm>
          <a:prstGeom prst="rect">
            <a:avLst/>
          </a:prstGeom>
          <a:solidFill>
            <a:schemeClr val="accent5">
              <a:lumMod val="20000"/>
              <a:lumOff val="8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CA" b="1">
                <a:solidFill>
                  <a:schemeClr val="accent1">
                    <a:lumMod val="50000"/>
                  </a:schemeClr>
                </a:solidFill>
                <a:latin typeface="+mn-lt"/>
              </a:rPr>
              <a:t>Tâche en lecture</a:t>
            </a:r>
            <a:endParaRPr lang="fr-CA" b="1">
              <a:solidFill>
                <a:schemeClr val="accent1">
                  <a:lumMod val="50000"/>
                </a:schemeClr>
              </a:solidFill>
              <a:latin typeface="+mn-lt"/>
              <a:cs typeface="Andalus" panose="02020603050405020304" pitchFamily="18" charset="-78"/>
            </a:endParaRPr>
          </a:p>
        </p:txBody>
      </p:sp>
      <p:sp>
        <p:nvSpPr>
          <p:cNvPr id="7" name="ZoneTexte 6"/>
          <p:cNvSpPr txBox="1"/>
          <p:nvPr/>
        </p:nvSpPr>
        <p:spPr>
          <a:xfrm>
            <a:off x="498764" y="1355868"/>
            <a:ext cx="8279476" cy="861774"/>
          </a:xfrm>
          <a:prstGeom prst="rect">
            <a:avLst/>
          </a:prstGeom>
          <a:noFill/>
        </p:spPr>
        <p:txBody>
          <a:bodyPr wrap="square" rtlCol="0">
            <a:spAutoFit/>
          </a:bodyPr>
          <a:lstStyle/>
          <a:p>
            <a:pPr algn="ctr"/>
            <a:r>
              <a:rPr lang="fr-CA" sz="3200"/>
              <a:t>Lecture du texte </a:t>
            </a:r>
            <a:r>
              <a:rPr lang="fr-CA" sz="3200" i="1"/>
              <a:t>Quand Angèle fut seule</a:t>
            </a:r>
          </a:p>
          <a:p>
            <a:pPr algn="ctr"/>
            <a:endParaRPr lang="fr-CA"/>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5475" y="2063274"/>
            <a:ext cx="3312765" cy="4538749"/>
          </a:xfrm>
          <a:prstGeom prst="rect">
            <a:avLst/>
          </a:prstGeom>
        </p:spPr>
      </p:pic>
      <p:sp>
        <p:nvSpPr>
          <p:cNvPr id="11" name="ZoneTexte 10"/>
          <p:cNvSpPr txBox="1"/>
          <p:nvPr/>
        </p:nvSpPr>
        <p:spPr>
          <a:xfrm>
            <a:off x="406804" y="2151484"/>
            <a:ext cx="4558492" cy="2677656"/>
          </a:xfrm>
          <a:prstGeom prst="rect">
            <a:avLst/>
          </a:prstGeom>
          <a:noFill/>
        </p:spPr>
        <p:txBody>
          <a:bodyPr wrap="square" rtlCol="0">
            <a:spAutoFit/>
          </a:bodyPr>
          <a:lstStyle/>
          <a:p>
            <a:r>
              <a:rPr lang="fr-CA" sz="2800" b="1"/>
              <a:t>Pascal </a:t>
            </a:r>
            <a:r>
              <a:rPr lang="fr-CA" sz="2800" b="1" err="1"/>
              <a:t>Mérigeau</a:t>
            </a:r>
            <a:endParaRPr lang="fr-CA" sz="2800" b="1"/>
          </a:p>
          <a:p>
            <a:r>
              <a:rPr lang="fr-CA" sz="2800"/>
              <a:t>Romancier, journaliste et critique de cinéma français</a:t>
            </a:r>
          </a:p>
          <a:p>
            <a:endParaRPr lang="fr-CA" sz="2800"/>
          </a:p>
          <a:p>
            <a:r>
              <a:rPr lang="fr-CA" sz="2800" b="1"/>
              <a:t>Nouvelles à chute</a:t>
            </a:r>
          </a:p>
          <a:p>
            <a:r>
              <a:rPr lang="fr-CA" sz="2800"/>
              <a:t>Éditions Magnard </a:t>
            </a:r>
          </a:p>
        </p:txBody>
      </p:sp>
    </p:spTree>
    <p:extLst>
      <p:ext uri="{BB962C8B-B14F-4D97-AF65-F5344CB8AC3E}">
        <p14:creationId xmlns:p14="http://schemas.microsoft.com/office/powerpoint/2010/main" val="164576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9A6552A6-C3AF-440F-87FD-50D438C14685}" type="datetime1">
              <a:rPr lang="fr-FR" smtClean="0"/>
              <a:t>23/04/2018</a:t>
            </a:fld>
            <a:endParaRPr lang="fr-FR"/>
          </a:p>
        </p:txBody>
      </p:sp>
      <p:sp>
        <p:nvSpPr>
          <p:cNvPr id="4" name="Espace réservé du numéro de diapositive 3"/>
          <p:cNvSpPr>
            <a:spLocks noGrp="1"/>
          </p:cNvSpPr>
          <p:nvPr>
            <p:ph type="sldNum" sz="quarter" idx="12"/>
          </p:nvPr>
        </p:nvSpPr>
        <p:spPr/>
        <p:txBody>
          <a:bodyPr/>
          <a:lstStyle/>
          <a:p>
            <a:fld id="{8CF29BA5-42BA-5049-8511-FAD7710C7FA9}" type="slidenum">
              <a:rPr lang="fr-FR" smtClean="0"/>
              <a:pPr/>
              <a:t>9</a:t>
            </a:fld>
            <a:endParaRPr lang="fr-FR"/>
          </a:p>
        </p:txBody>
      </p:sp>
      <p:sp>
        <p:nvSpPr>
          <p:cNvPr id="6" name="Titre 1"/>
          <p:cNvSpPr txBox="1">
            <a:spLocks/>
          </p:cNvSpPr>
          <p:nvPr/>
        </p:nvSpPr>
        <p:spPr>
          <a:xfrm>
            <a:off x="498764" y="422823"/>
            <a:ext cx="8279476" cy="777600"/>
          </a:xfrm>
          <a:prstGeom prst="rect">
            <a:avLst/>
          </a:prstGeom>
          <a:solidFill>
            <a:schemeClr val="accent5">
              <a:lumMod val="20000"/>
              <a:lumOff val="8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CA" b="1">
                <a:solidFill>
                  <a:schemeClr val="accent1">
                    <a:lumMod val="50000"/>
                  </a:schemeClr>
                </a:solidFill>
                <a:latin typeface="+mn-lt"/>
              </a:rPr>
              <a:t>Tâche en lecture</a:t>
            </a:r>
            <a:endParaRPr lang="fr-CA" b="1">
              <a:solidFill>
                <a:schemeClr val="accent1">
                  <a:lumMod val="50000"/>
                </a:schemeClr>
              </a:solidFill>
              <a:latin typeface="+mn-lt"/>
              <a:cs typeface="Andalus" panose="02020603050405020304" pitchFamily="18" charset="-78"/>
            </a:endParaRPr>
          </a:p>
        </p:txBody>
      </p:sp>
      <p:sp>
        <p:nvSpPr>
          <p:cNvPr id="7" name="ZoneTexte 6"/>
          <p:cNvSpPr txBox="1"/>
          <p:nvPr/>
        </p:nvSpPr>
        <p:spPr>
          <a:xfrm>
            <a:off x="415635" y="2063274"/>
            <a:ext cx="4871259" cy="3168000"/>
          </a:xfrm>
          <a:prstGeom prst="rect">
            <a:avLst/>
          </a:prstGeom>
          <a:noFill/>
          <a:ln w="3175">
            <a:noFill/>
          </a:ln>
        </p:spPr>
        <p:txBody>
          <a:bodyPr wrap="square" rtlCol="0">
            <a:spAutoFit/>
          </a:bodyPr>
          <a:lstStyle/>
          <a:p>
            <a:r>
              <a:rPr lang="fr-CA" sz="3600"/>
              <a:t>D’après vous, est-ce que c’est Angèle qui a tué son mari avec de la mort-aux-rats?</a:t>
            </a:r>
          </a:p>
          <a:p>
            <a:endParaRPr lang="fr-CA" sz="2400" b="1"/>
          </a:p>
          <a:p>
            <a:endParaRPr lang="fr-CA" sz="2400"/>
          </a:p>
          <a:p>
            <a:endParaRPr lang="fr-CA" sz="2800" b="1"/>
          </a:p>
          <a:p>
            <a:endParaRPr lang="fr-CA" sz="2800" b="1"/>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5475" y="2063274"/>
            <a:ext cx="3312765" cy="4538749"/>
          </a:xfrm>
          <a:prstGeom prst="rect">
            <a:avLst/>
          </a:prstGeom>
        </p:spPr>
      </p:pic>
    </p:spTree>
    <p:extLst>
      <p:ext uri="{BB962C8B-B14F-4D97-AF65-F5344CB8AC3E}">
        <p14:creationId xmlns:p14="http://schemas.microsoft.com/office/powerpoint/2010/main" val="241103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1"/>
</p:tagLst>
</file>

<file path=ppt/tags/tag21.xml><?xml version="1.0" encoding="utf-8"?>
<p:tagLst xmlns:a="http://schemas.openxmlformats.org/drawingml/2006/main" xmlns:r="http://schemas.openxmlformats.org/officeDocument/2006/relationships" xmlns:p="http://schemas.openxmlformats.org/presentationml/2006/main">
  <p:tag name="NUM" val="12"/>
</p:tagLst>
</file>

<file path=ppt/tags/tag22.xml><?xml version="1.0" encoding="utf-8"?>
<p:tagLst xmlns:a="http://schemas.openxmlformats.org/drawingml/2006/main" xmlns:r="http://schemas.openxmlformats.org/officeDocument/2006/relationships" xmlns:p="http://schemas.openxmlformats.org/presentationml/2006/main">
  <p:tag name="NUM" val="13"/>
</p:tagLst>
</file>

<file path=ppt/tags/tag23.xml><?xml version="1.0" encoding="utf-8"?>
<p:tagLst xmlns:a="http://schemas.openxmlformats.org/drawingml/2006/main" xmlns:r="http://schemas.openxmlformats.org/officeDocument/2006/relationships" xmlns:p="http://schemas.openxmlformats.org/presentationml/2006/main">
  <p:tag name="NUM" val="14"/>
</p:tagLst>
</file>

<file path=ppt/tags/tag24.xml><?xml version="1.0" encoding="utf-8"?>
<p:tagLst xmlns:a="http://schemas.openxmlformats.org/drawingml/2006/main" xmlns:r="http://schemas.openxmlformats.org/officeDocument/2006/relationships" xmlns:p="http://schemas.openxmlformats.org/presentationml/2006/main">
  <p:tag name="NUM" val="15"/>
</p:tagLst>
</file>

<file path=ppt/tags/tag25.xml><?xml version="1.0" encoding="utf-8"?>
<p:tagLst xmlns:a="http://schemas.openxmlformats.org/drawingml/2006/main" xmlns:r="http://schemas.openxmlformats.org/officeDocument/2006/relationships" xmlns:p="http://schemas.openxmlformats.org/presentationml/2006/main">
  <p:tag name="NUM" val="16"/>
</p:tagLst>
</file>

<file path=ppt/tags/tag26.xml><?xml version="1.0" encoding="utf-8"?>
<p:tagLst xmlns:a="http://schemas.openxmlformats.org/drawingml/2006/main" xmlns:r="http://schemas.openxmlformats.org/officeDocument/2006/relationships" xmlns:p="http://schemas.openxmlformats.org/presentationml/2006/main">
  <p:tag name="NUM" val="17"/>
</p:tagLst>
</file>

<file path=ppt/tags/tag27.xml><?xml version="1.0" encoding="utf-8"?>
<p:tagLst xmlns:a="http://schemas.openxmlformats.org/drawingml/2006/main" xmlns:r="http://schemas.openxmlformats.org/officeDocument/2006/relationships" xmlns:p="http://schemas.openxmlformats.org/presentationml/2006/main">
  <p:tag name="NUM" val="18"/>
</p:tagLst>
</file>

<file path=ppt/tags/tag28.xml><?xml version="1.0" encoding="utf-8"?>
<p:tagLst xmlns:a="http://schemas.openxmlformats.org/drawingml/2006/main" xmlns:r="http://schemas.openxmlformats.org/officeDocument/2006/relationships" xmlns:p="http://schemas.openxmlformats.org/presentationml/2006/main">
  <p:tag name="NUM" val="19"/>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8"/>
</p:tagLst>
</file>

<file path=ppt/tags/tag31.xml><?xml version="1.0" encoding="utf-8"?>
<p:tagLst xmlns:a="http://schemas.openxmlformats.org/drawingml/2006/main" xmlns:r="http://schemas.openxmlformats.org/officeDocument/2006/relationships" xmlns:p="http://schemas.openxmlformats.org/presentationml/2006/main">
  <p:tag name="NUM" val="9"/>
</p:tagLst>
</file>

<file path=ppt/tags/tag32.xml><?xml version="1.0" encoding="utf-8"?>
<p:tagLst xmlns:a="http://schemas.openxmlformats.org/drawingml/2006/main" xmlns:r="http://schemas.openxmlformats.org/officeDocument/2006/relationships" xmlns:p="http://schemas.openxmlformats.org/presentationml/2006/main">
  <p:tag name="NUM" val="10"/>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1"/>
</p:tagLst>
</file>

<file path=ppt/tags/tag42.xml><?xml version="1.0" encoding="utf-8"?>
<p:tagLst xmlns:a="http://schemas.openxmlformats.org/drawingml/2006/main" xmlns:r="http://schemas.openxmlformats.org/officeDocument/2006/relationships" xmlns:p="http://schemas.openxmlformats.org/presentationml/2006/main">
  <p:tag name="NUM" val="12"/>
</p:tagLst>
</file>

<file path=ppt/tags/tag43.xml><?xml version="1.0" encoding="utf-8"?>
<p:tagLst xmlns:a="http://schemas.openxmlformats.org/drawingml/2006/main" xmlns:r="http://schemas.openxmlformats.org/officeDocument/2006/relationships" xmlns:p="http://schemas.openxmlformats.org/presentationml/2006/main">
  <p:tag name="NUM" val="13"/>
</p:tagLst>
</file>

<file path=ppt/tags/tag44.xml><?xml version="1.0" encoding="utf-8"?>
<p:tagLst xmlns:a="http://schemas.openxmlformats.org/drawingml/2006/main" xmlns:r="http://schemas.openxmlformats.org/officeDocument/2006/relationships" xmlns:p="http://schemas.openxmlformats.org/presentationml/2006/main">
  <p:tag name="NUM" val="12"/>
</p:tagLst>
</file>

<file path=ppt/tags/tag45.xml><?xml version="1.0" encoding="utf-8"?>
<p:tagLst xmlns:a="http://schemas.openxmlformats.org/drawingml/2006/main" xmlns:r="http://schemas.openxmlformats.org/officeDocument/2006/relationships" xmlns:p="http://schemas.openxmlformats.org/presentationml/2006/main">
  <p:tag name="NUM" val="13"/>
</p:tagLst>
</file>

<file path=ppt/tags/tag46.xml><?xml version="1.0" encoding="utf-8"?>
<p:tagLst xmlns:a="http://schemas.openxmlformats.org/drawingml/2006/main" xmlns:r="http://schemas.openxmlformats.org/officeDocument/2006/relationships" xmlns:p="http://schemas.openxmlformats.org/presentationml/2006/main">
  <p:tag name="NUM" val="11"/>
</p:tagLst>
</file>

<file path=ppt/tags/tag47.xml><?xml version="1.0" encoding="utf-8"?>
<p:tagLst xmlns:a="http://schemas.openxmlformats.org/drawingml/2006/main" xmlns:r="http://schemas.openxmlformats.org/officeDocument/2006/relationships" xmlns:p="http://schemas.openxmlformats.org/presentationml/2006/main">
  <p:tag name="NUM" val="19"/>
</p:tagLst>
</file>

<file path=ppt/tags/tag48.xml><?xml version="1.0" encoding="utf-8"?>
<p:tagLst xmlns:a="http://schemas.openxmlformats.org/drawingml/2006/main" xmlns:r="http://schemas.openxmlformats.org/officeDocument/2006/relationships" xmlns:p="http://schemas.openxmlformats.org/presentationml/2006/main">
  <p:tag name="NUM" val="11"/>
</p:tagLst>
</file>

<file path=ppt/tags/tag49.xml><?xml version="1.0" encoding="utf-8"?>
<p:tagLst xmlns:a="http://schemas.openxmlformats.org/drawingml/2006/main" xmlns:r="http://schemas.openxmlformats.org/officeDocument/2006/relationships" xmlns:p="http://schemas.openxmlformats.org/presentationml/2006/main">
  <p:tag name="NUM" val="1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2"/>
</p:tagLst>
</file>

<file path=ppt/tags/tag51.xml><?xml version="1.0" encoding="utf-8"?>
<p:tagLst xmlns:a="http://schemas.openxmlformats.org/drawingml/2006/main" xmlns:r="http://schemas.openxmlformats.org/officeDocument/2006/relationships" xmlns:p="http://schemas.openxmlformats.org/presentationml/2006/main">
  <p:tag name="NUM" val="19"/>
</p:tagLst>
</file>

<file path=ppt/tags/tag52.xml><?xml version="1.0" encoding="utf-8"?>
<p:tagLst xmlns:a="http://schemas.openxmlformats.org/drawingml/2006/main" xmlns:r="http://schemas.openxmlformats.org/officeDocument/2006/relationships" xmlns:p="http://schemas.openxmlformats.org/presentationml/2006/main">
  <p:tag name="NUM" val="11"/>
</p:tagLst>
</file>

<file path=ppt/tags/tag53.xml><?xml version="1.0" encoding="utf-8"?>
<p:tagLst xmlns:a="http://schemas.openxmlformats.org/drawingml/2006/main" xmlns:r="http://schemas.openxmlformats.org/officeDocument/2006/relationships" xmlns:p="http://schemas.openxmlformats.org/presentationml/2006/main">
  <p:tag name="NUM" val="12"/>
</p:tagLst>
</file>

<file path=ppt/tags/tag54.xml><?xml version="1.0" encoding="utf-8"?>
<p:tagLst xmlns:a="http://schemas.openxmlformats.org/drawingml/2006/main" xmlns:r="http://schemas.openxmlformats.org/officeDocument/2006/relationships" xmlns:p="http://schemas.openxmlformats.org/presentationml/2006/main">
  <p:tag name="NUM" val="13"/>
</p:tagLst>
</file>

<file path=ppt/tags/tag55.xml><?xml version="1.0" encoding="utf-8"?>
<p:tagLst xmlns:a="http://schemas.openxmlformats.org/drawingml/2006/main" xmlns:r="http://schemas.openxmlformats.org/officeDocument/2006/relationships" xmlns:p="http://schemas.openxmlformats.org/presentationml/2006/main">
  <p:tag name="NUM" val="12"/>
</p:tagLst>
</file>

<file path=ppt/tags/tag56.xml><?xml version="1.0" encoding="utf-8"?>
<p:tagLst xmlns:a="http://schemas.openxmlformats.org/drawingml/2006/main" xmlns:r="http://schemas.openxmlformats.org/officeDocument/2006/relationships" xmlns:p="http://schemas.openxmlformats.org/presentationml/2006/main">
  <p:tag name="NUM" val="13"/>
</p:tagLst>
</file>

<file path=ppt/tags/tag57.xml><?xml version="1.0" encoding="utf-8"?>
<p:tagLst xmlns:a="http://schemas.openxmlformats.org/drawingml/2006/main" xmlns:r="http://schemas.openxmlformats.org/officeDocument/2006/relationships" xmlns:p="http://schemas.openxmlformats.org/presentationml/2006/main">
  <p:tag name="NUM" val="11"/>
</p:tagLst>
</file>

<file path=ppt/tags/tag58.xml><?xml version="1.0" encoding="utf-8"?>
<p:tagLst xmlns:a="http://schemas.openxmlformats.org/drawingml/2006/main" xmlns:r="http://schemas.openxmlformats.org/officeDocument/2006/relationships" xmlns:p="http://schemas.openxmlformats.org/presentationml/2006/main">
  <p:tag name="NUM" val="13"/>
</p:tagLst>
</file>

<file path=ppt/tags/tag59.xml><?xml version="1.0" encoding="utf-8"?>
<p:tagLst xmlns:a="http://schemas.openxmlformats.org/drawingml/2006/main" xmlns:r="http://schemas.openxmlformats.org/officeDocument/2006/relationships" xmlns:p="http://schemas.openxmlformats.org/presentationml/2006/main">
  <p:tag name="NUM" val="1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1"/>
</p:tagLst>
</file>

<file path=ppt/tags/tag61.xml><?xml version="1.0" encoding="utf-8"?>
<p:tagLst xmlns:a="http://schemas.openxmlformats.org/drawingml/2006/main" xmlns:r="http://schemas.openxmlformats.org/officeDocument/2006/relationships" xmlns:p="http://schemas.openxmlformats.org/presentationml/2006/main">
  <p:tag name="NUM" val="11"/>
</p:tagLst>
</file>

<file path=ppt/tags/tag62.xml><?xml version="1.0" encoding="utf-8"?>
<p:tagLst xmlns:a="http://schemas.openxmlformats.org/drawingml/2006/main" xmlns:r="http://schemas.openxmlformats.org/officeDocument/2006/relationships" xmlns:p="http://schemas.openxmlformats.org/presentationml/2006/main">
  <p:tag name="NUM" val="12"/>
</p:tagLst>
</file>

<file path=ppt/tags/tag63.xml><?xml version="1.0" encoding="utf-8"?>
<p:tagLst xmlns:a="http://schemas.openxmlformats.org/drawingml/2006/main" xmlns:r="http://schemas.openxmlformats.org/officeDocument/2006/relationships" xmlns:p="http://schemas.openxmlformats.org/presentationml/2006/main">
  <p:tag name="NUM" val="13"/>
</p:tagLst>
</file>

<file path=ppt/tags/tag64.xml><?xml version="1.0" encoding="utf-8"?>
<p:tagLst xmlns:a="http://schemas.openxmlformats.org/drawingml/2006/main" xmlns:r="http://schemas.openxmlformats.org/officeDocument/2006/relationships" xmlns:p="http://schemas.openxmlformats.org/presentationml/2006/main">
  <p:tag name="NUM" val="12"/>
</p:tagLst>
</file>

<file path=ppt/tags/tag65.xml><?xml version="1.0" encoding="utf-8"?>
<p:tagLst xmlns:a="http://schemas.openxmlformats.org/drawingml/2006/main" xmlns:r="http://schemas.openxmlformats.org/officeDocument/2006/relationships" xmlns:p="http://schemas.openxmlformats.org/presentationml/2006/main">
  <p:tag name="NUM" val="12"/>
</p:tagLst>
</file>

<file path=ppt/tags/tag66.xml><?xml version="1.0" encoding="utf-8"?>
<p:tagLst xmlns:a="http://schemas.openxmlformats.org/drawingml/2006/main" xmlns:r="http://schemas.openxmlformats.org/officeDocument/2006/relationships" xmlns:p="http://schemas.openxmlformats.org/presentationml/2006/main">
  <p:tag name="NUM" val="13"/>
</p:tagLst>
</file>

<file path=ppt/tags/tag67.xml><?xml version="1.0" encoding="utf-8"?>
<p:tagLst xmlns:a="http://schemas.openxmlformats.org/drawingml/2006/main" xmlns:r="http://schemas.openxmlformats.org/officeDocument/2006/relationships" xmlns:p="http://schemas.openxmlformats.org/presentationml/2006/main">
  <p:tag name="NUM" val="12"/>
</p:tagLst>
</file>

<file path=ppt/tags/tag68.xml><?xml version="1.0" encoding="utf-8"?>
<p:tagLst xmlns:a="http://schemas.openxmlformats.org/drawingml/2006/main" xmlns:r="http://schemas.openxmlformats.org/officeDocument/2006/relationships" xmlns:p="http://schemas.openxmlformats.org/presentationml/2006/main">
  <p:tag name="NUM" val="11"/>
</p:tagLst>
</file>

<file path=ppt/tags/tag69.xml><?xml version="1.0" encoding="utf-8"?>
<p:tagLst xmlns:a="http://schemas.openxmlformats.org/drawingml/2006/main" xmlns:r="http://schemas.openxmlformats.org/officeDocument/2006/relationships" xmlns:p="http://schemas.openxmlformats.org/presentationml/2006/main">
  <p:tag name="NUM" val="1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TotalTime>
  <Words>1809</Words>
  <Application>Microsoft Office PowerPoint</Application>
  <PresentationFormat>Affichage à l'écran (4:3)</PresentationFormat>
  <Paragraphs>304</Paragraphs>
  <Slides>34</Slides>
  <Notes>13</Notes>
  <HiddenSlides>0</HiddenSlides>
  <MMClips>2</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34</vt:i4>
      </vt:variant>
    </vt:vector>
  </HeadingPairs>
  <TitlesOfParts>
    <vt:vector size="42" baseType="lpstr">
      <vt:lpstr>Andalus</vt:lpstr>
      <vt:lpstr>Arial</vt:lpstr>
      <vt:lpstr>Calibri</vt:lpstr>
      <vt:lpstr>Calibri Light</vt:lpstr>
      <vt:lpstr>Corbel</vt:lpstr>
      <vt:lpstr>Courier New</vt:lpstr>
      <vt:lpstr>Times New Roman</vt:lpstr>
      <vt:lpstr>Thème Office</vt:lpstr>
      <vt:lpstr>Comment aider les adultes à expliquer et justifier leurs réponses en lecture?</vt:lpstr>
      <vt:lpstr>Déroulement de l’atelier</vt:lpstr>
      <vt:lpstr>Contexte : portrait du Centre</vt:lpstr>
      <vt:lpstr>Présentation PowerPoint</vt:lpstr>
      <vt:lpstr>Contexte : gestion de classe</vt:lpstr>
      <vt:lpstr>Contexte : gestion de classe</vt:lpstr>
      <vt:lpstr>Grille à interprétation critérielle</vt:lpstr>
      <vt:lpstr>Présentation PowerPoint</vt:lpstr>
      <vt:lpstr>Présentation PowerPoint</vt:lpstr>
      <vt:lpstr>Présentation PowerPoint</vt:lpstr>
      <vt:lpstr>Présentation PowerPoint</vt:lpstr>
      <vt:lpstr>Présentation PowerPoint</vt:lpstr>
      <vt:lpstr>Présentation PowerPoint</vt:lpstr>
      <vt:lpstr>Dans une séquence explicative…1</vt:lpstr>
      <vt:lpstr>Question 1</vt:lpstr>
      <vt:lpstr>Réponse modèle* </vt:lpstr>
      <vt:lpstr>Présentation PowerPoint</vt:lpstr>
      <vt:lpstr>Dans une séquence justificative</vt:lpstr>
      <vt:lpstr>Question 2</vt:lpstr>
      <vt:lpstr>Réponse modèle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PÉRIODE DE QUESTIONS Merci de votre attention! </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Comprendre les critères… Équipe-choc pédagogique</dc:title>
  <dc:creator>LAURENT DEMERS</dc:creator>
  <cp:lastModifiedBy>Danielle Gilbert</cp:lastModifiedBy>
  <cp:revision>19</cp:revision>
  <dcterms:modified xsi:type="dcterms:W3CDTF">2018-04-23T22:27:04Z</dcterms:modified>
</cp:coreProperties>
</file>