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73" r:id="rId2"/>
    <p:sldId id="261" r:id="rId3"/>
    <p:sldId id="269" r:id="rId4"/>
    <p:sldId id="256" r:id="rId5"/>
    <p:sldId id="262" r:id="rId6"/>
    <p:sldId id="260" r:id="rId7"/>
    <p:sldId id="265" r:id="rId8"/>
    <p:sldId id="270" r:id="rId9"/>
    <p:sldId id="264" r:id="rId10"/>
    <p:sldId id="266" r:id="rId11"/>
    <p:sldId id="267" r:id="rId12"/>
    <p:sldId id="257" r:id="rId13"/>
    <p:sldId id="263" r:id="rId14"/>
    <p:sldId id="268" r:id="rId15"/>
    <p:sldId id="271" r:id="rId16"/>
    <p:sldId id="272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24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A10E5-04C3-4F48-AEA1-A1D356843292}" type="datetimeFigureOut">
              <a:rPr lang="fr-CA" smtClean="0"/>
              <a:pPr/>
              <a:t>2014-04-23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5B9C0-2D2A-4043-950B-E24D7FD5BBA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8969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5B9C0-2D2A-4043-950B-E24D7FD5BBA0}" type="slidenum">
              <a:rPr lang="fr-CA" smtClean="0"/>
              <a:pPr/>
              <a:t>5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5B9C0-2D2A-4043-950B-E24D7FD5BBA0}" type="slidenum">
              <a:rPr lang="fr-CA" smtClean="0"/>
              <a:pPr/>
              <a:t>11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91BC-428B-433A-BB83-6D114B048C6F}" type="datetimeFigureOut">
              <a:rPr lang="fr-CA" smtClean="0"/>
              <a:pPr/>
              <a:t>2014-04-23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1785-0336-4D66-8EF0-2C40F798B53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91BC-428B-433A-BB83-6D114B048C6F}" type="datetimeFigureOut">
              <a:rPr lang="fr-CA" smtClean="0"/>
              <a:pPr/>
              <a:t>2014-04-23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1785-0336-4D66-8EF0-2C40F798B53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91BC-428B-433A-BB83-6D114B048C6F}" type="datetimeFigureOut">
              <a:rPr lang="fr-CA" smtClean="0"/>
              <a:pPr/>
              <a:t>2014-04-23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1785-0336-4D66-8EF0-2C40F798B53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91BC-428B-433A-BB83-6D114B048C6F}" type="datetimeFigureOut">
              <a:rPr lang="fr-CA" smtClean="0"/>
              <a:pPr/>
              <a:t>2014-04-23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1785-0336-4D66-8EF0-2C40F798B53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91BC-428B-433A-BB83-6D114B048C6F}" type="datetimeFigureOut">
              <a:rPr lang="fr-CA" smtClean="0"/>
              <a:pPr/>
              <a:t>2014-04-23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1785-0336-4D66-8EF0-2C40F798B53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91BC-428B-433A-BB83-6D114B048C6F}" type="datetimeFigureOut">
              <a:rPr lang="fr-CA" smtClean="0"/>
              <a:pPr/>
              <a:t>2014-04-23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1785-0336-4D66-8EF0-2C40F798B53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91BC-428B-433A-BB83-6D114B048C6F}" type="datetimeFigureOut">
              <a:rPr lang="fr-CA" smtClean="0"/>
              <a:pPr/>
              <a:t>2014-04-23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1785-0336-4D66-8EF0-2C40F798B53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91BC-428B-433A-BB83-6D114B048C6F}" type="datetimeFigureOut">
              <a:rPr lang="fr-CA" smtClean="0"/>
              <a:pPr/>
              <a:t>2014-04-23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1785-0336-4D66-8EF0-2C40F798B53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91BC-428B-433A-BB83-6D114B048C6F}" type="datetimeFigureOut">
              <a:rPr lang="fr-CA" smtClean="0"/>
              <a:pPr/>
              <a:t>2014-04-23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1785-0336-4D66-8EF0-2C40F798B53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91BC-428B-433A-BB83-6D114B048C6F}" type="datetimeFigureOut">
              <a:rPr lang="fr-CA" smtClean="0"/>
              <a:pPr/>
              <a:t>2014-04-23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1785-0336-4D66-8EF0-2C40F798B53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91BC-428B-433A-BB83-6D114B048C6F}" type="datetimeFigureOut">
              <a:rPr lang="fr-CA" smtClean="0"/>
              <a:pPr/>
              <a:t>2014-04-23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1785-0336-4D66-8EF0-2C40F798B53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A91BC-428B-433A-BB83-6D114B048C6F}" type="datetimeFigureOut">
              <a:rPr lang="fr-CA" smtClean="0"/>
              <a:pPr/>
              <a:t>2014-04-23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71785-0336-4D66-8EF0-2C40F798B53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6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7.jpe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6.jpeg"/><Relationship Id="rId9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584176"/>
          </a:xfrm>
        </p:spPr>
        <p:txBody>
          <a:bodyPr>
            <a:noAutofit/>
          </a:bodyPr>
          <a:lstStyle/>
          <a:p>
            <a:r>
              <a:rPr lang="fr-CA" sz="6000" dirty="0" smtClean="0">
                <a:solidFill>
                  <a:srgbClr val="0070C0"/>
                </a:solidFill>
                <a:latin typeface="Bernard MT Condensed" pitchFamily="18" charset="0"/>
              </a:rPr>
              <a:t>La petite histoire de Léa </a:t>
            </a:r>
            <a:br>
              <a:rPr lang="fr-CA" sz="6000" dirty="0" smtClean="0">
                <a:solidFill>
                  <a:srgbClr val="0070C0"/>
                </a:solidFill>
                <a:latin typeface="Bernard MT Condensed" pitchFamily="18" charset="0"/>
              </a:rPr>
            </a:br>
            <a:r>
              <a:rPr lang="fr-CA" sz="6000" dirty="0" smtClean="0">
                <a:solidFill>
                  <a:srgbClr val="0070C0"/>
                </a:solidFill>
                <a:latin typeface="Bernard MT Condensed" pitchFamily="18" charset="0"/>
              </a:rPr>
              <a:t>et autres aventures scolaires</a:t>
            </a:r>
            <a:endParaRPr lang="fr-CA" sz="60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923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1972"/>
            <a:ext cx="7283152" cy="538716"/>
          </a:xfrm>
        </p:spPr>
        <p:txBody>
          <a:bodyPr>
            <a:normAutofit fontScale="90000"/>
          </a:bodyPr>
          <a:lstStyle/>
          <a:p>
            <a:pPr algn="l"/>
            <a:r>
              <a:rPr lang="fr-CA" sz="2400" b="1" cap="all" dirty="0" smtClean="0">
                <a:solidFill>
                  <a:srgbClr val="002060"/>
                </a:solidFill>
                <a:latin typeface="Cambria" pitchFamily="18" charset="0"/>
              </a:rPr>
              <a:t>De la polyvalente au centre pour adultes</a:t>
            </a:r>
            <a:br>
              <a:rPr lang="fr-CA" sz="2400" b="1" cap="all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fr-CA" sz="24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74754" name="Picture 2" descr="http://www.coloriage-dessin.com/coloriage_img/coloriage-ecole-123029278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2656"/>
            <a:ext cx="4392488" cy="6441224"/>
          </a:xfrm>
          <a:prstGeom prst="rect">
            <a:avLst/>
          </a:prstGeom>
          <a:noFill/>
        </p:spPr>
      </p:pic>
      <p:grpSp>
        <p:nvGrpSpPr>
          <p:cNvPr id="15" name="Groupe 14"/>
          <p:cNvGrpSpPr/>
          <p:nvPr/>
        </p:nvGrpSpPr>
        <p:grpSpPr>
          <a:xfrm>
            <a:off x="4860032" y="1844824"/>
            <a:ext cx="2880320" cy="2664296"/>
            <a:chOff x="4860032" y="1844824"/>
            <a:chExt cx="2880320" cy="2664296"/>
          </a:xfrm>
        </p:grpSpPr>
        <p:sp>
          <p:nvSpPr>
            <p:cNvPr id="5" name="Titre 1"/>
            <p:cNvSpPr txBox="1">
              <a:spLocks/>
            </p:cNvSpPr>
            <p:nvPr/>
          </p:nvSpPr>
          <p:spPr>
            <a:xfrm>
              <a:off x="5076056" y="3501008"/>
              <a:ext cx="2232248" cy="288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TROUBLE d’apprentissage</a:t>
              </a:r>
            </a:p>
          </p:txBody>
        </p:sp>
        <p:sp>
          <p:nvSpPr>
            <p:cNvPr id="6" name="Titre 1"/>
            <p:cNvSpPr txBox="1">
              <a:spLocks/>
            </p:cNvSpPr>
            <p:nvPr/>
          </p:nvSpPr>
          <p:spPr>
            <a:xfrm>
              <a:off x="5724128" y="2708920"/>
              <a:ext cx="1619672" cy="288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A" sz="1100" b="1" cap="all" dirty="0" smtClean="0">
                  <a:solidFill>
                    <a:srgbClr val="FF0000"/>
                  </a:solidFill>
                  <a:latin typeface="Cambria" pitchFamily="18" charset="0"/>
                  <a:ea typeface="+mj-ea"/>
                  <a:cs typeface="+mj-cs"/>
                </a:rPr>
                <a:t>démotivation</a:t>
              </a:r>
              <a:endParaRPr kumimoji="0" lang="fr-CA" sz="11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endParaRPr>
            </a:p>
          </p:txBody>
        </p:sp>
        <p:sp>
          <p:nvSpPr>
            <p:cNvPr id="7" name="Titre 1"/>
            <p:cNvSpPr txBox="1">
              <a:spLocks/>
            </p:cNvSpPr>
            <p:nvPr/>
          </p:nvSpPr>
          <p:spPr>
            <a:xfrm>
              <a:off x="4932040" y="2924944"/>
              <a:ext cx="1152128" cy="360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désintérêt</a:t>
              </a:r>
            </a:p>
          </p:txBody>
        </p:sp>
        <p:sp>
          <p:nvSpPr>
            <p:cNvPr id="8" name="Titre 1"/>
            <p:cNvSpPr txBox="1">
              <a:spLocks/>
            </p:cNvSpPr>
            <p:nvPr/>
          </p:nvSpPr>
          <p:spPr>
            <a:xfrm>
              <a:off x="5364088" y="4221088"/>
              <a:ext cx="1872208" cy="288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désorganisation</a:t>
              </a:r>
            </a:p>
          </p:txBody>
        </p:sp>
        <p:sp>
          <p:nvSpPr>
            <p:cNvPr id="9" name="Titre 1"/>
            <p:cNvSpPr txBox="1">
              <a:spLocks/>
            </p:cNvSpPr>
            <p:nvPr/>
          </p:nvSpPr>
          <p:spPr>
            <a:xfrm>
              <a:off x="5364088" y="3140968"/>
              <a:ext cx="2160240" cy="4180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Difficulté d’adaptation</a:t>
              </a:r>
            </a:p>
          </p:txBody>
        </p:sp>
        <p:sp>
          <p:nvSpPr>
            <p:cNvPr id="10" name="Titre 1"/>
            <p:cNvSpPr txBox="1">
              <a:spLocks/>
            </p:cNvSpPr>
            <p:nvPr/>
          </p:nvSpPr>
          <p:spPr>
            <a:xfrm>
              <a:off x="5004048" y="1844824"/>
              <a:ext cx="2304256" cy="288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Trouble de santé mentale</a:t>
              </a:r>
            </a:p>
          </p:txBody>
        </p:sp>
        <p:sp>
          <p:nvSpPr>
            <p:cNvPr id="11" name="Titre 1"/>
            <p:cNvSpPr txBox="1">
              <a:spLocks/>
            </p:cNvSpPr>
            <p:nvPr/>
          </p:nvSpPr>
          <p:spPr>
            <a:xfrm>
              <a:off x="4932040" y="4005064"/>
              <a:ext cx="2088232" cy="288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Problèmes personnels</a:t>
              </a:r>
            </a:p>
          </p:txBody>
        </p:sp>
        <p:sp>
          <p:nvSpPr>
            <p:cNvPr id="12" name="Titre 1"/>
            <p:cNvSpPr txBox="1">
              <a:spLocks/>
            </p:cNvSpPr>
            <p:nvPr/>
          </p:nvSpPr>
          <p:spPr>
            <a:xfrm>
              <a:off x="5004048" y="2420888"/>
              <a:ext cx="1656184" cy="288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Milieu défavorisé</a:t>
              </a:r>
            </a:p>
          </p:txBody>
        </p:sp>
        <p:sp>
          <p:nvSpPr>
            <p:cNvPr id="13" name="Titre 1"/>
            <p:cNvSpPr txBox="1">
              <a:spLocks/>
            </p:cNvSpPr>
            <p:nvPr/>
          </p:nvSpPr>
          <p:spPr>
            <a:xfrm>
              <a:off x="4860032" y="2132856"/>
              <a:ext cx="2664296" cy="288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Connaissances et </a:t>
              </a:r>
              <a:r>
                <a:rPr kumimoji="0" lang="fr-CA" sz="1100" b="1" i="0" u="none" strike="noStrike" kern="1200" cap="all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 </a:t>
              </a: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savoirs limités</a:t>
              </a:r>
            </a:p>
          </p:txBody>
        </p:sp>
        <p:sp>
          <p:nvSpPr>
            <p:cNvPr id="14" name="Titre 1"/>
            <p:cNvSpPr txBox="1">
              <a:spLocks/>
            </p:cNvSpPr>
            <p:nvPr/>
          </p:nvSpPr>
          <p:spPr>
            <a:xfrm>
              <a:off x="5364088" y="3717032"/>
              <a:ext cx="2376264" cy="360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Difficulté d’apprentissage</a:t>
              </a:r>
            </a:p>
          </p:txBody>
        </p:sp>
      </p:grpSp>
      <p:sp>
        <p:nvSpPr>
          <p:cNvPr id="16" name="Titre 1"/>
          <p:cNvSpPr txBox="1">
            <a:spLocks/>
          </p:cNvSpPr>
          <p:nvPr/>
        </p:nvSpPr>
        <p:spPr>
          <a:xfrm>
            <a:off x="251520" y="2931939"/>
            <a:ext cx="3491880" cy="497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2400" b="1" cap="all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fr-CA" sz="2400" b="1" cap="all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fr-CA" sz="11200" b="1" i="1" dirty="0" smtClean="0">
                <a:solidFill>
                  <a:srgbClr val="C00000"/>
                </a:solidFill>
                <a:latin typeface="Cambria" pitchFamily="18" charset="0"/>
              </a:rPr>
              <a:t>Le bagage de l’élève</a:t>
            </a:r>
            <a:endParaRPr lang="fr-CA" sz="112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7283152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De la polyvalente au centre pour adultes</a:t>
            </a:r>
            <a:br>
              <a:rPr kumimoji="0" lang="fr-CA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lang="fr-CA" sz="2400" b="1" i="1" noProof="0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Les exigences sont les mêmes</a:t>
            </a:r>
            <a:endParaRPr kumimoji="0" lang="fr-CA" sz="24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7" name="irc_mi" descr="http://arrows-free.com/highresolution/l_10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55201" y="1916832"/>
            <a:ext cx="4353303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arrows-free.com/highresolution/l_10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916832"/>
            <a:ext cx="4638771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rme libre 8"/>
          <p:cNvSpPr>
            <a:spLocks noChangeAspect="1"/>
          </p:cNvSpPr>
          <p:nvPr/>
        </p:nvSpPr>
        <p:spPr>
          <a:xfrm rot="10800000" flipH="1" flipV="1">
            <a:off x="107503" y="5229200"/>
            <a:ext cx="2448272" cy="379048"/>
          </a:xfrm>
          <a:custGeom>
            <a:avLst/>
            <a:gdLst>
              <a:gd name="connsiteX0" fmla="*/ 0 w 4171015"/>
              <a:gd name="connsiteY0" fmla="*/ 0 h 923330"/>
              <a:gd name="connsiteX1" fmla="*/ 4171015 w 4171015"/>
              <a:gd name="connsiteY1" fmla="*/ 0 h 923330"/>
              <a:gd name="connsiteX2" fmla="*/ 4171015 w 4171015"/>
              <a:gd name="connsiteY2" fmla="*/ 923330 h 923330"/>
              <a:gd name="connsiteX3" fmla="*/ 0 w 4171015"/>
              <a:gd name="connsiteY3" fmla="*/ 923330 h 923330"/>
              <a:gd name="connsiteX4" fmla="*/ 0 w 4171015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1015" h="923330">
                <a:moveTo>
                  <a:pt x="0" y="0"/>
                </a:moveTo>
                <a:lnTo>
                  <a:pt x="4171015" y="0"/>
                </a:lnTo>
                <a:lnTo>
                  <a:pt x="4171015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Formation générale </a:t>
            </a:r>
            <a:r>
              <a:rPr lang="fr-F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des</a:t>
            </a:r>
            <a:r>
              <a:rPr lang="fr-F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jeunes</a:t>
            </a:r>
            <a:endParaRPr lang="fr-F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1" name="Forme libre 10"/>
          <p:cNvSpPr>
            <a:spLocks noChangeAspect="1"/>
          </p:cNvSpPr>
          <p:nvPr/>
        </p:nvSpPr>
        <p:spPr>
          <a:xfrm rot="10800000" flipH="1" flipV="1">
            <a:off x="6660232" y="5229200"/>
            <a:ext cx="2399291" cy="379048"/>
          </a:xfrm>
          <a:custGeom>
            <a:avLst/>
            <a:gdLst>
              <a:gd name="connsiteX0" fmla="*/ 0 w 4171015"/>
              <a:gd name="connsiteY0" fmla="*/ 0 h 923330"/>
              <a:gd name="connsiteX1" fmla="*/ 4171015 w 4171015"/>
              <a:gd name="connsiteY1" fmla="*/ 0 h 923330"/>
              <a:gd name="connsiteX2" fmla="*/ 4171015 w 4171015"/>
              <a:gd name="connsiteY2" fmla="*/ 923330 h 923330"/>
              <a:gd name="connsiteX3" fmla="*/ 0 w 4171015"/>
              <a:gd name="connsiteY3" fmla="*/ 923330 h 923330"/>
              <a:gd name="connsiteX4" fmla="*/ 0 w 4171015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1015" h="923330">
                <a:moveTo>
                  <a:pt x="0" y="0"/>
                </a:moveTo>
                <a:lnTo>
                  <a:pt x="4171015" y="0"/>
                </a:lnTo>
                <a:lnTo>
                  <a:pt x="4171015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Formation</a:t>
            </a:r>
            <a:r>
              <a:rPr lang="fr-F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générale des adultes</a:t>
            </a:r>
            <a:endParaRPr lang="fr-F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851920" y="1484784"/>
            <a:ext cx="1728192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4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EXIGENCES</a:t>
            </a:r>
            <a:endParaRPr kumimoji="0" lang="fr-CA" sz="24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0" y="188640"/>
            <a:ext cx="8460432" cy="1268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FRANÇAIS, LANGUE D’ENSEIGNEMENT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fr-CA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2</a:t>
            </a:r>
            <a:r>
              <a:rPr kumimoji="0" lang="fr-CA" sz="32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e</a:t>
            </a:r>
            <a:r>
              <a:rPr kumimoji="0" lang="fr-CA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année - 2</a:t>
            </a:r>
            <a:r>
              <a:rPr kumimoji="0" lang="fr-CA" sz="32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e</a:t>
            </a:r>
            <a:r>
              <a:rPr kumimoji="0" lang="fr-CA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cycle du secondaire </a:t>
            </a:r>
            <a:r>
              <a:rPr lang="fr-CA" sz="2800" i="1" dirty="0" smtClean="0">
                <a:solidFill>
                  <a:srgbClr val="002060"/>
                </a:solidFill>
                <a:latin typeface="Cambria" pitchFamily="18" charset="0"/>
              </a:rPr>
              <a:t>(4</a:t>
            </a:r>
            <a:r>
              <a:rPr lang="fr-CA" sz="2800" i="1" baseline="30000" dirty="0" smtClean="0">
                <a:solidFill>
                  <a:srgbClr val="002060"/>
                </a:solidFill>
                <a:latin typeface="Cambria" pitchFamily="18" charset="0"/>
              </a:rPr>
              <a:t>e</a:t>
            </a:r>
            <a:r>
              <a:rPr lang="fr-CA" sz="2800" i="1" dirty="0" smtClean="0">
                <a:solidFill>
                  <a:srgbClr val="002060"/>
                </a:solidFill>
                <a:latin typeface="Cambria" pitchFamily="18" charset="0"/>
              </a:rPr>
              <a:t> secondaire)</a:t>
            </a:r>
            <a:endParaRPr kumimoji="0" lang="fr-CA" sz="32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C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Formation générale des adultes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CA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3494" name="Picture 6" descr="http://www.sofad.qc.ca/media/vignettes-auto/image/250x0/img/cours/0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52936"/>
            <a:ext cx="2381250" cy="3124201"/>
          </a:xfrm>
          <a:prstGeom prst="rect">
            <a:avLst/>
          </a:prstGeom>
          <a:noFill/>
        </p:spPr>
      </p:pic>
      <p:pic>
        <p:nvPicPr>
          <p:cNvPr id="63496" name="Picture 8" descr="http://www.sofad.qc.ca/media/img/cours/0715.jpg?13776966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852936"/>
            <a:ext cx="2379378" cy="3096344"/>
          </a:xfrm>
          <a:prstGeom prst="rect">
            <a:avLst/>
          </a:prstGeom>
          <a:noFill/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1259632" y="2276872"/>
            <a:ext cx="16561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FRA-4061-3</a:t>
            </a:r>
            <a:endParaRPr kumimoji="0" lang="fr-CA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572000" y="2276872"/>
            <a:ext cx="16561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FRA-4062-3</a:t>
            </a:r>
            <a:endParaRPr kumimoji="0" lang="fr-CA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pPr algn="l"/>
            <a:r>
              <a:rPr lang="fr-CA" sz="1600" b="1" dirty="0" smtClean="0">
                <a:solidFill>
                  <a:srgbClr val="002060"/>
                </a:solidFill>
                <a:latin typeface="Cambria" pitchFamily="18" charset="0"/>
              </a:rPr>
              <a:t>Les cahiers peuvent être plates, longs, ennuyants, inintéressants, </a:t>
            </a:r>
            <a:r>
              <a:rPr lang="fr-CA" sz="1600" b="1" u="sng" dirty="0" smtClean="0">
                <a:solidFill>
                  <a:srgbClr val="002060"/>
                </a:solidFill>
                <a:latin typeface="Cambria" pitchFamily="18" charset="0"/>
              </a:rPr>
              <a:t>mais ils respectent les exigences du programme</a:t>
            </a:r>
            <a:r>
              <a:rPr lang="fr-CA" sz="1600" b="1" dirty="0" smtClean="0">
                <a:solidFill>
                  <a:srgbClr val="002060"/>
                </a:solidFill>
                <a:latin typeface="Cambria" pitchFamily="18" charset="0"/>
              </a:rPr>
              <a:t>. </a:t>
            </a:r>
            <a:br>
              <a:rPr lang="fr-CA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fr-CA" sz="1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fr-CA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fr-CA" sz="1600" b="1" dirty="0" smtClean="0">
                <a:solidFill>
                  <a:srgbClr val="002060"/>
                </a:solidFill>
                <a:latin typeface="Cambria" pitchFamily="18" charset="0"/>
              </a:rPr>
              <a:t>Les cahiers ne sont pas forcément difficiles; </a:t>
            </a:r>
            <a:r>
              <a:rPr lang="fr-CA" sz="1600" b="1" u="sng" dirty="0">
                <a:solidFill>
                  <a:srgbClr val="002060"/>
                </a:solidFill>
                <a:latin typeface="Cambria" pitchFamily="18" charset="0"/>
              </a:rPr>
              <a:t>i</a:t>
            </a:r>
            <a:r>
              <a:rPr lang="fr-CA" sz="1600" b="1" u="sng" dirty="0" smtClean="0">
                <a:solidFill>
                  <a:srgbClr val="002060"/>
                </a:solidFill>
                <a:latin typeface="Cambria" pitchFamily="18" charset="0"/>
              </a:rPr>
              <a:t>ls le sont pour les élèves qui arrivent avec LE BAGAGE</a:t>
            </a:r>
            <a:r>
              <a:rPr lang="fr-CA" sz="1600" b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  <a:endParaRPr lang="fr-CA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69634" name="Picture 2" descr="http://us.123rf.com/400wm/400/400/lisafx/lisafx0709/lisafx070900061/1718495-une-classe-d-39-education-des-adultes-son-endormi-sur-leurs-bureau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36912"/>
            <a:ext cx="5534733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131840" y="1844824"/>
            <a:ext cx="28803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Classe de</a:t>
            </a:r>
            <a:r>
              <a:rPr kumimoji="0" lang="fr-CA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la formation aux adultes</a:t>
            </a:r>
            <a:endParaRPr kumimoji="0" lang="fr-CA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72008" y="58614"/>
            <a:ext cx="7740352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De la polyvalente au centre pour adultes…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fr-CA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lang="fr-CA" sz="3000" b="1" i="1" noProof="0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Un séjour difficile à la polyvalente</a:t>
            </a:r>
            <a:endParaRPr kumimoji="0" lang="fr-CA" sz="3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502712" y="2564904"/>
            <a:ext cx="1800920" cy="1728192"/>
            <a:chOff x="467544" y="1412776"/>
            <a:chExt cx="1800920" cy="1728192"/>
          </a:xfrm>
        </p:grpSpPr>
        <p:pic>
          <p:nvPicPr>
            <p:cNvPr id="9" name="Picture 8" descr="http://www.editionscec.com/media/catalog/product/cache/1/image/9df78eab33525d08d6e5fb8d27136e95/z/o/zones_vol1_72_web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1412776"/>
              <a:ext cx="792088" cy="1028685"/>
            </a:xfrm>
            <a:prstGeom prst="rect">
              <a:avLst/>
            </a:prstGeom>
            <a:noFill/>
          </p:spPr>
        </p:pic>
        <p:pic>
          <p:nvPicPr>
            <p:cNvPr id="10" name="Picture 10" descr="http://www.editionscec.com/media/catalog/product/cache/1/image/9df78eab33525d08d6e5fb8d27136e95/z/o/zones_vol2_72__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1412776"/>
              <a:ext cx="720800" cy="936104"/>
            </a:xfrm>
            <a:prstGeom prst="rect">
              <a:avLst/>
            </a:prstGeom>
            <a:noFill/>
          </p:spPr>
        </p:pic>
        <p:pic>
          <p:nvPicPr>
            <p:cNvPr id="11" name="Picture 12" descr="http://www.editionscec.com/media/catalog/product/cache/1/image/9df78eab33525d08d6e5fb8d27136e95/r/e/recueilzones_72_we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8" y="2204864"/>
              <a:ext cx="595362" cy="936104"/>
            </a:xfrm>
            <a:prstGeom prst="rect">
              <a:avLst/>
            </a:prstGeom>
            <a:noFill/>
          </p:spPr>
        </p:pic>
        <p:pic>
          <p:nvPicPr>
            <p:cNvPr id="14" name="Image 13" descr="Zones, 4e secondaire, cahier d'activités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5656" y="2204864"/>
              <a:ext cx="792088" cy="905243"/>
            </a:xfrm>
            <a:prstGeom prst="rect">
              <a:avLst/>
            </a:prstGeom>
            <a:noFill/>
          </p:spPr>
        </p:pic>
      </p:grpSp>
      <p:sp>
        <p:nvSpPr>
          <p:cNvPr id="15" name="Titre 1"/>
          <p:cNvSpPr txBox="1">
            <a:spLocks/>
          </p:cNvSpPr>
          <p:nvPr/>
        </p:nvSpPr>
        <p:spPr>
          <a:xfrm>
            <a:off x="2662952" y="3068960"/>
            <a:ext cx="72008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7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+</a:t>
            </a:r>
            <a:endParaRPr kumimoji="0" lang="fr-CA" sz="72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5255240" y="3068960"/>
            <a:ext cx="72008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7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=</a:t>
            </a:r>
            <a:endParaRPr kumimoji="0" lang="fr-CA" sz="72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grpSp>
        <p:nvGrpSpPr>
          <p:cNvPr id="45" name="Groupe 44"/>
          <p:cNvGrpSpPr/>
          <p:nvPr/>
        </p:nvGrpSpPr>
        <p:grpSpPr>
          <a:xfrm>
            <a:off x="3671064" y="2664296"/>
            <a:ext cx="1102277" cy="1556792"/>
            <a:chOff x="3635896" y="1512168"/>
            <a:chExt cx="1102277" cy="1556792"/>
          </a:xfrm>
        </p:grpSpPr>
        <p:pic>
          <p:nvPicPr>
            <p:cNvPr id="17" name="Picture 2" descr="http://www.coloriage-dessin.com/coloriage_img/coloriage-ecole-1230292784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35896" y="1512168"/>
              <a:ext cx="1061629" cy="1556792"/>
            </a:xfrm>
            <a:prstGeom prst="rect">
              <a:avLst/>
            </a:prstGeom>
            <a:noFill/>
          </p:spPr>
        </p:pic>
        <p:sp>
          <p:nvSpPr>
            <p:cNvPr id="36" name="Titre 1"/>
            <p:cNvSpPr txBox="1">
              <a:spLocks/>
            </p:cNvSpPr>
            <p:nvPr/>
          </p:nvSpPr>
          <p:spPr>
            <a:xfrm>
              <a:off x="3901156" y="2251572"/>
              <a:ext cx="763162" cy="689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TROUBLE d’apprentissage</a:t>
              </a:r>
            </a:p>
          </p:txBody>
        </p:sp>
        <p:sp>
          <p:nvSpPr>
            <p:cNvPr id="37" name="Titre 1"/>
            <p:cNvSpPr txBox="1">
              <a:spLocks/>
            </p:cNvSpPr>
            <p:nvPr/>
          </p:nvSpPr>
          <p:spPr>
            <a:xfrm>
              <a:off x="4122719" y="2061960"/>
              <a:ext cx="553734" cy="689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A" sz="1100" b="1" cap="all" dirty="0" smtClean="0">
                  <a:latin typeface="Cambria" pitchFamily="18" charset="0"/>
                  <a:ea typeface="+mj-ea"/>
                  <a:cs typeface="+mj-cs"/>
                </a:rPr>
                <a:t>démotivation</a:t>
              </a:r>
              <a:endParaRPr kumimoji="0" lang="fr-CA" sz="11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endParaRPr>
            </a:p>
          </p:txBody>
        </p:sp>
        <p:sp>
          <p:nvSpPr>
            <p:cNvPr id="38" name="Titre 1"/>
            <p:cNvSpPr txBox="1">
              <a:spLocks/>
            </p:cNvSpPr>
            <p:nvPr/>
          </p:nvSpPr>
          <p:spPr>
            <a:xfrm>
              <a:off x="3923928" y="2113672"/>
              <a:ext cx="432048" cy="861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désintérêt</a:t>
              </a:r>
            </a:p>
          </p:txBody>
        </p:sp>
        <p:sp>
          <p:nvSpPr>
            <p:cNvPr id="39" name="Titre 1"/>
            <p:cNvSpPr txBox="1">
              <a:spLocks/>
            </p:cNvSpPr>
            <p:nvPr/>
          </p:nvSpPr>
          <p:spPr>
            <a:xfrm>
              <a:off x="3999629" y="2495954"/>
              <a:ext cx="640071" cy="689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désorganisation</a:t>
              </a:r>
            </a:p>
          </p:txBody>
        </p:sp>
        <p:sp>
          <p:nvSpPr>
            <p:cNvPr id="40" name="Titre 1"/>
            <p:cNvSpPr txBox="1">
              <a:spLocks/>
            </p:cNvSpPr>
            <p:nvPr/>
          </p:nvSpPr>
          <p:spPr>
            <a:xfrm>
              <a:off x="3999629" y="2165385"/>
              <a:ext cx="738544" cy="1000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Difficulté d’adaptation</a:t>
              </a:r>
            </a:p>
          </p:txBody>
        </p:sp>
        <p:sp>
          <p:nvSpPr>
            <p:cNvPr id="41" name="Titre 1"/>
            <p:cNvSpPr txBox="1">
              <a:spLocks/>
            </p:cNvSpPr>
            <p:nvPr/>
          </p:nvSpPr>
          <p:spPr>
            <a:xfrm>
              <a:off x="3851920" y="1916832"/>
              <a:ext cx="787780" cy="689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Trouble de santé mentale</a:t>
              </a:r>
            </a:p>
          </p:txBody>
        </p:sp>
        <p:sp>
          <p:nvSpPr>
            <p:cNvPr id="42" name="Titre 1"/>
            <p:cNvSpPr txBox="1">
              <a:spLocks/>
            </p:cNvSpPr>
            <p:nvPr/>
          </p:nvSpPr>
          <p:spPr>
            <a:xfrm>
              <a:off x="3930082" y="2423946"/>
              <a:ext cx="713926" cy="689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Problèmes personnels</a:t>
              </a:r>
            </a:p>
          </p:txBody>
        </p:sp>
        <p:sp>
          <p:nvSpPr>
            <p:cNvPr id="43" name="Titre 1"/>
            <p:cNvSpPr txBox="1">
              <a:spLocks/>
            </p:cNvSpPr>
            <p:nvPr/>
          </p:nvSpPr>
          <p:spPr>
            <a:xfrm>
              <a:off x="3876538" y="1993010"/>
              <a:ext cx="566217" cy="689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Milieu défavorisé</a:t>
              </a:r>
            </a:p>
          </p:txBody>
        </p:sp>
        <p:sp>
          <p:nvSpPr>
            <p:cNvPr id="44" name="Titre 1"/>
            <p:cNvSpPr txBox="1">
              <a:spLocks/>
            </p:cNvSpPr>
            <p:nvPr/>
          </p:nvSpPr>
          <p:spPr>
            <a:xfrm>
              <a:off x="3923928" y="2334701"/>
              <a:ext cx="812398" cy="861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Difficulté d’apprentissage</a:t>
              </a:r>
            </a:p>
          </p:txBody>
        </p:sp>
      </p:grpSp>
      <p:pic>
        <p:nvPicPr>
          <p:cNvPr id="57" name="Picture 14" descr="http://orientado.fr/wp-content/uploads/2012/11/etudian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5349" y="3032956"/>
            <a:ext cx="1627051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72008" y="58614"/>
            <a:ext cx="7740352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De la polyvalente au centre pour adultes…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fr-CA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lang="fr-CA" sz="3000" b="1" i="1" noProof="0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Le passage aux adultes: les illusions</a:t>
            </a:r>
            <a:endParaRPr kumimoji="0" lang="fr-CA" sz="3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grpSp>
        <p:nvGrpSpPr>
          <p:cNvPr id="2" name="Groupe 2"/>
          <p:cNvGrpSpPr/>
          <p:nvPr/>
        </p:nvGrpSpPr>
        <p:grpSpPr>
          <a:xfrm>
            <a:off x="179512" y="1889913"/>
            <a:ext cx="1375023" cy="1598290"/>
            <a:chOff x="683568" y="3933056"/>
            <a:chExt cx="1375023" cy="1598290"/>
          </a:xfrm>
        </p:grpSpPr>
        <p:pic>
          <p:nvPicPr>
            <p:cNvPr id="8" name="Picture 8" descr="http://www.sofad.qc.ca/media/img/cours/0715.jpg?137769663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3933056"/>
              <a:ext cx="940684" cy="1224136"/>
            </a:xfrm>
            <a:prstGeom prst="rect">
              <a:avLst/>
            </a:prstGeom>
            <a:noFill/>
          </p:spPr>
        </p:pic>
        <p:pic>
          <p:nvPicPr>
            <p:cNvPr id="13" name="Image 12" descr="http://www.sofad.qc.ca/media/vignettes-auto/image/250x0/img/cours/0714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5616" y="4293096"/>
              <a:ext cx="942975" cy="1238250"/>
            </a:xfrm>
            <a:prstGeom prst="rect">
              <a:avLst/>
            </a:prstGeom>
            <a:noFill/>
          </p:spPr>
        </p:pic>
      </p:grpSp>
      <p:sp>
        <p:nvSpPr>
          <p:cNvPr id="15" name="Titre 1"/>
          <p:cNvSpPr txBox="1">
            <a:spLocks/>
          </p:cNvSpPr>
          <p:nvPr/>
        </p:nvSpPr>
        <p:spPr>
          <a:xfrm>
            <a:off x="1763688" y="2552099"/>
            <a:ext cx="72008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7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+</a:t>
            </a:r>
            <a:endParaRPr kumimoji="0" lang="fr-CA" sz="72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3851920" y="2604500"/>
            <a:ext cx="72008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7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+</a:t>
            </a:r>
            <a:endParaRPr kumimoji="0" lang="fr-CA" sz="72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4572000" y="4583851"/>
            <a:ext cx="72008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7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=</a:t>
            </a:r>
            <a:endParaRPr kumimoji="0" lang="fr-CA" sz="72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026" name="Picture 2" descr="http://3.bp.blogspot.com/-GWx1c6WSThk/UDPOhVabuoI/AAAAAAAAAiI/T5D5FqokpXQ/s1600/magician+with+rabbi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2375818"/>
            <a:ext cx="1763688" cy="1170260"/>
          </a:xfrm>
          <a:prstGeom prst="rect">
            <a:avLst/>
          </a:prstGeom>
          <a:noFill/>
        </p:spPr>
      </p:pic>
      <p:pic>
        <p:nvPicPr>
          <p:cNvPr id="1028" name="Picture 4" descr="http://phsfrancais.wikispaces.com/file/view/Panoramix.png/63864624/Panorami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264067"/>
            <a:ext cx="1308145" cy="1440160"/>
          </a:xfrm>
          <a:prstGeom prst="rect">
            <a:avLst/>
          </a:prstGeom>
          <a:noFill/>
        </p:spPr>
      </p:pic>
      <p:pic>
        <p:nvPicPr>
          <p:cNvPr id="29700" name="Picture 4" descr="Shortcu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2417084"/>
            <a:ext cx="1800200" cy="1350150"/>
          </a:xfrm>
          <a:prstGeom prst="rect">
            <a:avLst/>
          </a:prstGeom>
          <a:noFill/>
        </p:spPr>
      </p:pic>
      <p:pic>
        <p:nvPicPr>
          <p:cNvPr id="29702" name="Picture 6" descr="http://www.krusecontrolinc.com/wp-content/uploads/2011/09/Shortcut-Green-arrow-thru-Maz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108" y="4237888"/>
            <a:ext cx="1584176" cy="1579611"/>
          </a:xfrm>
          <a:prstGeom prst="rect">
            <a:avLst/>
          </a:prstGeom>
          <a:noFill/>
        </p:spPr>
      </p:pic>
      <p:pic>
        <p:nvPicPr>
          <p:cNvPr id="29706" name="Picture 10" descr="http://wendykeller.com/wp-content/uploads/2012/12/hitting-brick-wa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15694" y="3973161"/>
            <a:ext cx="1540419" cy="2065367"/>
          </a:xfrm>
          <a:prstGeom prst="rect">
            <a:avLst/>
          </a:prstGeom>
          <a:noFill/>
        </p:spPr>
      </p:pic>
      <p:pic>
        <p:nvPicPr>
          <p:cNvPr id="29708" name="Picture 12" descr="http://www.masternewmedia.org/images/speed_up_website_javascript_widgets_id4040307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4136" y="4537792"/>
            <a:ext cx="1237824" cy="936104"/>
          </a:xfrm>
          <a:prstGeom prst="rect">
            <a:avLst/>
          </a:prstGeom>
          <a:noFill/>
        </p:spPr>
      </p:pic>
      <p:sp>
        <p:nvSpPr>
          <p:cNvPr id="28" name="Titre 1"/>
          <p:cNvSpPr txBox="1">
            <a:spLocks/>
          </p:cNvSpPr>
          <p:nvPr/>
        </p:nvSpPr>
        <p:spPr>
          <a:xfrm>
            <a:off x="6084168" y="2624107"/>
            <a:ext cx="72008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7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+</a:t>
            </a:r>
            <a:endParaRPr kumimoji="0" lang="fr-CA" sz="72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8376232" y="2612062"/>
            <a:ext cx="72008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7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+</a:t>
            </a:r>
            <a:endParaRPr kumimoji="0" lang="fr-CA" sz="72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0" name="Titre 1"/>
          <p:cNvSpPr txBox="1">
            <a:spLocks/>
          </p:cNvSpPr>
          <p:nvPr/>
        </p:nvSpPr>
        <p:spPr>
          <a:xfrm>
            <a:off x="2213484" y="4572836"/>
            <a:ext cx="72008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7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+</a:t>
            </a:r>
            <a:endParaRPr kumimoji="0" lang="fr-CA" sz="72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3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72008" y="58614"/>
            <a:ext cx="7740352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De la polyvalente au centre pour adultes…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fr-CA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lang="fr-CA" sz="3000" b="1" i="1" noProof="0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Les problèmes sont les mêmes lorsque l’élève apporte son bagage</a:t>
            </a:r>
            <a:endParaRPr kumimoji="0" lang="fr-CA" sz="3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5" name="Picture 14" descr="http://orientado.fr/wp-content/uploads/2012/11/etudia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4149080"/>
            <a:ext cx="1627051" cy="1080120"/>
          </a:xfrm>
          <a:prstGeom prst="rect">
            <a:avLst/>
          </a:prstGeom>
          <a:noFill/>
        </p:spPr>
      </p:pic>
      <p:grpSp>
        <p:nvGrpSpPr>
          <p:cNvPr id="3" name="Groupe 2"/>
          <p:cNvGrpSpPr/>
          <p:nvPr/>
        </p:nvGrpSpPr>
        <p:grpSpPr>
          <a:xfrm>
            <a:off x="683568" y="3933056"/>
            <a:ext cx="1375023" cy="1598290"/>
            <a:chOff x="683568" y="3933056"/>
            <a:chExt cx="1375023" cy="1598290"/>
          </a:xfrm>
        </p:grpSpPr>
        <p:pic>
          <p:nvPicPr>
            <p:cNvPr id="8" name="Picture 8" descr="http://www.sofad.qc.ca/media/img/cours/0715.jpg?13776966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3933056"/>
              <a:ext cx="940684" cy="1224136"/>
            </a:xfrm>
            <a:prstGeom prst="rect">
              <a:avLst/>
            </a:prstGeom>
            <a:noFill/>
          </p:spPr>
        </p:pic>
        <p:pic>
          <p:nvPicPr>
            <p:cNvPr id="13" name="Image 12" descr="http://www.sofad.qc.ca/media/vignettes-auto/image/250x0/img/cours/0714.jp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5616" y="4293096"/>
              <a:ext cx="942975" cy="1238250"/>
            </a:xfrm>
            <a:prstGeom prst="rect">
              <a:avLst/>
            </a:prstGeom>
            <a:noFill/>
          </p:spPr>
        </p:pic>
      </p:grpSp>
      <p:grpSp>
        <p:nvGrpSpPr>
          <p:cNvPr id="2" name="Groupe 1"/>
          <p:cNvGrpSpPr/>
          <p:nvPr/>
        </p:nvGrpSpPr>
        <p:grpSpPr>
          <a:xfrm>
            <a:off x="467544" y="1412776"/>
            <a:ext cx="1800920" cy="1728192"/>
            <a:chOff x="467544" y="1412776"/>
            <a:chExt cx="1800920" cy="1728192"/>
          </a:xfrm>
        </p:grpSpPr>
        <p:pic>
          <p:nvPicPr>
            <p:cNvPr id="9" name="Picture 8" descr="http://www.editionscec.com/media/catalog/product/cache/1/image/9df78eab33525d08d6e5fb8d27136e95/z/o/zones_vol1_72_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1412776"/>
              <a:ext cx="792088" cy="1028685"/>
            </a:xfrm>
            <a:prstGeom prst="rect">
              <a:avLst/>
            </a:prstGeom>
            <a:noFill/>
          </p:spPr>
        </p:pic>
        <p:pic>
          <p:nvPicPr>
            <p:cNvPr id="10" name="Picture 10" descr="http://www.editionscec.com/media/catalog/product/cache/1/image/9df78eab33525d08d6e5fb8d27136e95/z/o/zones_vol2_72__we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47664" y="1412776"/>
              <a:ext cx="720800" cy="936104"/>
            </a:xfrm>
            <a:prstGeom prst="rect">
              <a:avLst/>
            </a:prstGeom>
            <a:noFill/>
          </p:spPr>
        </p:pic>
        <p:pic>
          <p:nvPicPr>
            <p:cNvPr id="11" name="Picture 12" descr="http://www.editionscec.com/media/catalog/product/cache/1/image/9df78eab33525d08d6e5fb8d27136e95/r/e/recueilzones_72_web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3568" y="2204864"/>
              <a:ext cx="595362" cy="936104"/>
            </a:xfrm>
            <a:prstGeom prst="rect">
              <a:avLst/>
            </a:prstGeom>
            <a:noFill/>
          </p:spPr>
        </p:pic>
        <p:pic>
          <p:nvPicPr>
            <p:cNvPr id="14" name="Image 13" descr="Zones, 4e secondaire, cahier d'activités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75656" y="2204864"/>
              <a:ext cx="792088" cy="905243"/>
            </a:xfrm>
            <a:prstGeom prst="rect">
              <a:avLst/>
            </a:prstGeom>
            <a:noFill/>
          </p:spPr>
        </p:pic>
      </p:grpSp>
      <p:sp>
        <p:nvSpPr>
          <p:cNvPr id="15" name="Titre 1"/>
          <p:cNvSpPr txBox="1">
            <a:spLocks/>
          </p:cNvSpPr>
          <p:nvPr/>
        </p:nvSpPr>
        <p:spPr>
          <a:xfrm>
            <a:off x="2627784" y="1916832"/>
            <a:ext cx="72008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7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+</a:t>
            </a:r>
            <a:endParaRPr kumimoji="0" lang="fr-CA" sz="72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2555776" y="4293096"/>
            <a:ext cx="72008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7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+</a:t>
            </a:r>
            <a:endParaRPr kumimoji="0" lang="fr-CA" sz="72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5220072" y="1916832"/>
            <a:ext cx="72008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7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=</a:t>
            </a:r>
            <a:endParaRPr kumimoji="0" lang="fr-CA" sz="72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4" name="Titre 1"/>
          <p:cNvSpPr txBox="1">
            <a:spLocks/>
          </p:cNvSpPr>
          <p:nvPr/>
        </p:nvSpPr>
        <p:spPr>
          <a:xfrm>
            <a:off x="5292080" y="4293096"/>
            <a:ext cx="72008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7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=</a:t>
            </a:r>
            <a:endParaRPr kumimoji="0" lang="fr-CA" sz="72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grpSp>
        <p:nvGrpSpPr>
          <p:cNvPr id="45" name="Groupe 44"/>
          <p:cNvGrpSpPr/>
          <p:nvPr/>
        </p:nvGrpSpPr>
        <p:grpSpPr>
          <a:xfrm>
            <a:off x="3635896" y="1512168"/>
            <a:ext cx="1102277" cy="1556792"/>
            <a:chOff x="3635896" y="1512168"/>
            <a:chExt cx="1102277" cy="1556792"/>
          </a:xfrm>
        </p:grpSpPr>
        <p:pic>
          <p:nvPicPr>
            <p:cNvPr id="17" name="Picture 2" descr="http://www.coloriage-dessin.com/coloriage_img/coloriage-ecole-1230292784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35896" y="1512168"/>
              <a:ext cx="1061629" cy="1556792"/>
            </a:xfrm>
            <a:prstGeom prst="rect">
              <a:avLst/>
            </a:prstGeom>
            <a:noFill/>
          </p:spPr>
        </p:pic>
        <p:sp>
          <p:nvSpPr>
            <p:cNvPr id="36" name="Titre 1"/>
            <p:cNvSpPr txBox="1">
              <a:spLocks/>
            </p:cNvSpPr>
            <p:nvPr/>
          </p:nvSpPr>
          <p:spPr>
            <a:xfrm>
              <a:off x="3901156" y="2251572"/>
              <a:ext cx="763162" cy="689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TROUBLE d’apprentissage</a:t>
              </a:r>
            </a:p>
          </p:txBody>
        </p:sp>
        <p:sp>
          <p:nvSpPr>
            <p:cNvPr id="37" name="Titre 1"/>
            <p:cNvSpPr txBox="1">
              <a:spLocks/>
            </p:cNvSpPr>
            <p:nvPr/>
          </p:nvSpPr>
          <p:spPr>
            <a:xfrm>
              <a:off x="4122719" y="2061960"/>
              <a:ext cx="553734" cy="689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A" sz="1100" b="1" cap="all" dirty="0" smtClean="0">
                  <a:latin typeface="Cambria" pitchFamily="18" charset="0"/>
                  <a:ea typeface="+mj-ea"/>
                  <a:cs typeface="+mj-cs"/>
                </a:rPr>
                <a:t>démotivation</a:t>
              </a:r>
              <a:endParaRPr kumimoji="0" lang="fr-CA" sz="11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endParaRPr>
            </a:p>
          </p:txBody>
        </p:sp>
        <p:sp>
          <p:nvSpPr>
            <p:cNvPr id="38" name="Titre 1"/>
            <p:cNvSpPr txBox="1">
              <a:spLocks/>
            </p:cNvSpPr>
            <p:nvPr/>
          </p:nvSpPr>
          <p:spPr>
            <a:xfrm>
              <a:off x="3923928" y="2113672"/>
              <a:ext cx="432048" cy="861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désintérêt</a:t>
              </a:r>
            </a:p>
          </p:txBody>
        </p:sp>
        <p:sp>
          <p:nvSpPr>
            <p:cNvPr id="39" name="Titre 1"/>
            <p:cNvSpPr txBox="1">
              <a:spLocks/>
            </p:cNvSpPr>
            <p:nvPr/>
          </p:nvSpPr>
          <p:spPr>
            <a:xfrm>
              <a:off x="3999629" y="2495954"/>
              <a:ext cx="640071" cy="689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désorganisation</a:t>
              </a:r>
            </a:p>
          </p:txBody>
        </p:sp>
        <p:sp>
          <p:nvSpPr>
            <p:cNvPr id="40" name="Titre 1"/>
            <p:cNvSpPr txBox="1">
              <a:spLocks/>
            </p:cNvSpPr>
            <p:nvPr/>
          </p:nvSpPr>
          <p:spPr>
            <a:xfrm>
              <a:off x="3999629" y="2165385"/>
              <a:ext cx="738544" cy="1000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Difficulté d’adaptation</a:t>
              </a:r>
            </a:p>
          </p:txBody>
        </p:sp>
        <p:sp>
          <p:nvSpPr>
            <p:cNvPr id="41" name="Titre 1"/>
            <p:cNvSpPr txBox="1">
              <a:spLocks/>
            </p:cNvSpPr>
            <p:nvPr/>
          </p:nvSpPr>
          <p:spPr>
            <a:xfrm>
              <a:off x="3851920" y="1916832"/>
              <a:ext cx="787780" cy="689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Trouble de santé mentale</a:t>
              </a:r>
            </a:p>
          </p:txBody>
        </p:sp>
        <p:sp>
          <p:nvSpPr>
            <p:cNvPr id="42" name="Titre 1"/>
            <p:cNvSpPr txBox="1">
              <a:spLocks/>
            </p:cNvSpPr>
            <p:nvPr/>
          </p:nvSpPr>
          <p:spPr>
            <a:xfrm>
              <a:off x="3930082" y="2423946"/>
              <a:ext cx="713926" cy="689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Problèmes personnels</a:t>
              </a:r>
            </a:p>
          </p:txBody>
        </p:sp>
        <p:sp>
          <p:nvSpPr>
            <p:cNvPr id="43" name="Titre 1"/>
            <p:cNvSpPr txBox="1">
              <a:spLocks/>
            </p:cNvSpPr>
            <p:nvPr/>
          </p:nvSpPr>
          <p:spPr>
            <a:xfrm>
              <a:off x="3876538" y="1993010"/>
              <a:ext cx="566217" cy="689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Milieu défavorisé</a:t>
              </a:r>
            </a:p>
          </p:txBody>
        </p:sp>
        <p:sp>
          <p:nvSpPr>
            <p:cNvPr id="44" name="Titre 1"/>
            <p:cNvSpPr txBox="1">
              <a:spLocks/>
            </p:cNvSpPr>
            <p:nvPr/>
          </p:nvSpPr>
          <p:spPr>
            <a:xfrm>
              <a:off x="3923928" y="2334701"/>
              <a:ext cx="812398" cy="861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Difficulté d’apprentissage</a:t>
              </a: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3635896" y="3861048"/>
            <a:ext cx="1102277" cy="1556792"/>
            <a:chOff x="3635896" y="1512168"/>
            <a:chExt cx="1102277" cy="1556792"/>
          </a:xfrm>
        </p:grpSpPr>
        <p:pic>
          <p:nvPicPr>
            <p:cNvPr id="47" name="Picture 2" descr="http://www.coloriage-dessin.com/coloriage_img/coloriage-ecole-1230292784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35896" y="1512168"/>
              <a:ext cx="1061629" cy="1556792"/>
            </a:xfrm>
            <a:prstGeom prst="rect">
              <a:avLst/>
            </a:prstGeom>
            <a:noFill/>
          </p:spPr>
        </p:pic>
        <p:sp>
          <p:nvSpPr>
            <p:cNvPr id="48" name="Titre 1"/>
            <p:cNvSpPr txBox="1">
              <a:spLocks/>
            </p:cNvSpPr>
            <p:nvPr/>
          </p:nvSpPr>
          <p:spPr>
            <a:xfrm>
              <a:off x="3901156" y="2251572"/>
              <a:ext cx="763162" cy="689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TROUBLE d’apprentissage</a:t>
              </a:r>
            </a:p>
          </p:txBody>
        </p:sp>
        <p:sp>
          <p:nvSpPr>
            <p:cNvPr id="49" name="Titre 1"/>
            <p:cNvSpPr txBox="1">
              <a:spLocks/>
            </p:cNvSpPr>
            <p:nvPr/>
          </p:nvSpPr>
          <p:spPr>
            <a:xfrm>
              <a:off x="4122719" y="2061960"/>
              <a:ext cx="553734" cy="689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A" sz="1100" b="1" cap="all" dirty="0" smtClean="0">
                  <a:latin typeface="Cambria" pitchFamily="18" charset="0"/>
                  <a:ea typeface="+mj-ea"/>
                  <a:cs typeface="+mj-cs"/>
                </a:rPr>
                <a:t>démotivation</a:t>
              </a:r>
              <a:endParaRPr kumimoji="0" lang="fr-CA" sz="11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endParaRPr>
            </a:p>
          </p:txBody>
        </p:sp>
        <p:sp>
          <p:nvSpPr>
            <p:cNvPr id="50" name="Titre 1"/>
            <p:cNvSpPr txBox="1">
              <a:spLocks/>
            </p:cNvSpPr>
            <p:nvPr/>
          </p:nvSpPr>
          <p:spPr>
            <a:xfrm>
              <a:off x="3923928" y="2113672"/>
              <a:ext cx="432048" cy="861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désintérêt</a:t>
              </a:r>
            </a:p>
          </p:txBody>
        </p:sp>
        <p:sp>
          <p:nvSpPr>
            <p:cNvPr id="51" name="Titre 1"/>
            <p:cNvSpPr txBox="1">
              <a:spLocks/>
            </p:cNvSpPr>
            <p:nvPr/>
          </p:nvSpPr>
          <p:spPr>
            <a:xfrm>
              <a:off x="3999629" y="2495954"/>
              <a:ext cx="640071" cy="689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désorganisation</a:t>
              </a:r>
            </a:p>
          </p:txBody>
        </p:sp>
        <p:sp>
          <p:nvSpPr>
            <p:cNvPr id="52" name="Titre 1"/>
            <p:cNvSpPr txBox="1">
              <a:spLocks/>
            </p:cNvSpPr>
            <p:nvPr/>
          </p:nvSpPr>
          <p:spPr>
            <a:xfrm>
              <a:off x="3999629" y="2165385"/>
              <a:ext cx="738544" cy="1000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Difficulté d’adaptation</a:t>
              </a:r>
            </a:p>
          </p:txBody>
        </p:sp>
        <p:sp>
          <p:nvSpPr>
            <p:cNvPr id="53" name="Titre 1"/>
            <p:cNvSpPr txBox="1">
              <a:spLocks/>
            </p:cNvSpPr>
            <p:nvPr/>
          </p:nvSpPr>
          <p:spPr>
            <a:xfrm>
              <a:off x="3851920" y="1916832"/>
              <a:ext cx="787780" cy="689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Trouble de santé mentale</a:t>
              </a:r>
            </a:p>
          </p:txBody>
        </p:sp>
        <p:sp>
          <p:nvSpPr>
            <p:cNvPr id="54" name="Titre 1"/>
            <p:cNvSpPr txBox="1">
              <a:spLocks/>
            </p:cNvSpPr>
            <p:nvPr/>
          </p:nvSpPr>
          <p:spPr>
            <a:xfrm>
              <a:off x="3930082" y="2423946"/>
              <a:ext cx="713926" cy="689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Problèmes personnels</a:t>
              </a:r>
            </a:p>
          </p:txBody>
        </p:sp>
        <p:sp>
          <p:nvSpPr>
            <p:cNvPr id="55" name="Titre 1"/>
            <p:cNvSpPr txBox="1">
              <a:spLocks/>
            </p:cNvSpPr>
            <p:nvPr/>
          </p:nvSpPr>
          <p:spPr>
            <a:xfrm>
              <a:off x="3876538" y="1993010"/>
              <a:ext cx="566217" cy="689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Milieu défavorisé</a:t>
              </a:r>
            </a:p>
          </p:txBody>
        </p:sp>
        <p:sp>
          <p:nvSpPr>
            <p:cNvPr id="56" name="Titre 1"/>
            <p:cNvSpPr txBox="1">
              <a:spLocks/>
            </p:cNvSpPr>
            <p:nvPr/>
          </p:nvSpPr>
          <p:spPr>
            <a:xfrm>
              <a:off x="3923928" y="2334701"/>
              <a:ext cx="812398" cy="861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100" b="1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itchFamily="18" charset="0"/>
                  <a:ea typeface="+mj-ea"/>
                  <a:cs typeface="+mj-cs"/>
                </a:rPr>
                <a:t>Difficulté d’apprentissage</a:t>
              </a:r>
            </a:p>
          </p:txBody>
        </p:sp>
      </p:grpSp>
      <p:pic>
        <p:nvPicPr>
          <p:cNvPr id="57" name="Picture 14" descr="http://orientado.fr/wp-content/uploads/2012/11/etudia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0181" y="1880828"/>
            <a:ext cx="1627051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9539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457760"/>
            <a:ext cx="2386608" cy="490066"/>
          </a:xfrm>
        </p:spPr>
        <p:txBody>
          <a:bodyPr>
            <a:normAutofit fontScale="90000"/>
          </a:bodyPr>
          <a:lstStyle/>
          <a:p>
            <a:r>
              <a:rPr lang="fr-CA" sz="2000" b="1" dirty="0" smtClean="0">
                <a:latin typeface="Cambria" pitchFamily="18" charset="0"/>
              </a:rPr>
              <a:t>Léa </a:t>
            </a:r>
            <a:br>
              <a:rPr lang="fr-CA" sz="2000" b="1" dirty="0" smtClean="0">
                <a:latin typeface="Cambria" pitchFamily="18" charset="0"/>
              </a:rPr>
            </a:br>
            <a:r>
              <a:rPr lang="fr-CA" sz="2000" b="1" dirty="0" smtClean="0">
                <a:latin typeface="Cambria" pitchFamily="18" charset="0"/>
              </a:rPr>
              <a:t>élève de 2</a:t>
            </a:r>
            <a:r>
              <a:rPr lang="fr-CA" sz="2000" b="1" baseline="30000" dirty="0" smtClean="0">
                <a:latin typeface="Cambria" pitchFamily="18" charset="0"/>
              </a:rPr>
              <a:t>e</a:t>
            </a:r>
            <a:r>
              <a:rPr lang="fr-CA" sz="2000" b="1" dirty="0" smtClean="0">
                <a:latin typeface="Cambria" pitchFamily="18" charset="0"/>
              </a:rPr>
              <a:t> année</a:t>
            </a:r>
            <a:endParaRPr lang="fr-CA" sz="2000" b="1" dirty="0">
              <a:latin typeface="Cambria" pitchFamily="18" charset="0"/>
            </a:endParaRPr>
          </a:p>
        </p:txBody>
      </p:sp>
      <p:pic>
        <p:nvPicPr>
          <p:cNvPr id="4" name="Picture 2" descr="http://www.yourdictionary.com/images/articles/lg/98.2nd-grade-spelling-wo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2160240" cy="1800200"/>
          </a:xfrm>
          <a:prstGeom prst="rect">
            <a:avLst/>
          </a:prstGeom>
          <a:noFill/>
        </p:spPr>
      </p:pic>
      <p:pic>
        <p:nvPicPr>
          <p:cNvPr id="5" name="Picture 4" descr="http://www.sdstate.edu/nurs/outreach/contest/images/iStock_000010101468X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920" y="2132856"/>
            <a:ext cx="2604544" cy="1728192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217840" y="1556792"/>
            <a:ext cx="2386608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Classe de 5</a:t>
            </a:r>
            <a:r>
              <a:rPr kumimoji="0" lang="fr-CA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e</a:t>
            </a:r>
            <a:r>
              <a:rPr kumimoji="0" lang="fr-C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année</a:t>
            </a:r>
          </a:p>
        </p:txBody>
      </p:sp>
      <p:sp>
        <p:nvSpPr>
          <p:cNvPr id="7" name="Flèche courbée vers le haut 6"/>
          <p:cNvSpPr/>
          <p:nvPr/>
        </p:nvSpPr>
        <p:spPr>
          <a:xfrm>
            <a:off x="1619672" y="3933056"/>
            <a:ext cx="6116488" cy="19442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79512" y="35080"/>
            <a:ext cx="5400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Léa est une élève moyenne, mais aujourd’hui, elle passe de la deuxième année à la cinquième année… Que se passera-t-il?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265512" y="4091062"/>
            <a:ext cx="2458616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Difficulté d’adaptation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848000" y="4509120"/>
            <a:ext cx="3308176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Connaissances et </a:t>
            </a:r>
            <a:r>
              <a:rPr kumimoji="0" lang="fr-CA" sz="1400" b="1" i="0" u="none" strike="noStrike" kern="120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fr-CA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savoirs limités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3563888" y="3645024"/>
            <a:ext cx="1872208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MANQUE  D’ACQUIS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259632" y="5971726"/>
            <a:ext cx="6624736" cy="697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Le programme de cinquième année est-il</a:t>
            </a:r>
            <a:r>
              <a:rPr kumimoji="0" lang="fr-CA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trop difficile?</a:t>
            </a:r>
            <a:endParaRPr kumimoji="0" lang="fr-CA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3356248" y="4941168"/>
            <a:ext cx="2295872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MANQUE  De</a:t>
            </a:r>
            <a:r>
              <a:rPr kumimoji="0" lang="fr-CA" sz="1400" b="1" i="0" u="none" strike="noStrike" kern="120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maturité</a:t>
            </a:r>
            <a:endParaRPr kumimoji="0" lang="fr-CA" sz="14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2699792" y="2276872"/>
            <a:ext cx="3295920" cy="873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="1" cap="all" dirty="0" smtClean="0">
                <a:solidFill>
                  <a:srgbClr val="FF0000"/>
                </a:solidFill>
                <a:latin typeface="Cambria" pitchFamily="18" charset="0"/>
                <a:ea typeface="+mj-ea"/>
                <a:cs typeface="+mj-cs"/>
              </a:rPr>
              <a:t>Léa éprouvera de nombreuses difficultés</a:t>
            </a:r>
            <a:endParaRPr kumimoji="0" lang="fr-CA" b="1" i="0" u="none" strike="noStrike" kern="1200" cap="all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yourdictionary.com/images/articles/lg/98.2nd-grade-spelling-wo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0748"/>
            <a:ext cx="2160240" cy="1800200"/>
          </a:xfrm>
          <a:prstGeom prst="rect">
            <a:avLst/>
          </a:prstGeom>
          <a:noFill/>
        </p:spPr>
      </p:pic>
      <p:pic>
        <p:nvPicPr>
          <p:cNvPr id="5" name="Picture 4" descr="http://www.sdstate.edu/nurs/outreach/contest/images/iStock_000010101468X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29808"/>
            <a:ext cx="2604544" cy="1728192"/>
          </a:xfrm>
          <a:prstGeom prst="rect">
            <a:avLst/>
          </a:prstGeom>
          <a:noFill/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2534856" y="1552020"/>
            <a:ext cx="5853568" cy="10176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CA" sz="20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L</a:t>
            </a:r>
            <a:r>
              <a:rPr kumimoji="0" lang="fr-CA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e programme de cinquième année est trop </a:t>
            </a:r>
            <a:r>
              <a:rPr lang="fr-CA" sz="20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difficile </a:t>
            </a:r>
            <a:r>
              <a:rPr lang="fr-CA" sz="2000" b="1" u="sng" dirty="0">
                <a:solidFill>
                  <a:srgbClr val="FF0000"/>
                </a:solidFill>
                <a:latin typeface="Cambria" pitchFamily="18" charset="0"/>
                <a:ea typeface="+mj-ea"/>
                <a:cs typeface="+mj-cs"/>
              </a:rPr>
              <a:t>POUR LÉA</a:t>
            </a:r>
            <a:r>
              <a:rPr lang="fr-CA" sz="2000" b="1" dirty="0">
                <a:solidFill>
                  <a:srgbClr val="FF000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fr-CA" sz="20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pour </a:t>
            </a:r>
            <a:r>
              <a:rPr kumimoji="0" lang="fr-CA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de multiples raisons.</a:t>
            </a:r>
            <a:endParaRPr kumimoji="0" lang="fr-CA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2811872" y="4077072"/>
            <a:ext cx="585356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CA" sz="20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L</a:t>
            </a:r>
            <a:r>
              <a:rPr kumimoji="0" lang="fr-CA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e programme de cinquième année n’est pas trop </a:t>
            </a:r>
            <a:r>
              <a:rPr lang="fr-CA" sz="20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difficile </a:t>
            </a:r>
            <a:r>
              <a:rPr lang="fr-CA" sz="2000" b="1" u="sng" dirty="0" smtClean="0">
                <a:solidFill>
                  <a:srgbClr val="FF0000"/>
                </a:solidFill>
                <a:latin typeface="Cambria" pitchFamily="18" charset="0"/>
                <a:ea typeface="+mj-ea"/>
                <a:cs typeface="+mj-cs"/>
              </a:rPr>
              <a:t>POUR LES ÉLÈVES DE CINQUIÈME ANNÉE</a:t>
            </a:r>
            <a:r>
              <a:rPr kumimoji="0" lang="fr-CA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. Le programme respecte les exigences et la progression des apprentissages. </a:t>
            </a:r>
            <a:endParaRPr kumimoji="0" lang="fr-CA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06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916832"/>
            <a:ext cx="2699792" cy="576064"/>
          </a:xfrm>
        </p:spPr>
        <p:txBody>
          <a:bodyPr>
            <a:normAutofit fontScale="90000"/>
          </a:bodyPr>
          <a:lstStyle/>
          <a:p>
            <a:pPr algn="l"/>
            <a:r>
              <a:rPr lang="fr-CA" sz="2400" b="1" dirty="0" smtClean="0">
                <a:solidFill>
                  <a:srgbClr val="002060"/>
                </a:solidFill>
                <a:latin typeface="Cambria" pitchFamily="18" charset="0"/>
              </a:rPr>
              <a:t>Manuels de l’élève</a:t>
            </a:r>
            <a:endParaRPr lang="fr-CA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892480" cy="126876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r-CA" b="1" dirty="0" smtClean="0">
                <a:solidFill>
                  <a:srgbClr val="002060"/>
                </a:solidFill>
                <a:latin typeface="Cambria" pitchFamily="18" charset="0"/>
              </a:rPr>
              <a:t>FRANÇAIS, LANGUE D’ENSEIGNEMENT</a:t>
            </a:r>
          </a:p>
          <a:p>
            <a:pPr algn="l"/>
            <a:r>
              <a:rPr lang="fr-CA" i="1" dirty="0" smtClean="0">
                <a:solidFill>
                  <a:srgbClr val="002060"/>
                </a:solidFill>
                <a:latin typeface="Cambria" pitchFamily="18" charset="0"/>
              </a:rPr>
              <a:t>2</a:t>
            </a:r>
            <a:r>
              <a:rPr lang="fr-CA" i="1" baseline="30000" dirty="0" smtClean="0">
                <a:solidFill>
                  <a:srgbClr val="002060"/>
                </a:solidFill>
                <a:latin typeface="Cambria" pitchFamily="18" charset="0"/>
              </a:rPr>
              <a:t>e</a:t>
            </a:r>
            <a:r>
              <a:rPr lang="fr-CA" i="1" dirty="0" smtClean="0">
                <a:solidFill>
                  <a:srgbClr val="002060"/>
                </a:solidFill>
                <a:latin typeface="Cambria" pitchFamily="18" charset="0"/>
              </a:rPr>
              <a:t> année - 2</a:t>
            </a:r>
            <a:r>
              <a:rPr lang="fr-CA" i="1" baseline="30000" dirty="0" smtClean="0">
                <a:solidFill>
                  <a:srgbClr val="002060"/>
                </a:solidFill>
                <a:latin typeface="Cambria" pitchFamily="18" charset="0"/>
              </a:rPr>
              <a:t>e</a:t>
            </a:r>
            <a:r>
              <a:rPr lang="fr-CA" i="1" dirty="0" smtClean="0">
                <a:solidFill>
                  <a:srgbClr val="002060"/>
                </a:solidFill>
                <a:latin typeface="Cambria" pitchFamily="18" charset="0"/>
              </a:rPr>
              <a:t> cycle du secondaire  (4</a:t>
            </a:r>
            <a:r>
              <a:rPr lang="fr-CA" i="1" baseline="30000" dirty="0" smtClean="0">
                <a:solidFill>
                  <a:srgbClr val="002060"/>
                </a:solidFill>
                <a:latin typeface="Cambria" pitchFamily="18" charset="0"/>
              </a:rPr>
              <a:t>e</a:t>
            </a:r>
            <a:r>
              <a:rPr lang="fr-CA" i="1" dirty="0" smtClean="0">
                <a:solidFill>
                  <a:srgbClr val="002060"/>
                </a:solidFill>
                <a:latin typeface="Cambria" pitchFamily="18" charset="0"/>
              </a:rPr>
              <a:t> secondaire)</a:t>
            </a:r>
          </a:p>
          <a:p>
            <a:pPr algn="l"/>
            <a:r>
              <a:rPr lang="fr-CA" b="1" i="1" dirty="0" smtClean="0">
                <a:solidFill>
                  <a:srgbClr val="002060"/>
                </a:solidFill>
                <a:latin typeface="Cambria" pitchFamily="18" charset="0"/>
              </a:rPr>
              <a:t>Formation générale des jeunes</a:t>
            </a:r>
          </a:p>
          <a:p>
            <a:pPr algn="l"/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60424" name="Picture 8" descr="http://www.editionscec.com/media/catalog/product/cache/1/image/9df78eab33525d08d6e5fb8d27136e95/z/o/zones_vol1_72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06" y="2420888"/>
            <a:ext cx="1552493" cy="2016224"/>
          </a:xfrm>
          <a:prstGeom prst="rect">
            <a:avLst/>
          </a:prstGeom>
          <a:noFill/>
        </p:spPr>
      </p:pic>
      <p:pic>
        <p:nvPicPr>
          <p:cNvPr id="60426" name="Picture 10" descr="http://www.editionscec.com/media/catalog/product/cache/1/image/9df78eab33525d08d6e5fb8d27136e95/z/o/zones_vol2_72_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420888"/>
            <a:ext cx="1552492" cy="2016224"/>
          </a:xfrm>
          <a:prstGeom prst="rect">
            <a:avLst/>
          </a:prstGeom>
          <a:noFill/>
        </p:spPr>
      </p:pic>
      <p:pic>
        <p:nvPicPr>
          <p:cNvPr id="60428" name="Picture 12" descr="http://www.editionscec.com/media/catalog/product/cache/1/image/9df78eab33525d08d6e5fb8d27136e95/r/e/recueilzones_72_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492896"/>
            <a:ext cx="1152128" cy="1811522"/>
          </a:xfrm>
          <a:prstGeom prst="rect">
            <a:avLst/>
          </a:prstGeom>
          <a:noFill/>
        </p:spPr>
      </p:pic>
      <p:pic>
        <p:nvPicPr>
          <p:cNvPr id="60434" name="Picture 18" descr="Zones, 4e secondaire, cahier d'activité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492896"/>
            <a:ext cx="1728192" cy="1975899"/>
          </a:xfrm>
          <a:prstGeom prst="rect">
            <a:avLst/>
          </a:prstGeom>
          <a:noFill/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323528" y="4437112"/>
            <a:ext cx="864096" cy="3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Vol.1</a:t>
            </a:r>
            <a:endParaRPr kumimoji="0" lang="fr-CA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2411760" y="4365104"/>
            <a:ext cx="79208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Vol.2</a:t>
            </a:r>
            <a:endParaRPr kumimoji="0" lang="fr-CA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4716016" y="1772816"/>
            <a:ext cx="136815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Recueil de nouvelles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6516216" y="1700808"/>
            <a:ext cx="2304256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Cahier d’activités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en grammaire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http://www.momentum-cg.com/momentum/wp-content/uploads/2013/08/classr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764704"/>
            <a:ext cx="4392488" cy="2714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979712" y="188640"/>
            <a:ext cx="5400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Classe de 4</a:t>
            </a:r>
            <a:r>
              <a:rPr kumimoji="0" lang="fr-CA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e</a:t>
            </a:r>
            <a:r>
              <a:rPr lang="fr-CA" sz="3200" b="1" dirty="0">
                <a:latin typeface="Cambria" pitchFamily="18" charset="0"/>
                <a:ea typeface="+mj-ea"/>
                <a:cs typeface="+mj-cs"/>
              </a:rPr>
              <a:t> </a:t>
            </a:r>
            <a:r>
              <a:rPr lang="fr-CA" sz="3200" b="1" dirty="0" smtClean="0">
                <a:latin typeface="Cambria" pitchFamily="18" charset="0"/>
                <a:ea typeface="+mj-ea"/>
                <a:cs typeface="+mj-cs"/>
              </a:rPr>
              <a:t>secondaire</a:t>
            </a:r>
            <a:endParaRPr kumimoji="0" lang="fr-C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5508104" y="4487801"/>
            <a:ext cx="3456384" cy="1544805"/>
            <a:chOff x="5508104" y="4487801"/>
            <a:chExt cx="3456384" cy="1544805"/>
          </a:xfrm>
        </p:grpSpPr>
        <p:pic>
          <p:nvPicPr>
            <p:cNvPr id="15" name="Picture 14" descr="http://orientado.fr/wp-content/uploads/2012/11/etudian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4288" y="4703825"/>
              <a:ext cx="1800200" cy="1195065"/>
            </a:xfrm>
            <a:prstGeom prst="rect">
              <a:avLst/>
            </a:prstGeom>
            <a:noFill/>
          </p:spPr>
        </p:pic>
        <p:pic>
          <p:nvPicPr>
            <p:cNvPr id="16" name="Picture 18" descr="http://www.carpolicy.ca/wp-content/uploads/2011/11/student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08104" y="4487801"/>
              <a:ext cx="1512168" cy="1544805"/>
            </a:xfrm>
            <a:prstGeom prst="rect">
              <a:avLst/>
            </a:prstGeom>
            <a:noFill/>
          </p:spPr>
        </p:pic>
      </p:grpSp>
      <p:pic>
        <p:nvPicPr>
          <p:cNvPr id="66562" name="Picture 2" descr="http://mindtechnology.com/assets/images/studen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240087"/>
            <a:ext cx="2448272" cy="1834210"/>
          </a:xfrm>
          <a:prstGeom prst="rect">
            <a:avLst/>
          </a:prstGeom>
          <a:noFill/>
        </p:spPr>
      </p:pic>
      <p:sp>
        <p:nvSpPr>
          <p:cNvPr id="20" name="Titre 1"/>
          <p:cNvSpPr txBox="1">
            <a:spLocks/>
          </p:cNvSpPr>
          <p:nvPr/>
        </p:nvSpPr>
        <p:spPr>
          <a:xfrm>
            <a:off x="5076056" y="6165304"/>
            <a:ext cx="388843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L’échec a de multiples visages!</a:t>
            </a: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107504" y="6165304"/>
            <a:ext cx="2952328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La réussite leur sourit!</a:t>
            </a:r>
          </a:p>
        </p:txBody>
      </p:sp>
      <p:sp>
        <p:nvSpPr>
          <p:cNvPr id="35" name="Flèche à angle droit 34"/>
          <p:cNvSpPr/>
          <p:nvPr/>
        </p:nvSpPr>
        <p:spPr>
          <a:xfrm flipV="1">
            <a:off x="7092280" y="1772816"/>
            <a:ext cx="864096" cy="2436832"/>
          </a:xfrm>
          <a:prstGeom prst="bentUpArrow">
            <a:avLst>
              <a:gd name="adj1" fmla="val 25000"/>
              <a:gd name="adj2" fmla="val 2565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Flèche à angle droit 35"/>
          <p:cNvSpPr/>
          <p:nvPr/>
        </p:nvSpPr>
        <p:spPr>
          <a:xfrm flipH="1" flipV="1">
            <a:off x="1259632" y="1772816"/>
            <a:ext cx="864096" cy="2436832"/>
          </a:xfrm>
          <a:prstGeom prst="bentUpArrow">
            <a:avLst>
              <a:gd name="adj1" fmla="val 25000"/>
              <a:gd name="adj2" fmla="val 2565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056784" cy="504056"/>
          </a:xfrm>
        </p:spPr>
        <p:txBody>
          <a:bodyPr>
            <a:noAutofit/>
          </a:bodyPr>
          <a:lstStyle/>
          <a:p>
            <a:pPr algn="l"/>
            <a:r>
              <a:rPr lang="fr-CA" sz="2800" b="1" cap="all" dirty="0" smtClean="0">
                <a:solidFill>
                  <a:srgbClr val="002060"/>
                </a:solidFill>
                <a:latin typeface="Cambria" pitchFamily="18" charset="0"/>
              </a:rPr>
              <a:t>Quelles sont les causes de l’échec?</a:t>
            </a:r>
            <a:endParaRPr lang="fr-CA" sz="2800" b="1" cap="all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419872" y="4653136"/>
            <a:ext cx="267464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TROUBLE d’apprentissage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203848" y="2276872"/>
            <a:ext cx="1619672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b="1" cap="all" dirty="0" smtClean="0">
                <a:latin typeface="Cambria" pitchFamily="18" charset="0"/>
                <a:ea typeface="+mj-ea"/>
                <a:cs typeface="+mj-cs"/>
              </a:rPr>
              <a:t>démotivation</a:t>
            </a:r>
            <a:endParaRPr kumimoji="0" lang="fr-CA" sz="16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211960" y="3068960"/>
            <a:ext cx="1296144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désintérêt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27584" y="5013176"/>
            <a:ext cx="1872208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désorganisation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228184" y="3645024"/>
            <a:ext cx="267464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Difficulté d’adaptation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843808" y="1124744"/>
            <a:ext cx="267464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Trouble de santé mentale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539552" y="4077072"/>
            <a:ext cx="267464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Problèmes personnels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6516216" y="1268760"/>
            <a:ext cx="1944216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Milieu défavorisé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5580112" y="2626362"/>
            <a:ext cx="3312368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Connaissances et savoirs limités</a:t>
            </a:r>
          </a:p>
        </p:txBody>
      </p:sp>
      <p:pic>
        <p:nvPicPr>
          <p:cNvPr id="13" name="Picture 14" descr="http://orientado.fr/wp-content/uploads/2012/11/etudia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4509120"/>
            <a:ext cx="3168352" cy="2103315"/>
          </a:xfrm>
          <a:prstGeom prst="rect">
            <a:avLst/>
          </a:prstGeom>
          <a:noFill/>
        </p:spPr>
      </p:pic>
      <p:pic>
        <p:nvPicPr>
          <p:cNvPr id="14" name="Picture 18" descr="http://www.carpolicy.ca/wp-content/uploads/2011/11/stud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980728"/>
            <a:ext cx="2592288" cy="2648236"/>
          </a:xfrm>
          <a:prstGeom prst="rect">
            <a:avLst/>
          </a:prstGeom>
          <a:noFill/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907704" y="5949280"/>
            <a:ext cx="3106688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Difficulté d’apprentissage</a:t>
            </a: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3707904" y="3789040"/>
            <a:ext cx="1872208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MANQUE  D’ACQUIS</a:t>
            </a: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5418348" y="1858814"/>
            <a:ext cx="1817948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b="1" cap="all" dirty="0" smtClean="0">
                <a:latin typeface="Cambria" pitchFamily="18" charset="0"/>
                <a:ea typeface="+mj-ea"/>
                <a:cs typeface="+mj-cs"/>
              </a:rPr>
              <a:t>Manque d’effort</a:t>
            </a:r>
            <a:endParaRPr kumimoji="0" lang="fr-CA" sz="16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3635896" y="5222205"/>
            <a:ext cx="1872208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b="1" cap="all" dirty="0" smtClean="0">
                <a:latin typeface="Cambria" pitchFamily="18" charset="0"/>
                <a:ea typeface="+mj-ea"/>
                <a:cs typeface="+mj-cs"/>
              </a:rPr>
              <a:t>Absence prolongée</a:t>
            </a:r>
            <a:endParaRPr kumimoji="0" lang="fr-CA" sz="16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5760640" y="713533"/>
            <a:ext cx="1619672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b="1" cap="all" noProof="0" dirty="0" smtClean="0">
                <a:latin typeface="Cambria" pitchFamily="18" charset="0"/>
                <a:ea typeface="+mj-ea"/>
                <a:cs typeface="+mj-cs"/>
              </a:rPr>
              <a:t>indiscipline</a:t>
            </a:r>
            <a:endParaRPr kumimoji="0" lang="fr-CA" sz="16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171832" y="5640263"/>
            <a:ext cx="1159808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b="1" cap="all" dirty="0" smtClean="0">
                <a:latin typeface="Cambria" pitchFamily="18" charset="0"/>
                <a:ea typeface="+mj-ea"/>
                <a:cs typeface="+mj-cs"/>
              </a:rPr>
              <a:t>maladie</a:t>
            </a:r>
            <a:endParaRPr kumimoji="0" lang="fr-CA" sz="16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5631396" y="4201753"/>
            <a:ext cx="1619672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b="1" cap="all" dirty="0" smtClean="0">
                <a:latin typeface="Cambria" pitchFamily="18" charset="0"/>
                <a:ea typeface="+mj-ea"/>
                <a:cs typeface="+mj-cs"/>
              </a:rPr>
              <a:t>paresse</a:t>
            </a:r>
            <a:endParaRPr kumimoji="0" lang="fr-CA" sz="16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512168"/>
          </a:xfrm>
        </p:spPr>
        <p:txBody>
          <a:bodyPr>
            <a:normAutofit/>
          </a:bodyPr>
          <a:lstStyle/>
          <a:p>
            <a:pPr algn="l"/>
            <a:r>
              <a:rPr lang="fr-CA" sz="2400" dirty="0" smtClean="0">
                <a:solidFill>
                  <a:srgbClr val="FF0000"/>
                </a:solidFill>
                <a:latin typeface="Cambria" pitchFamily="18" charset="0"/>
              </a:rPr>
              <a:t>Un élève peut-il se rendre jusqu’à la quatrième secondaire en français sans avoir réussi son français de la première, deuxième et troisième secondaire ?</a:t>
            </a:r>
            <a:endParaRPr lang="fr-CA" sz="24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028" name="Picture 4" descr="http://thumbs.dreamstime.com/z/red-fish-jumping-21075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17"/>
          <a:stretch/>
        </p:blipFill>
        <p:spPr bwMode="auto">
          <a:xfrm>
            <a:off x="5436096" y="4085082"/>
            <a:ext cx="3645784" cy="272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2"/>
          <p:cNvSpPr txBox="1">
            <a:spLocks/>
          </p:cNvSpPr>
          <p:nvPr/>
        </p:nvSpPr>
        <p:spPr>
          <a:xfrm>
            <a:off x="4067944" y="1700808"/>
            <a:ext cx="1296144" cy="778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b="1" dirty="0" smtClean="0">
                <a:solidFill>
                  <a:srgbClr val="FF0000"/>
                </a:solidFill>
                <a:latin typeface="Cambria" pitchFamily="18" charset="0"/>
              </a:rPr>
              <a:t>NON</a:t>
            </a:r>
            <a:endParaRPr lang="fr-CA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251520" y="2478905"/>
            <a:ext cx="8229600" cy="1166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2400" dirty="0" smtClean="0">
                <a:solidFill>
                  <a:srgbClr val="FF0000"/>
                </a:solidFill>
                <a:latin typeface="Cambria" pitchFamily="18" charset="0"/>
              </a:rPr>
              <a:t>Un élève pourrait, par contre,  se retrouver en deuxième secondaire malgré un échec en français en première secondaire.</a:t>
            </a:r>
            <a:endParaRPr lang="fr-CA" sz="24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Titre 2"/>
          <p:cNvSpPr txBox="1">
            <a:spLocks/>
          </p:cNvSpPr>
          <p:nvPr/>
        </p:nvSpPr>
        <p:spPr>
          <a:xfrm>
            <a:off x="251520" y="3933056"/>
            <a:ext cx="5274840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3300" dirty="0" smtClean="0">
                <a:solidFill>
                  <a:srgbClr val="FF0000"/>
                </a:solidFill>
                <a:latin typeface="Cambria" pitchFamily="18" charset="0"/>
              </a:rPr>
              <a:t>Certaines conditions s’appliquent:</a:t>
            </a:r>
          </a:p>
          <a:p>
            <a:pPr algn="l"/>
            <a:endParaRPr lang="fr-CA" sz="33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fr-CA" sz="3300" dirty="0">
                <a:solidFill>
                  <a:srgbClr val="FF0000"/>
                </a:solidFill>
                <a:latin typeface="Cambria" pitchFamily="18" charset="0"/>
              </a:rPr>
              <a:t>r</a:t>
            </a:r>
            <a:r>
              <a:rPr lang="fr-CA" sz="3300" dirty="0" smtClean="0">
                <a:solidFill>
                  <a:srgbClr val="FF0000"/>
                </a:solidFill>
                <a:latin typeface="Cambria" pitchFamily="18" charset="0"/>
              </a:rPr>
              <a:t>éussir 5 matières sur 9 dont les mathématiques</a:t>
            </a:r>
          </a:p>
          <a:p>
            <a:pPr marL="457200" indent="-457200" algn="l">
              <a:buFont typeface="Wingdings" pitchFamily="2" charset="2"/>
              <a:buChar char="v"/>
            </a:pPr>
            <a:endParaRPr lang="fr-CA" sz="33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l"/>
            <a:endParaRPr lang="fr-CA" sz="2800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059016" cy="634082"/>
          </a:xfrm>
        </p:spPr>
        <p:txBody>
          <a:bodyPr>
            <a:normAutofit/>
          </a:bodyPr>
          <a:lstStyle/>
          <a:p>
            <a:pPr algn="l"/>
            <a:r>
              <a:rPr lang="fr-CA" sz="3200" b="1" cap="all" dirty="0" smtClean="0">
                <a:solidFill>
                  <a:srgbClr val="002060"/>
                </a:solidFill>
                <a:latin typeface="Cambria" pitchFamily="18" charset="0"/>
              </a:rPr>
              <a:t>Options à envisager</a:t>
            </a:r>
            <a:endParaRPr lang="fr-CA" sz="3200" b="1" cap="all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73730" name="Picture 2" descr="http://www.careerrocketeer.com/wp-content/uploads/Conflicting-Direction-Resu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00808"/>
            <a:ext cx="4701726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33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8686800" cy="634082"/>
          </a:xfrm>
        </p:spPr>
        <p:txBody>
          <a:bodyPr>
            <a:normAutofit/>
          </a:bodyPr>
          <a:lstStyle/>
          <a:p>
            <a:pPr algn="l"/>
            <a:r>
              <a:rPr lang="fr-CA" sz="2800" b="1" dirty="0" smtClean="0">
                <a:solidFill>
                  <a:srgbClr val="002060"/>
                </a:solidFill>
                <a:latin typeface="Cambria" pitchFamily="18" charset="0"/>
              </a:rPr>
              <a:t>DIRECTION: </a:t>
            </a:r>
            <a:r>
              <a:rPr lang="fr-CA" sz="2800" b="1" dirty="0" smtClean="0">
                <a:solidFill>
                  <a:srgbClr val="FF0000"/>
                </a:solidFill>
                <a:latin typeface="Cambria" pitchFamily="18" charset="0"/>
              </a:rPr>
              <a:t>CENTRE DE FORMATION AUX ADULTES</a:t>
            </a:r>
            <a:endParaRPr lang="fr-CA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70658" name="Picture 2" descr="http://www.bradmarley.com/wp-content/uploads/2012/12/arr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6006287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</TotalTime>
  <Words>433</Words>
  <Application>Microsoft Office PowerPoint</Application>
  <PresentationFormat>Affichage à l'écran (4:3)</PresentationFormat>
  <Paragraphs>119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La petite histoire de Léa  et autres aventures scolaires</vt:lpstr>
      <vt:lpstr>Léa  élève de 2e année</vt:lpstr>
      <vt:lpstr>Diapositive 3</vt:lpstr>
      <vt:lpstr>Manuels de l’élève</vt:lpstr>
      <vt:lpstr>Diapositive 5</vt:lpstr>
      <vt:lpstr>Quelles sont les causes de l’échec?</vt:lpstr>
      <vt:lpstr>Un élève peut-il se rendre jusqu’à la quatrième secondaire en français sans avoir réussi son français de la première, deuxième et troisième secondaire ?</vt:lpstr>
      <vt:lpstr>Options à envisager</vt:lpstr>
      <vt:lpstr>DIRECTION: CENTRE DE FORMATION AUX ADULTES</vt:lpstr>
      <vt:lpstr>De la polyvalente au centre pour adultes </vt:lpstr>
      <vt:lpstr>Diapositive 11</vt:lpstr>
      <vt:lpstr>Diapositive 12</vt:lpstr>
      <vt:lpstr>Les cahiers peuvent être plates, longs, ennuyants, inintéressants, mais ils respectent les exigences du programme.   Les cahiers ne sont pas forcément difficiles; ils le sont pour les élèves qui arrivent avec LE BAGAGE.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Marc</dc:creator>
  <cp:lastModifiedBy>Danielle Gilbert</cp:lastModifiedBy>
  <cp:revision>74</cp:revision>
  <dcterms:created xsi:type="dcterms:W3CDTF">2013-09-22T16:31:25Z</dcterms:created>
  <dcterms:modified xsi:type="dcterms:W3CDTF">2014-04-24T01:05:30Z</dcterms:modified>
</cp:coreProperties>
</file>