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35"/>
  </p:notesMasterIdLst>
  <p:sldIdLst>
    <p:sldId id="256" r:id="rId2"/>
    <p:sldId id="274" r:id="rId3"/>
    <p:sldId id="257" r:id="rId4"/>
    <p:sldId id="258" r:id="rId5"/>
    <p:sldId id="259" r:id="rId6"/>
    <p:sldId id="260" r:id="rId7"/>
    <p:sldId id="285" r:id="rId8"/>
    <p:sldId id="261" r:id="rId9"/>
    <p:sldId id="262" r:id="rId10"/>
    <p:sldId id="286" r:id="rId11"/>
    <p:sldId id="264" r:id="rId12"/>
    <p:sldId id="265" r:id="rId13"/>
    <p:sldId id="266" r:id="rId14"/>
    <p:sldId id="277" r:id="rId15"/>
    <p:sldId id="267" r:id="rId16"/>
    <p:sldId id="268" r:id="rId17"/>
    <p:sldId id="269" r:id="rId18"/>
    <p:sldId id="275" r:id="rId19"/>
    <p:sldId id="298" r:id="rId20"/>
    <p:sldId id="287" r:id="rId21"/>
    <p:sldId id="288" r:id="rId22"/>
    <p:sldId id="289" r:id="rId23"/>
    <p:sldId id="290" r:id="rId24"/>
    <p:sldId id="291" r:id="rId25"/>
    <p:sldId id="293" r:id="rId26"/>
    <p:sldId id="294" r:id="rId27"/>
    <p:sldId id="295" r:id="rId28"/>
    <p:sldId id="296" r:id="rId29"/>
    <p:sldId id="297" r:id="rId30"/>
    <p:sldId id="292" r:id="rId31"/>
    <p:sldId id="299" r:id="rId32"/>
    <p:sldId id="272" r:id="rId33"/>
    <p:sldId id="276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88658" autoAdjust="0"/>
  </p:normalViewPr>
  <p:slideViewPr>
    <p:cSldViewPr>
      <p:cViewPr varScale="1">
        <p:scale>
          <a:sx n="75" d="100"/>
          <a:sy n="75" d="100"/>
        </p:scale>
        <p:origin x="1184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7542F-0196-432A-89F7-C292AEE4CD4D}" type="datetimeFigureOut">
              <a:rPr lang="fr-CA" smtClean="0"/>
              <a:t>19-01-31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9586C-3555-4EAB-AB80-6C9F2060E0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609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OT à démonter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586C-3555-4EAB-AB80-6C9F2060E04C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340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586C-3555-4EAB-AB80-6C9F2060E04C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330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586C-3555-4EAB-AB80-6C9F2060E04C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494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8 minutes</a:t>
            </a:r>
            <a:r>
              <a:rPr lang="fr-CA" baseline="0" dirty="0"/>
              <a:t> jusqu’ici.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586C-3555-4EAB-AB80-6C9F2060E04C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9588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Limites : peu de mise à l’essai systématique, adultes non questionnés, enseignants pas nécessairement formés</a:t>
            </a:r>
          </a:p>
          <a:p>
            <a:endParaRPr lang="fr-CA" dirty="0"/>
          </a:p>
          <a:p>
            <a:r>
              <a:rPr lang="fr-CA" dirty="0"/>
              <a:t>Piste de réflexion : Intérêt envers la SA variable selon le genre?, comparer l’efficacité de différentes approches entourant la construction des connaissances en contexte FGA, valider l’efficacité d’une approche par SA à la FGA</a:t>
            </a:r>
          </a:p>
          <a:p>
            <a:endParaRPr lang="fr-CA" dirty="0"/>
          </a:p>
          <a:p>
            <a:r>
              <a:rPr lang="fr-CA" dirty="0"/>
              <a:t>Poursuivre la recherche en </a:t>
            </a:r>
            <a:r>
              <a:rPr lang="fr-CA" dirty="0" err="1"/>
              <a:t>ScT</a:t>
            </a:r>
            <a:r>
              <a:rPr lang="fr-CA" dirty="0"/>
              <a:t> à la FGA!!!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586C-3555-4EAB-AB80-6C9F2060E04C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7918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6AC1220-1A90-4423-BAC2-E70722145499}" type="datetime1">
              <a:rPr lang="fr-CA" smtClean="0"/>
              <a:t>19-01-31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9C19A12-8AEB-4548-BB8B-BDDD35319C8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132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81C6-56F4-4997-B923-A9F179DF3696}" type="datetime1">
              <a:rPr lang="fr-CA" smtClean="0"/>
              <a:t>19-01-31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srgbClr val="ABB831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0" i="0" u="none" strike="noStrike" kern="1200" cap="none" spc="0" normalizeH="0" baseline="0" noProof="0">
                <a:ln>
                  <a:noFill/>
                </a:ln>
                <a:solidFill>
                  <a:srgbClr val="ABB831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Date de présentation</a:t>
            </a: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srgbClr val="ABB831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72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12523B3-225A-4F4A-911C-ECC5DC02BDD6}" type="datetime1">
              <a:rPr lang="fr-CA" smtClean="0"/>
              <a:t>19-01-31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srgbClr val="ABB831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0" i="0" u="none" strike="noStrike" kern="1200" cap="none" spc="0" normalizeH="0" baseline="0" noProof="0">
                <a:ln>
                  <a:noFill/>
                </a:ln>
                <a:solidFill>
                  <a:srgbClr val="ABB831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Date de présentation</a:t>
            </a: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srgbClr val="ABB831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446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2990312-39D3-4F97-B9F4-03A496E27D7B}" type="datetime1">
              <a:rPr lang="fr-CA" smtClean="0"/>
              <a:t>19-01-31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srgbClr val="ABB831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0" i="0" u="none" strike="noStrike" kern="1200" cap="none" spc="0" normalizeH="0" baseline="0" noProof="0">
                <a:ln>
                  <a:noFill/>
                </a:ln>
                <a:solidFill>
                  <a:srgbClr val="ABB831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Date de présentation</a:t>
            </a: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srgbClr val="ABB831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0897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5B21C66-FFA4-4973-B073-1D068292ACA0}" type="datetime1">
              <a:rPr lang="fr-CA" smtClean="0"/>
              <a:t>19-01-31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srgbClr val="ABB831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0" i="0" u="none" strike="noStrike" kern="1200" cap="none" spc="0" normalizeH="0" baseline="0" noProof="0">
                <a:ln>
                  <a:noFill/>
                </a:ln>
                <a:solidFill>
                  <a:srgbClr val="ABB831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Date de présentation</a:t>
            </a: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srgbClr val="ABB831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670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68CB-0B1F-4633-9C5E-5D81ED34C36B}" type="datetime1">
              <a:rPr lang="fr-CA" smtClean="0"/>
              <a:t>19-01-31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srgbClr val="ABB831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0" i="0" u="none" strike="noStrike" kern="1200" cap="none" spc="0" normalizeH="0" baseline="0" noProof="0">
                <a:ln>
                  <a:noFill/>
                </a:ln>
                <a:solidFill>
                  <a:srgbClr val="ABB831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Date de présentation</a:t>
            </a: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srgbClr val="ABB831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052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3514-98FE-413F-823B-F995C362B95B}" type="datetime1">
              <a:rPr lang="fr-CA" smtClean="0"/>
              <a:t>19-01-31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srgbClr val="ABB831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0" i="0" u="none" strike="noStrike" kern="1200" cap="none" spc="0" normalizeH="0" baseline="0" noProof="0">
                <a:ln>
                  <a:noFill/>
                </a:ln>
                <a:solidFill>
                  <a:srgbClr val="ABB831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Date de présentation</a:t>
            </a: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srgbClr val="ABB831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77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CD3D-9A26-4DF0-B7EC-994817FF7F63}" type="datetime1">
              <a:rPr lang="fr-CA" smtClean="0"/>
              <a:t>19-01-31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516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4E9B186-E37C-4394-9568-4CC5FB5589DA}" type="datetime1">
              <a:rPr lang="fr-CA" smtClean="0"/>
              <a:t>19-01-31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9C19A12-8AEB-4548-BB8B-BDDD35319C8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964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71D5-E4E0-42C5-A6B9-463D8363D225}" type="datetime1">
              <a:rPr lang="fr-CA" smtClean="0"/>
              <a:t>19-01-31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077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E74CBE0-6663-4AD2-AF00-C66AD7A2CC79}" type="datetime1">
              <a:rPr lang="fr-CA" smtClean="0"/>
              <a:t>19-01-31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9C19A12-8AEB-4548-BB8B-BDDD35319C8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378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F9B7-ED9F-40FA-AFC4-F4F15C367204}" type="datetime1">
              <a:rPr lang="fr-CA" smtClean="0"/>
              <a:t>19-01-31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770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371F-80EF-494D-8D12-618376CFAB85}" type="datetime1">
              <a:rPr lang="fr-CA" smtClean="0"/>
              <a:t>19-01-31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977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A729-988E-41B3-8433-0A9FEE8CBCD6}" type="datetime1">
              <a:rPr lang="fr-CA" smtClean="0"/>
              <a:t>19-01-31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194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EFFD-346E-418E-A329-A12B157F9DAA}" type="datetime1">
              <a:rPr lang="fr-CA" smtClean="0"/>
              <a:t>19-01-31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820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1238-E9B7-48FA-ADC1-5AA29A0FF09A}" type="datetime1">
              <a:rPr lang="fr-CA" smtClean="0"/>
              <a:t>19-01-31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115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82C9-A10A-4B08-9992-8784AD28A90C}" type="datetime1">
              <a:rPr lang="fr-CA" smtClean="0"/>
              <a:t>19-01-31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277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9C472-B333-4070-AF8F-94D1C6697A32}" type="datetime1">
              <a:rPr lang="fr-CA" smtClean="0"/>
              <a:t>19-01-31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srgbClr val="ABB831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0" i="0" u="none" strike="noStrike" kern="1200" cap="none" spc="0" normalizeH="0" baseline="0" noProof="0">
                <a:ln>
                  <a:noFill/>
                </a:ln>
                <a:solidFill>
                  <a:srgbClr val="ABB831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Date de présentation</a:t>
            </a: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srgbClr val="ABB831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148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sregcq365-my.sharepoint.com/:b:/g/personal/guayfleuref_ecole_csriveraine_qc_ca/EVXnUxfuZeBNuii101p_kA4BzRW36B94l0KB000iL8HFDQ?e=5egnrv" TargetMode="External"/><Relationship Id="rId3" Type="http://schemas.openxmlformats.org/officeDocument/2006/relationships/hyperlink" Target="http://depot-e.uqtr.ca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2176264"/>
            <a:ext cx="7851648" cy="1828800"/>
          </a:xfrm>
        </p:spPr>
        <p:txBody>
          <a:bodyPr>
            <a:noAutofit/>
          </a:bodyPr>
          <a:lstStyle/>
          <a:p>
            <a:r>
              <a:rPr lang="fr-CA" sz="3200" dirty="0"/>
              <a:t>mise à l’essai et développement d’une SA à la FGA en science et technologie : le cas de </a:t>
            </a:r>
            <a:r>
              <a:rPr lang="fr-CA" sz="3200" i="1" dirty="0"/>
              <a:t>La mécanisation du travail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4484712"/>
            <a:ext cx="7854696" cy="1752600"/>
          </a:xfrm>
        </p:spPr>
        <p:txBody>
          <a:bodyPr>
            <a:normAutofit/>
          </a:bodyPr>
          <a:lstStyle/>
          <a:p>
            <a:endParaRPr lang="fr-CA" dirty="0"/>
          </a:p>
          <a:p>
            <a:r>
              <a:rPr lang="fr-CA" sz="2200" dirty="0"/>
              <a:t>Par François Guay-Fleurent</a:t>
            </a:r>
          </a:p>
          <a:p>
            <a:r>
              <a:rPr lang="fr-CA" sz="2200" dirty="0"/>
              <a:t>Étudiant à la maîtrise en éducation à l’UQTR</a:t>
            </a:r>
          </a:p>
          <a:p>
            <a:r>
              <a:rPr lang="fr-CA" sz="2200" dirty="0"/>
              <a:t>24 janvier 2019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3C0CF2A-904D-4E0D-9538-06514D00B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3211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764373"/>
            <a:ext cx="7145992" cy="1293028"/>
          </a:xfrm>
        </p:spPr>
        <p:txBody>
          <a:bodyPr>
            <a:noAutofit/>
          </a:bodyPr>
          <a:lstStyle/>
          <a:p>
            <a:r>
              <a:rPr lang="fr-CA" sz="4000" dirty="0"/>
              <a:t>Question de recherche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fr-CA" dirty="0"/>
              <a:t>Documenter les obstacles et les difficultés liés à l’enseignement et à l’apprentissage identifiés par des enseignants dans la SA.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fr-CA" dirty="0"/>
              <a:t>Documenter les solutions proposées par ces enseignants.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fr-CA" dirty="0"/>
              <a:t>Améliorer la SA produite à la lumière des obstacles, difficultés et solutions.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337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Pertinence de la recherche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r>
              <a:rPr lang="fr-CA" dirty="0"/>
              <a:t>Scientifique </a:t>
            </a:r>
            <a:r>
              <a:rPr lang="fr-CA" sz="1800" dirty="0"/>
              <a:t>(Voyer, Potvin et Bourdon, 2014)</a:t>
            </a:r>
          </a:p>
          <a:p>
            <a:endParaRPr lang="fr-CA" dirty="0"/>
          </a:p>
          <a:p>
            <a:r>
              <a:rPr lang="fr-CA" dirty="0"/>
              <a:t>Professionnelle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0733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Référentiel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r>
              <a:rPr lang="fr-CA" dirty="0"/>
              <a:t>SA à la FGA</a:t>
            </a:r>
          </a:p>
          <a:p>
            <a:endParaRPr lang="fr-CA" dirty="0"/>
          </a:p>
          <a:p>
            <a:r>
              <a:rPr lang="fr-CA" dirty="0"/>
              <a:t>Démarche d’investigation </a:t>
            </a:r>
          </a:p>
          <a:p>
            <a:endParaRPr lang="fr-CA" dirty="0"/>
          </a:p>
          <a:p>
            <a:r>
              <a:rPr lang="fr-CA" dirty="0"/>
              <a:t>Obstacles ou difficultés possibles liés à la SA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1322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SA à la FGA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r>
              <a:rPr lang="fr-CA" dirty="0"/>
              <a:t>Vision constructiviste des SA, en situation </a:t>
            </a:r>
            <a:r>
              <a:rPr lang="fr-CA" sz="1800" dirty="0"/>
              <a:t>(</a:t>
            </a:r>
            <a:r>
              <a:rPr lang="fr-CA" sz="1800" dirty="0" err="1"/>
              <a:t>Jonnaert</a:t>
            </a:r>
            <a:r>
              <a:rPr lang="fr-CA" sz="1800" dirty="0"/>
              <a:t>, 1996)</a:t>
            </a:r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13</a:t>
            </a:fld>
            <a:endParaRPr lang="fr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35543" r="10124" b="23284"/>
          <a:stretch/>
        </p:blipFill>
        <p:spPr bwMode="auto">
          <a:xfrm>
            <a:off x="973127" y="3410737"/>
            <a:ext cx="7055257" cy="289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ADA143F-2306-4B31-B4CC-FDBC0B03B283}"/>
              </a:ext>
            </a:extLst>
          </p:cNvPr>
          <p:cNvSpPr txBox="1"/>
          <p:nvPr/>
        </p:nvSpPr>
        <p:spPr>
          <a:xfrm>
            <a:off x="3132603" y="6426529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(Guay-Fleurent, à paraitre)</a:t>
            </a:r>
          </a:p>
        </p:txBody>
      </p:sp>
    </p:spTree>
    <p:extLst>
      <p:ext uri="{BB962C8B-B14F-4D97-AF65-F5344CB8AC3E}">
        <p14:creationId xmlns:p14="http://schemas.microsoft.com/office/powerpoint/2010/main" val="3856688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9767"/>
          </a:xfrm>
        </p:spPr>
        <p:txBody>
          <a:bodyPr>
            <a:normAutofit/>
          </a:bodyPr>
          <a:lstStyle/>
          <a:p>
            <a:r>
              <a:rPr lang="fr-CA" dirty="0"/>
              <a:t>Démarche d’investigation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14</a:t>
            </a:fld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7452320" y="587727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(MEES, 2018, p. 24)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t="15000" r="24453" b="6357"/>
          <a:stretch/>
        </p:blipFill>
        <p:spPr bwMode="auto">
          <a:xfrm>
            <a:off x="1331640" y="1308425"/>
            <a:ext cx="6000750" cy="539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707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764373"/>
            <a:ext cx="6785952" cy="1293028"/>
          </a:xfrm>
        </p:spPr>
        <p:txBody>
          <a:bodyPr>
            <a:noAutofit/>
          </a:bodyPr>
          <a:lstStyle/>
          <a:p>
            <a:r>
              <a:rPr lang="fr-CA" sz="3600" dirty="0"/>
              <a:t>Démarche d’investigation technologique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r>
              <a:rPr lang="fr-CA" dirty="0"/>
              <a:t>Méthode d’observation</a:t>
            </a:r>
          </a:p>
          <a:p>
            <a:endParaRPr lang="fr-CA" dirty="0"/>
          </a:p>
          <a:p>
            <a:r>
              <a:rPr lang="fr-CA" dirty="0"/>
              <a:t>Démarche d’analyse technologique</a:t>
            </a:r>
          </a:p>
          <a:p>
            <a:endParaRPr lang="fr-CA" dirty="0"/>
          </a:p>
          <a:p>
            <a:r>
              <a:rPr lang="fr-CA" dirty="0"/>
              <a:t>Contextualisation des apprentissages bénéfique </a:t>
            </a:r>
            <a:r>
              <a:rPr lang="fr-CA" sz="1800" dirty="0"/>
              <a:t>(</a:t>
            </a:r>
            <a:r>
              <a:rPr lang="fr-CA" sz="1800" dirty="0" err="1"/>
              <a:t>Hulleman</a:t>
            </a:r>
            <a:r>
              <a:rPr lang="fr-CA" sz="1800" dirty="0"/>
              <a:t> &amp; </a:t>
            </a:r>
            <a:r>
              <a:rPr lang="fr-CA" sz="1800" dirty="0" err="1"/>
              <a:t>Harackiewicz</a:t>
            </a:r>
            <a:r>
              <a:rPr lang="fr-CA" sz="1800" dirty="0"/>
              <a:t>, 2009)</a:t>
            </a:r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5632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764373"/>
            <a:ext cx="7001976" cy="1293028"/>
          </a:xfrm>
        </p:spPr>
        <p:txBody>
          <a:bodyPr>
            <a:noAutofit/>
          </a:bodyPr>
          <a:lstStyle/>
          <a:p>
            <a:r>
              <a:rPr lang="fr-CA" sz="4400" dirty="0"/>
              <a:t>Obstacles ou difficultés possibles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r>
              <a:rPr lang="fr-CA" dirty="0"/>
              <a:t>Important pour améliorer la SA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16</a:t>
            </a:fld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3203848" y="33477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Obstacles didactiques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520" y="43651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d’origine ontogénique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43808" y="438759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d’origine épistémologique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049562" y="4365104"/>
            <a:ext cx="262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d’origine didactique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300192" y="334770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(Brousseau, 1998)</a:t>
            </a:r>
          </a:p>
        </p:txBody>
      </p:sp>
      <p:cxnSp>
        <p:nvCxnSpPr>
          <p:cNvPr id="10" name="Connecteur droit avec flèche 9"/>
          <p:cNvCxnSpPr>
            <a:stCxn id="4" idx="1"/>
            <a:endCxn id="5" idx="0"/>
          </p:cNvCxnSpPr>
          <p:nvPr/>
        </p:nvCxnSpPr>
        <p:spPr>
          <a:xfrm flipH="1">
            <a:off x="1547664" y="3532366"/>
            <a:ext cx="1656184" cy="832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endCxn id="6" idx="0"/>
          </p:cNvCxnSpPr>
          <p:nvPr/>
        </p:nvCxnSpPr>
        <p:spPr>
          <a:xfrm>
            <a:off x="4315678" y="3717032"/>
            <a:ext cx="4294" cy="670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4" idx="3"/>
            <a:endCxn id="7" idx="0"/>
          </p:cNvCxnSpPr>
          <p:nvPr/>
        </p:nvCxnSpPr>
        <p:spPr>
          <a:xfrm>
            <a:off x="5652120" y="3532366"/>
            <a:ext cx="1710889" cy="832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e 26"/>
          <p:cNvGrpSpPr/>
          <p:nvPr/>
        </p:nvGrpSpPr>
        <p:grpSpPr>
          <a:xfrm>
            <a:off x="539552" y="5147704"/>
            <a:ext cx="288032" cy="648072"/>
            <a:chOff x="395536" y="5147704"/>
            <a:chExt cx="288032" cy="648072"/>
          </a:xfrm>
        </p:grpSpPr>
        <p:grpSp>
          <p:nvGrpSpPr>
            <p:cNvPr id="22" name="Groupe 21"/>
            <p:cNvGrpSpPr/>
            <p:nvPr/>
          </p:nvGrpSpPr>
          <p:grpSpPr>
            <a:xfrm>
              <a:off x="395536" y="5147704"/>
              <a:ext cx="288032" cy="648072"/>
              <a:chOff x="251520" y="5085184"/>
              <a:chExt cx="288032" cy="648072"/>
            </a:xfrm>
          </p:grpSpPr>
          <p:cxnSp>
            <p:nvCxnSpPr>
              <p:cNvPr id="11" name="Connecteur droit 10"/>
              <p:cNvCxnSpPr/>
              <p:nvPr/>
            </p:nvCxnSpPr>
            <p:spPr>
              <a:xfrm>
                <a:off x="251520" y="5085184"/>
                <a:ext cx="0" cy="648072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539552" y="5085184"/>
                <a:ext cx="0" cy="648072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251520" y="5733256"/>
                <a:ext cx="288032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>
              <a:off x="395536" y="5301208"/>
              <a:ext cx="288032" cy="4945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187624" y="5147704"/>
            <a:ext cx="1080120" cy="652648"/>
            <a:chOff x="1331640" y="5147704"/>
            <a:chExt cx="1080120" cy="652648"/>
          </a:xfrm>
        </p:grpSpPr>
        <p:grpSp>
          <p:nvGrpSpPr>
            <p:cNvPr id="23" name="Groupe 22"/>
            <p:cNvGrpSpPr/>
            <p:nvPr/>
          </p:nvGrpSpPr>
          <p:grpSpPr>
            <a:xfrm>
              <a:off x="1331640" y="5147704"/>
              <a:ext cx="1080120" cy="652648"/>
              <a:chOff x="1302656" y="5147704"/>
              <a:chExt cx="1080120" cy="652648"/>
            </a:xfrm>
          </p:grpSpPr>
          <p:cxnSp>
            <p:nvCxnSpPr>
              <p:cNvPr id="18" name="Connecteur droit 17"/>
              <p:cNvCxnSpPr/>
              <p:nvPr/>
            </p:nvCxnSpPr>
            <p:spPr>
              <a:xfrm flipH="1">
                <a:off x="1302656" y="5800352"/>
                <a:ext cx="108012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>
                <a:off x="1302656" y="5152280"/>
                <a:ext cx="0" cy="648072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2382776" y="5147704"/>
                <a:ext cx="0" cy="648072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>
            <a:xfrm>
              <a:off x="1354808" y="5476316"/>
              <a:ext cx="1056952" cy="3194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1027" name="Picture 3" descr="C:\Users\portable\AppData\Local\Microsoft\Windows\Temporary Internet Files\Content.IE5\VHO2OFTP\Alstroemeria_aurea_'Saturne'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427" y="4955016"/>
            <a:ext cx="2043090" cy="136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rtable\AppData\Local\Microsoft\Windows\Temporary Internet Files\Content.IE5\VHO2OFTP\programme_de_formation_du_cdos_2013_2014_maj-6636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54" y="5022027"/>
            <a:ext cx="1522022" cy="107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5148064" y="6513859"/>
            <a:ext cx="1424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Images clipart</a:t>
            </a:r>
          </a:p>
        </p:txBody>
      </p:sp>
    </p:spTree>
    <p:extLst>
      <p:ext uri="{BB962C8B-B14F-4D97-AF65-F5344CB8AC3E}">
        <p14:creationId xmlns:p14="http://schemas.microsoft.com/office/powerpoint/2010/main" val="3927355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méthodologie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r>
              <a:rPr lang="fr-CA" dirty="0"/>
              <a:t>Recherche « exploratoire », approche qualitative </a:t>
            </a:r>
          </a:p>
          <a:p>
            <a:endParaRPr lang="fr-CA" dirty="0"/>
          </a:p>
          <a:p>
            <a:r>
              <a:rPr lang="fr-CA" dirty="0"/>
              <a:t>Type de recherche : recherche développement </a:t>
            </a:r>
            <a:r>
              <a:rPr lang="fr-CA" sz="1800" dirty="0"/>
              <a:t>(Harvey et </a:t>
            </a:r>
            <a:r>
              <a:rPr lang="fr-CA" sz="1800" dirty="0" err="1"/>
              <a:t>Loiselle</a:t>
            </a:r>
            <a:r>
              <a:rPr lang="fr-CA" sz="1800" dirty="0"/>
              <a:t>, 2009)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878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1700" y="-99392"/>
            <a:ext cx="6377940" cy="1293028"/>
          </a:xfrm>
        </p:spPr>
        <p:txBody>
          <a:bodyPr/>
          <a:lstStyle/>
          <a:p>
            <a:r>
              <a:rPr lang="fr-CA" dirty="0"/>
              <a:t>méthodologie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18</a:t>
            </a:fld>
            <a:endParaRPr lang="fr-CA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AE271057-D91A-4053-B775-63FA5260F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3" t="21667" r="4609" b="15139"/>
          <a:stretch/>
        </p:blipFill>
        <p:spPr bwMode="auto">
          <a:xfrm>
            <a:off x="323850" y="2204864"/>
            <a:ext cx="84963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588B4AA5-73E3-4E0D-8CA8-7092594F9BC9}"/>
              </a:ext>
            </a:extLst>
          </p:cNvPr>
          <p:cNvSpPr txBox="1">
            <a:spLocks/>
          </p:cNvSpPr>
          <p:nvPr/>
        </p:nvSpPr>
        <p:spPr>
          <a:xfrm>
            <a:off x="729615" y="1226519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dirty="0"/>
              <a:t>Modèle de recherche développement de Harvey et Loiselle (2009)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AE6A35-7BB0-412F-906B-46557FFD6889}"/>
              </a:ext>
            </a:extLst>
          </p:cNvPr>
          <p:cNvSpPr/>
          <p:nvPr/>
        </p:nvSpPr>
        <p:spPr>
          <a:xfrm>
            <a:off x="395536" y="6525344"/>
            <a:ext cx="79333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(Reproduit de </a:t>
            </a:r>
            <a:r>
              <a:rPr lang="fr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Harvey et Loiselle, 2009, p. 110)</a:t>
            </a: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CA" sz="9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23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méthodologie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r>
              <a:rPr lang="fr-CA" dirty="0"/>
              <a:t>Sept participants au lieu de quatre</a:t>
            </a:r>
            <a:endParaRPr lang="fr-CA" sz="1800" dirty="0"/>
          </a:p>
          <a:p>
            <a:endParaRPr lang="fr-CA" dirty="0"/>
          </a:p>
          <a:p>
            <a:r>
              <a:rPr lang="fr-CA" dirty="0"/>
              <a:t>Outils de collecte de données : un ou deux entretiens semi-dirigés </a:t>
            </a:r>
            <a:r>
              <a:rPr lang="fr-CA" sz="1800" dirty="0"/>
              <a:t>(</a:t>
            </a:r>
            <a:r>
              <a:rPr lang="fr-CA" sz="1800" dirty="0" err="1"/>
              <a:t>Kvale</a:t>
            </a:r>
            <a:r>
              <a:rPr lang="fr-CA" sz="1800" dirty="0"/>
              <a:t>, 1996)</a:t>
            </a:r>
          </a:p>
          <a:p>
            <a:endParaRPr lang="fr-CA" dirty="0"/>
          </a:p>
          <a:p>
            <a:r>
              <a:rPr lang="fr-CA" dirty="0"/>
              <a:t>Traitement et analyse des données par thématisation en lien avec les obstacles ou les difficultés et les solutions </a:t>
            </a:r>
            <a:r>
              <a:rPr lang="fr-CA" sz="1800" dirty="0"/>
              <a:t>(Paillé et Mucchielli, 2012)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998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Parcours scolaire et professionnel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9642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69A0D83-74CA-40F0-B5E2-AC926915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764373"/>
            <a:ext cx="6569928" cy="1293028"/>
          </a:xfrm>
        </p:spPr>
        <p:txBody>
          <a:bodyPr/>
          <a:lstStyle/>
          <a:p>
            <a:r>
              <a:rPr lang="fr-CA" dirty="0"/>
              <a:t>Opérationnalisation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2FE4CF2-BF26-4A64-92B5-6B7082D3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554600"/>
            <a:ext cx="7955280" cy="2818616"/>
          </a:xfrm>
        </p:spPr>
        <p:txBody>
          <a:bodyPr/>
          <a:lstStyle/>
          <a:p>
            <a:r>
              <a:rPr lang="fr-CA" dirty="0"/>
              <a:t>L’objet de développement : la SA</a:t>
            </a:r>
          </a:p>
          <a:p>
            <a:endParaRPr lang="fr-CA" dirty="0"/>
          </a:p>
          <a:p>
            <a:r>
              <a:rPr lang="fr-CA" dirty="0"/>
              <a:t>Les mises à l’essai</a:t>
            </a:r>
          </a:p>
          <a:p>
            <a:endParaRPr lang="fr-CA" dirty="0"/>
          </a:p>
          <a:p>
            <a:r>
              <a:rPr lang="fr-CA" dirty="0"/>
              <a:t>La validation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DFE0E9A4-9987-4ED3-8C0E-7215684F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7045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9429649-7154-43D4-94E8-FA030D3F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-96276"/>
            <a:ext cx="6377940" cy="1293028"/>
          </a:xfrm>
        </p:spPr>
        <p:txBody>
          <a:bodyPr/>
          <a:lstStyle/>
          <a:p>
            <a:r>
              <a:rPr lang="fr-CA" dirty="0"/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45FACC9-9F4A-442B-91F8-F0D191883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8A2DD42-D097-48DC-A20C-BF11CB03837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7200800" cy="594928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232136B-5039-4FE6-8690-4DF96E4E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21</a:t>
            </a:fld>
            <a:endParaRPr lang="fr-CA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AE1846AB-EF81-4C1E-98C7-611F6DA40E13}"/>
              </a:ext>
            </a:extLst>
          </p:cNvPr>
          <p:cNvCxnSpPr>
            <a:cxnSpLocks/>
          </p:cNvCxnSpPr>
          <p:nvPr/>
        </p:nvCxnSpPr>
        <p:spPr>
          <a:xfrm>
            <a:off x="1187624" y="3645024"/>
            <a:ext cx="15121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806BC789-8A6F-4A18-B45E-FE553B360797}"/>
              </a:ext>
            </a:extLst>
          </p:cNvPr>
          <p:cNvCxnSpPr>
            <a:cxnSpLocks/>
          </p:cNvCxnSpPr>
          <p:nvPr/>
        </p:nvCxnSpPr>
        <p:spPr>
          <a:xfrm>
            <a:off x="4932040" y="2348880"/>
            <a:ext cx="10081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AC23CAB9-E291-4588-95E6-863CFF4DD227}"/>
              </a:ext>
            </a:extLst>
          </p:cNvPr>
          <p:cNvCxnSpPr>
            <a:cxnSpLocks/>
          </p:cNvCxnSpPr>
          <p:nvPr/>
        </p:nvCxnSpPr>
        <p:spPr>
          <a:xfrm>
            <a:off x="4067944" y="4725144"/>
            <a:ext cx="129272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8AD3DD94-C3DB-40B5-B129-A0CEADC4734F}"/>
              </a:ext>
            </a:extLst>
          </p:cNvPr>
          <p:cNvCxnSpPr>
            <a:cxnSpLocks/>
          </p:cNvCxnSpPr>
          <p:nvPr/>
        </p:nvCxnSpPr>
        <p:spPr>
          <a:xfrm>
            <a:off x="3059832" y="6525344"/>
            <a:ext cx="129272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BE69F551-155F-4489-B5C2-8DEF074AC699}"/>
              </a:ext>
            </a:extLst>
          </p:cNvPr>
          <p:cNvCxnSpPr>
            <a:cxnSpLocks/>
          </p:cNvCxnSpPr>
          <p:nvPr/>
        </p:nvCxnSpPr>
        <p:spPr>
          <a:xfrm>
            <a:off x="2127146" y="6813376"/>
            <a:ext cx="129272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41461934-2A2C-47A6-A6B1-2F062239F301}"/>
              </a:ext>
            </a:extLst>
          </p:cNvPr>
          <p:cNvCxnSpPr>
            <a:cxnSpLocks/>
          </p:cNvCxnSpPr>
          <p:nvPr/>
        </p:nvCxnSpPr>
        <p:spPr>
          <a:xfrm>
            <a:off x="5508104" y="6669360"/>
            <a:ext cx="22322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6277C8E0-B797-479F-A958-BDB23114A415}"/>
              </a:ext>
            </a:extLst>
          </p:cNvPr>
          <p:cNvCxnSpPr>
            <a:cxnSpLocks/>
          </p:cNvCxnSpPr>
          <p:nvPr/>
        </p:nvCxnSpPr>
        <p:spPr>
          <a:xfrm>
            <a:off x="6948264" y="5517232"/>
            <a:ext cx="107826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391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9429649-7154-43D4-94E8-FA030D3F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-96276"/>
            <a:ext cx="6377940" cy="1293028"/>
          </a:xfrm>
        </p:spPr>
        <p:txBody>
          <a:bodyPr/>
          <a:lstStyle/>
          <a:p>
            <a:r>
              <a:rPr lang="fr-CA" dirty="0"/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45FACC9-9F4A-442B-91F8-F0D191883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24FC56E-C064-49EE-8E38-6BFE9D99F2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8010088" cy="5877272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AD58574-DE3B-42B1-95CE-F5C2056A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22</a:t>
            </a:fld>
            <a:endParaRPr lang="fr-CA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51A5675E-D89D-4C32-8E52-8B638201206D}"/>
              </a:ext>
            </a:extLst>
          </p:cNvPr>
          <p:cNvCxnSpPr>
            <a:cxnSpLocks/>
          </p:cNvCxnSpPr>
          <p:nvPr/>
        </p:nvCxnSpPr>
        <p:spPr>
          <a:xfrm>
            <a:off x="5220072" y="3212976"/>
            <a:ext cx="10801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EFC33EC4-A655-427C-9B24-E318723E1C7D}"/>
              </a:ext>
            </a:extLst>
          </p:cNvPr>
          <p:cNvCxnSpPr>
            <a:cxnSpLocks/>
          </p:cNvCxnSpPr>
          <p:nvPr/>
        </p:nvCxnSpPr>
        <p:spPr>
          <a:xfrm>
            <a:off x="7236296" y="3501008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A3F8F20E-4864-42B5-AF33-D13A0A9F5A8A}"/>
              </a:ext>
            </a:extLst>
          </p:cNvPr>
          <p:cNvCxnSpPr>
            <a:cxnSpLocks/>
          </p:cNvCxnSpPr>
          <p:nvPr/>
        </p:nvCxnSpPr>
        <p:spPr>
          <a:xfrm>
            <a:off x="635596" y="3861048"/>
            <a:ext cx="15601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71D53633-FE03-47D2-92CB-53E18E36CD8C}"/>
              </a:ext>
            </a:extLst>
          </p:cNvPr>
          <p:cNvCxnSpPr>
            <a:cxnSpLocks/>
          </p:cNvCxnSpPr>
          <p:nvPr/>
        </p:nvCxnSpPr>
        <p:spPr>
          <a:xfrm>
            <a:off x="4644008" y="6263640"/>
            <a:ext cx="86409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2F0021EC-B5E9-4233-8985-C15702660465}"/>
              </a:ext>
            </a:extLst>
          </p:cNvPr>
          <p:cNvCxnSpPr>
            <a:cxnSpLocks/>
          </p:cNvCxnSpPr>
          <p:nvPr/>
        </p:nvCxnSpPr>
        <p:spPr>
          <a:xfrm>
            <a:off x="6140202" y="5301208"/>
            <a:ext cx="102408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405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623B16-7BC1-49D5-9C45-114983801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64373"/>
            <a:ext cx="8082096" cy="1293028"/>
          </a:xfrm>
        </p:spPr>
        <p:txBody>
          <a:bodyPr/>
          <a:lstStyle/>
          <a:p>
            <a:r>
              <a:rPr lang="fr-CA" dirty="0"/>
              <a:t>Principes émergeants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B5F8FB4-4D6B-4B2E-8406-0790A94F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CA" dirty="0"/>
              <a:t>Mise en situation modifiée</a:t>
            </a:r>
          </a:p>
          <a:p>
            <a:pPr>
              <a:lnSpc>
                <a:spcPct val="150000"/>
              </a:lnSpc>
            </a:pPr>
            <a:r>
              <a:rPr lang="fr-CA" dirty="0"/>
              <a:t>Choix de l’objet technologique</a:t>
            </a:r>
          </a:p>
          <a:p>
            <a:pPr>
              <a:lnSpc>
                <a:spcPct val="150000"/>
              </a:lnSpc>
            </a:pPr>
            <a:r>
              <a:rPr lang="fr-CA" dirty="0"/>
              <a:t>Analyse réelle ou virtuelle</a:t>
            </a:r>
          </a:p>
          <a:p>
            <a:pPr>
              <a:lnSpc>
                <a:spcPct val="150000"/>
              </a:lnSpc>
            </a:pPr>
            <a:r>
              <a:rPr lang="fr-CA" dirty="0"/>
              <a:t>Enseignement des savoirs avant la SA</a:t>
            </a:r>
          </a:p>
          <a:p>
            <a:pPr>
              <a:lnSpc>
                <a:spcPct val="150000"/>
              </a:lnSpc>
            </a:pPr>
            <a:r>
              <a:rPr lang="fr-CA" dirty="0"/>
              <a:t>Différenciation pédagogique</a:t>
            </a:r>
          </a:p>
          <a:p>
            <a:pPr>
              <a:lnSpc>
                <a:spcPct val="150000"/>
              </a:lnSpc>
            </a:pPr>
            <a:r>
              <a:rPr lang="fr-CA" dirty="0"/>
              <a:t>Impacts sur l’organisation scolaire</a:t>
            </a:r>
          </a:p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D1847799-EEC3-4BD1-B1F8-8AA73C17E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9371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826D0C1-152A-48FE-8A2A-AEA8C440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REcommandations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4AC12A6-B242-4C6B-A9F0-69E5FE488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fr-CA" dirty="0"/>
              <a:t>Présence constante d’un enseignant ou d’un technicien en travaux pratiques à l’atelier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fr-CA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fr-CA" dirty="0"/>
              <a:t>Procéder à l’analyse technologique à l’aide d’un moteur à quatre temps réel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1C3D67C-2DA2-401A-A4D9-7FE738C7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5552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826D0C1-152A-48FE-8A2A-AEA8C440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REcommandations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4AC12A6-B242-4C6B-A9F0-69E5FE488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fr-CA" dirty="0"/>
              <a:t>Enseigner les concepts avant d’utiliser la SA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endParaRPr lang="fr-CA" dirty="0"/>
          </a:p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fr-CA" dirty="0"/>
              <a:t>Adapter la SA en fonction des besoins de l’adulte et de la planification globale du cours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7A494C7-71CB-453A-8717-EF559BF6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4204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826D0C1-152A-48FE-8A2A-AEA8C440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REcommandations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4AC12A6-B242-4C6B-A9F0-69E5FE488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fr-CA" dirty="0"/>
              <a:t>Utilisation des TIC par l’adule pour la production finale de la SA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endParaRPr lang="fr-CA" dirty="0"/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fr-CA" dirty="0"/>
              <a:t>Fournir à l’adulte toutes les ressources dont il a besoin pour réaliser la SA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71CDA13-5780-423D-98D1-2AFFE681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4796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826D0C1-152A-48FE-8A2A-AEA8C440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REcommandations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4AC12A6-B242-4C6B-A9F0-69E5FE488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7"/>
            </a:pPr>
            <a:r>
              <a:rPr lang="fr-CA" dirty="0"/>
              <a:t>Formation et accompagnement offerts aux enseignants et aux TTP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7"/>
            </a:pPr>
            <a:endParaRPr lang="fr-CA" dirty="0"/>
          </a:p>
          <a:p>
            <a:pPr marL="457200" indent="-457200">
              <a:lnSpc>
                <a:spcPct val="150000"/>
              </a:lnSpc>
              <a:buFont typeface="+mj-lt"/>
              <a:buAutoNum type="arabicPeriod" startAt="7"/>
            </a:pPr>
            <a:r>
              <a:rPr lang="fr-CA" dirty="0"/>
              <a:t>Offrir les cours Science générale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70BAE29-77F2-463C-8516-91BF01BB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9356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826D0C1-152A-48FE-8A2A-AEA8C440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REcommandations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4AC12A6-B242-4C6B-A9F0-69E5FE488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9"/>
            </a:pPr>
            <a:r>
              <a:rPr lang="fr-CA" dirty="0"/>
              <a:t>Uniformisation du vocabulaire utilisé dans la SA et dans le cours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9"/>
            </a:pPr>
            <a:endParaRPr lang="fr-CA" i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 startAt="9"/>
            </a:pPr>
            <a:r>
              <a:rPr lang="fr-CA" dirty="0"/>
              <a:t>Favoriser le travail en équipe des apprenants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6FFDB1B-F8DB-47D1-9EE4-39E69CCB7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5097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826D0C1-152A-48FE-8A2A-AEA8C440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Recommandations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4AC12A6-B242-4C6B-A9F0-69E5FE488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11"/>
            </a:pPr>
            <a:r>
              <a:rPr lang="fr-CA" dirty="0"/>
              <a:t>Allègement du programme d’études Science et technologie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D8867CA3-A938-422E-9279-A169FCC8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650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fr-CA" dirty="0"/>
              <a:t>Plan de la présentation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5301208"/>
          </a:xfrm>
        </p:spPr>
        <p:txBody>
          <a:bodyPr>
            <a:normAutofit/>
          </a:bodyPr>
          <a:lstStyle/>
          <a:p>
            <a:endParaRPr lang="fr-CA" dirty="0"/>
          </a:p>
          <a:p>
            <a:r>
              <a:rPr lang="fr-CA" sz="2400" dirty="0"/>
              <a:t>Problématique, cadre conceptuel et méthodologie de la recherche</a:t>
            </a:r>
          </a:p>
          <a:p>
            <a:endParaRPr lang="fr-CA" sz="2400" dirty="0"/>
          </a:p>
          <a:p>
            <a:r>
              <a:rPr lang="fr-CA" sz="2400" dirty="0"/>
              <a:t>Opérationnalisation</a:t>
            </a:r>
            <a:endParaRPr lang="fr-CA" sz="1800" dirty="0"/>
          </a:p>
          <a:p>
            <a:pPr marL="0" indent="0">
              <a:buNone/>
            </a:pPr>
            <a:endParaRPr lang="fr-CA" sz="2400" dirty="0"/>
          </a:p>
          <a:p>
            <a:r>
              <a:rPr lang="fr-CA" sz="2400" dirty="0"/>
              <a:t>Résultats</a:t>
            </a:r>
            <a:endParaRPr lang="fr-CA" sz="1400" dirty="0"/>
          </a:p>
          <a:p>
            <a:pPr marL="0" indent="0">
              <a:buNone/>
            </a:pPr>
            <a:endParaRPr lang="fr-CA" sz="2400" dirty="0"/>
          </a:p>
          <a:p>
            <a:r>
              <a:rPr lang="fr-CA" sz="2400" dirty="0"/>
              <a:t>Recommandations</a:t>
            </a:r>
            <a:endParaRPr lang="fr-CA" sz="1800" dirty="0"/>
          </a:p>
          <a:p>
            <a:endParaRPr lang="fr-CA" sz="2400" dirty="0"/>
          </a:p>
          <a:p>
            <a:r>
              <a:rPr lang="fr-CA" sz="2400" dirty="0"/>
              <a:t>Découverte de l’objet technologique</a:t>
            </a:r>
            <a:endParaRPr lang="fr-CA" sz="1800" dirty="0"/>
          </a:p>
          <a:p>
            <a:pPr marL="0" indent="0">
              <a:buNone/>
            </a:pPr>
            <a:endParaRPr lang="fr-CA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05917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F807FC4-7967-4068-8AF3-1C7EF4544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987C03E-6C9E-446F-8A8C-435DCA23E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672288"/>
            <a:ext cx="7955280" cy="4069080"/>
          </a:xfrm>
        </p:spPr>
        <p:txBody>
          <a:bodyPr/>
          <a:lstStyle/>
          <a:p>
            <a:r>
              <a:rPr lang="fr-CA" dirty="0"/>
              <a:t>Limites de la recherche</a:t>
            </a:r>
          </a:p>
          <a:p>
            <a:endParaRPr lang="fr-CA" dirty="0"/>
          </a:p>
          <a:p>
            <a:r>
              <a:rPr lang="fr-CA" dirty="0"/>
              <a:t>Piste de réflexion</a:t>
            </a:r>
          </a:p>
          <a:p>
            <a:endParaRPr lang="fr-CA" dirty="0"/>
          </a:p>
          <a:p>
            <a:r>
              <a:rPr lang="fr-CA" dirty="0"/>
              <a:t>Publication sur Alexandrie FGA à venir</a:t>
            </a:r>
          </a:p>
          <a:p>
            <a:endParaRPr lang="fr-CA" dirty="0"/>
          </a:p>
          <a:p>
            <a:r>
              <a:rPr lang="fr-CA" dirty="0"/>
              <a:t>Observations possibles pour les curieux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0712049-D0A1-4594-9048-CD48C14E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3156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Bibliographie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922520"/>
          </a:xfrm>
        </p:spPr>
        <p:txBody>
          <a:bodyPr>
            <a:normAutofit/>
          </a:bodyPr>
          <a:lstStyle/>
          <a:p>
            <a:r>
              <a:rPr lang="fr-CA" dirty="0"/>
              <a:t>Version du mémoire soumis pour évaluation (expiration 1 avril 2019) : </a:t>
            </a:r>
            <a:r>
              <a:rPr lang="fr-CA" dirty="0">
                <a:hlinkClick r:id="rId2"/>
              </a:rPr>
              <a:t>https://csregcq365-my.sharepoint.com/:b:/g/personal/guayfleuref_ecole_csriveraine_qc_ca/EVXnUxfuZeBNuii101p_kA4BzRW36B94l0KB000iL8HFDQ?e=5egnrv</a:t>
            </a:r>
            <a:endParaRPr lang="fr-CA" dirty="0"/>
          </a:p>
          <a:p>
            <a:r>
              <a:rPr lang="fr-CA" dirty="0"/>
              <a:t>Le dépôt finale sera disponible prochainement sur le site de l’UQTR : </a:t>
            </a:r>
            <a:r>
              <a:rPr lang="fr-CA" dirty="0">
                <a:hlinkClick r:id="rId3"/>
              </a:rPr>
              <a:t>http://depot-e.uqtr.ca/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013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Bibliographie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916832"/>
            <a:ext cx="8856984" cy="4896544"/>
          </a:xfrm>
        </p:spPr>
        <p:txBody>
          <a:bodyPr>
            <a:normAutofit fontScale="25000" lnSpcReduction="20000"/>
          </a:bodyPr>
          <a:lstStyle/>
          <a:p>
            <a:r>
              <a:rPr lang="fr-CA" sz="5200" dirty="0"/>
              <a:t>Association québécoise des intervenantes et intervenants en formation générale des adultes. (2013). </a:t>
            </a:r>
            <a:r>
              <a:rPr lang="fr-CA" sz="5200" i="1" dirty="0"/>
              <a:t>Mémoire de l'AQIFGA au conseil supérieur de l'éducation : au sujet des réformes du curriculum et des programmes, quinze ans après les états généraux sur l'éducation</a:t>
            </a:r>
            <a:r>
              <a:rPr lang="fr-CA" sz="5200" dirty="0"/>
              <a:t>. St-Eustache. </a:t>
            </a:r>
          </a:p>
          <a:p>
            <a:pPr marL="0" indent="0">
              <a:buNone/>
            </a:pPr>
            <a:endParaRPr lang="fr-CA" sz="5200" dirty="0"/>
          </a:p>
          <a:p>
            <a:r>
              <a:rPr lang="fr-CA" sz="5200" dirty="0" err="1"/>
              <a:t>Barma</a:t>
            </a:r>
            <a:r>
              <a:rPr lang="fr-CA" sz="5200" dirty="0"/>
              <a:t>, S., Vincent, M.-C., Massé-</a:t>
            </a:r>
            <a:r>
              <a:rPr lang="fr-CA" sz="5200" dirty="0" err="1"/>
              <a:t>Morneau</a:t>
            </a:r>
            <a:r>
              <a:rPr lang="fr-CA" sz="5200" dirty="0"/>
              <a:t>, J., &amp; Cadieux-Gagnon, F. (2014). Un défi important à relever en formation des adultes : proposition d’ateliers pour soutenir les enseignants en contexte de transition. </a:t>
            </a:r>
            <a:r>
              <a:rPr lang="fr-CA" sz="5200" i="1" dirty="0"/>
              <a:t>Spectre, 44</a:t>
            </a:r>
            <a:r>
              <a:rPr lang="fr-CA" sz="5200" dirty="0"/>
              <a:t>(1), 11-13. </a:t>
            </a:r>
          </a:p>
          <a:p>
            <a:pPr marL="0" indent="0">
              <a:buNone/>
            </a:pPr>
            <a:endParaRPr lang="fr-CA" sz="5200" dirty="0"/>
          </a:p>
          <a:p>
            <a:r>
              <a:rPr lang="fr-CA" sz="4800" dirty="0"/>
              <a:t>Brousseau, G. (1998). </a:t>
            </a:r>
            <a:r>
              <a:rPr lang="fr-CA" sz="4800" i="1" dirty="0"/>
              <a:t>Théorie des situations didactiques : didactique des mathématiques 1970-1990</a:t>
            </a:r>
            <a:r>
              <a:rPr lang="fr-CA" sz="4800" dirty="0"/>
              <a:t>. Grenoble: La Pensée sauvage.</a:t>
            </a:r>
          </a:p>
          <a:p>
            <a:pPr marL="0" indent="0">
              <a:buNone/>
            </a:pPr>
            <a:endParaRPr lang="fr-CA" sz="4800" dirty="0"/>
          </a:p>
          <a:p>
            <a:r>
              <a:rPr lang="fr-CA" sz="5200" dirty="0" err="1"/>
              <a:t>Doray</a:t>
            </a:r>
            <a:r>
              <a:rPr lang="fr-CA" sz="5200" dirty="0"/>
              <a:t>, P., &amp; Bélanger, P. (2014). Retirer à Pierrette pour donner à Alexandre ! Le développement de la formation générale des adultes au Québec. </a:t>
            </a:r>
            <a:r>
              <a:rPr lang="fr-CA" sz="5200" i="1" dirty="0"/>
              <a:t>Revue des sciences de l'éducation, 40</a:t>
            </a:r>
            <a:r>
              <a:rPr lang="fr-CA" sz="5200" dirty="0"/>
              <a:t>(2), 215-251. Repéré à	 http://dx.doi.org/10.7202/1028420ar</a:t>
            </a:r>
          </a:p>
          <a:p>
            <a:pPr marL="0" indent="0">
              <a:buNone/>
            </a:pPr>
            <a:endParaRPr lang="fr-CA" sz="5200" dirty="0"/>
          </a:p>
          <a:p>
            <a:r>
              <a:rPr lang="fr-CA" sz="5200" dirty="0"/>
              <a:t>Harvey, S., &amp; </a:t>
            </a:r>
            <a:r>
              <a:rPr lang="fr-CA" sz="5200" dirty="0" err="1"/>
              <a:t>Loiselle</a:t>
            </a:r>
            <a:r>
              <a:rPr lang="fr-CA" sz="5200" dirty="0"/>
              <a:t>, J. (2009). Proposition d’un modèle de recherche développement. </a:t>
            </a:r>
            <a:r>
              <a:rPr lang="en-US" sz="5200" i="1" dirty="0" err="1"/>
              <a:t>Recherches</a:t>
            </a:r>
            <a:r>
              <a:rPr lang="en-US" sz="5200" i="1" dirty="0"/>
              <a:t> </a:t>
            </a:r>
            <a:r>
              <a:rPr lang="en-US" sz="5200" i="1" dirty="0" err="1"/>
              <a:t>qualitatives</a:t>
            </a:r>
            <a:r>
              <a:rPr lang="en-US" sz="5200" i="1" dirty="0"/>
              <a:t>, 28</a:t>
            </a:r>
            <a:r>
              <a:rPr lang="en-US" sz="5200" dirty="0"/>
              <a:t>(2), 95-117. </a:t>
            </a:r>
            <a:endParaRPr lang="fr-CA" sz="5200" dirty="0"/>
          </a:p>
          <a:p>
            <a:pPr marL="0" indent="0">
              <a:buNone/>
            </a:pPr>
            <a:endParaRPr lang="fr-CA" sz="5200" dirty="0"/>
          </a:p>
          <a:p>
            <a:r>
              <a:rPr lang="en-US" sz="5200" dirty="0" err="1"/>
              <a:t>Hulleman</a:t>
            </a:r>
            <a:r>
              <a:rPr lang="en-US" sz="5200" dirty="0"/>
              <a:t>, C., &amp; </a:t>
            </a:r>
            <a:r>
              <a:rPr lang="en-US" sz="5200" dirty="0" err="1"/>
              <a:t>Harackiewicz</a:t>
            </a:r>
            <a:r>
              <a:rPr lang="en-US" sz="5200" dirty="0"/>
              <a:t>, J. (2009). Promoting interest and performance in high school science classes. </a:t>
            </a:r>
            <a:r>
              <a:rPr lang="fr-CA" sz="5200" i="1" dirty="0"/>
              <a:t>Science, 326</a:t>
            </a:r>
            <a:r>
              <a:rPr lang="fr-CA" sz="5200" dirty="0"/>
              <a:t>(5958), 1410-1412. Repéré à http://dx.doi.org/10.1126/science.1177067.</a:t>
            </a:r>
          </a:p>
          <a:p>
            <a:pPr marL="0" indent="0">
              <a:buNone/>
            </a:pPr>
            <a:endParaRPr lang="fr-CA" sz="5200" dirty="0"/>
          </a:p>
          <a:p>
            <a:r>
              <a:rPr lang="fr-CA" sz="5200" dirty="0" err="1"/>
              <a:t>Jonnaert</a:t>
            </a:r>
            <a:r>
              <a:rPr lang="fr-CA" sz="5200" dirty="0"/>
              <a:t>, P. (1996). Apprentissages mathématiques en situation: une perspective constructiviste. </a:t>
            </a:r>
            <a:r>
              <a:rPr lang="fr-CA" sz="5200" i="1" dirty="0"/>
              <a:t>Revue des sciences de l'éducation, 22</a:t>
            </a:r>
            <a:r>
              <a:rPr lang="fr-CA" sz="5200" dirty="0"/>
              <a:t>(2), 233-252. </a:t>
            </a:r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2501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Bibliographie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922520"/>
          </a:xfrm>
        </p:spPr>
        <p:txBody>
          <a:bodyPr>
            <a:normAutofit fontScale="40000" lnSpcReduction="20000"/>
          </a:bodyPr>
          <a:lstStyle/>
          <a:p>
            <a:r>
              <a:rPr lang="en-US" sz="2700" dirty="0" err="1"/>
              <a:t>Kvale</a:t>
            </a:r>
            <a:r>
              <a:rPr lang="en-US" sz="2700" dirty="0"/>
              <a:t>, S. (1996). </a:t>
            </a:r>
            <a:r>
              <a:rPr lang="en-US" sz="2700" i="1" dirty="0"/>
              <a:t>Interviews : an introduction to qualitative research interviewing</a:t>
            </a:r>
            <a:r>
              <a:rPr lang="en-US" sz="2700" dirty="0"/>
              <a:t>. Thousand Oaks, CA: Sage.</a:t>
            </a:r>
            <a:endParaRPr lang="fr-CA" sz="2700" dirty="0"/>
          </a:p>
          <a:p>
            <a:pPr marL="0" indent="0">
              <a:buNone/>
            </a:pPr>
            <a:endParaRPr lang="fr-CA" sz="2700" dirty="0"/>
          </a:p>
          <a:p>
            <a:r>
              <a:rPr lang="fr-CA" sz="2700" dirty="0"/>
              <a:t>Ministère de l'Éducation de l'Enseignement supérieur et de la Recherche. (2018). </a:t>
            </a:r>
            <a:r>
              <a:rPr lang="fr-CA" sz="2700" i="1" dirty="0"/>
              <a:t>Programme d'études Science et technologie</a:t>
            </a:r>
            <a:r>
              <a:rPr lang="fr-CA" sz="2700" dirty="0"/>
              <a:t>.  Québec: Gouvernement du Québec. Repéré à http://www.education.gouv.qc.ca/references/publications/resultats-de-la-recherche/detail/article/formation-de-base-diversifiee-second-cycle-du-secondaire-science-et-technologie/.</a:t>
            </a:r>
          </a:p>
          <a:p>
            <a:pPr marL="0" indent="0">
              <a:buNone/>
            </a:pPr>
            <a:endParaRPr lang="fr-CA" sz="2700" dirty="0"/>
          </a:p>
          <a:p>
            <a:r>
              <a:rPr lang="fr-CA" sz="2700" dirty="0"/>
              <a:t>Paillé, P., &amp; </a:t>
            </a:r>
            <a:r>
              <a:rPr lang="fr-CA" sz="2700" dirty="0" err="1"/>
              <a:t>Mucchielli</a:t>
            </a:r>
            <a:r>
              <a:rPr lang="fr-CA" sz="2700" dirty="0"/>
              <a:t>, A. (2012). </a:t>
            </a:r>
            <a:r>
              <a:rPr lang="fr-CA" sz="2700" i="1" dirty="0"/>
              <a:t>L'analyse qualitative en sciences humaines et sociales</a:t>
            </a:r>
            <a:r>
              <a:rPr lang="fr-CA" sz="2700" dirty="0"/>
              <a:t> (3e éd.). </a:t>
            </a:r>
            <a:r>
              <a:rPr lang="en-US" sz="2700" dirty="0"/>
              <a:t>Paris: A. Colin.</a:t>
            </a:r>
            <a:endParaRPr lang="fr-CA" sz="2700" dirty="0"/>
          </a:p>
          <a:p>
            <a:pPr marL="0" indent="0">
              <a:buNone/>
            </a:pPr>
            <a:endParaRPr lang="fr-CA" sz="2700" dirty="0"/>
          </a:p>
          <a:p>
            <a:r>
              <a:rPr lang="en-US" sz="2700" dirty="0"/>
              <a:t>Patton, M. Q. (1990). </a:t>
            </a:r>
            <a:r>
              <a:rPr lang="en-US" sz="2700" i="1" dirty="0"/>
              <a:t>Qualitative evaluation and research methods</a:t>
            </a:r>
            <a:r>
              <a:rPr lang="en-US" sz="2700" dirty="0"/>
              <a:t> (2nd </a:t>
            </a:r>
            <a:r>
              <a:rPr lang="en-US" sz="2700" dirty="0" err="1"/>
              <a:t>ed</a:t>
            </a:r>
            <a:r>
              <a:rPr lang="en-US" sz="2700" dirty="0"/>
              <a:t> </a:t>
            </a:r>
            <a:r>
              <a:rPr lang="en-US" sz="2700" dirty="0" err="1"/>
              <a:t>éd</a:t>
            </a:r>
            <a:r>
              <a:rPr lang="en-US" sz="2700" dirty="0"/>
              <a:t>.). </a:t>
            </a:r>
            <a:r>
              <a:rPr lang="fr-CA" sz="2700" dirty="0"/>
              <a:t>Newbury Park, CA: Sage.</a:t>
            </a:r>
          </a:p>
          <a:p>
            <a:pPr marL="0" indent="0">
              <a:buNone/>
            </a:pPr>
            <a:endParaRPr lang="fr-CA" sz="2700" dirty="0"/>
          </a:p>
          <a:p>
            <a:r>
              <a:rPr lang="fr-CA" sz="2700" dirty="0"/>
              <a:t>Rousseau, N., </a:t>
            </a:r>
            <a:r>
              <a:rPr lang="fr-CA" sz="2700" dirty="0" err="1"/>
              <a:t>Théberge</a:t>
            </a:r>
            <a:r>
              <a:rPr lang="fr-CA" sz="2700" dirty="0"/>
              <a:t>, N., </a:t>
            </a:r>
            <a:r>
              <a:rPr lang="fr-CA" sz="2700" dirty="0" err="1"/>
              <a:t>Bergevin</a:t>
            </a:r>
            <a:r>
              <a:rPr lang="fr-CA" sz="2700" dirty="0"/>
              <a:t>, S., </a:t>
            </a:r>
            <a:r>
              <a:rPr lang="fr-CA" sz="2700" dirty="0" err="1"/>
              <a:t>Tétreault</a:t>
            </a:r>
            <a:r>
              <a:rPr lang="fr-CA" sz="2700" dirty="0"/>
              <a:t>, K., Samson, G., Dumont, M., &amp; </a:t>
            </a:r>
            <a:r>
              <a:rPr lang="fr-CA" sz="2700" dirty="0" err="1"/>
              <a:t>Myre-Bisaillon</a:t>
            </a:r>
            <a:r>
              <a:rPr lang="fr-CA" sz="2700" dirty="0"/>
              <a:t>, J. (2010). L'éducation des adultes chez les 16 à 18 ans : La volonté de réussir l'école...et la vie! </a:t>
            </a:r>
            <a:r>
              <a:rPr lang="fr-CA" sz="2700" i="1" dirty="0"/>
              <a:t>Éducation et francophonie, 38</a:t>
            </a:r>
            <a:r>
              <a:rPr lang="fr-CA" sz="2700" dirty="0"/>
              <a:t>(1), 154-177. Repéré à http://dx.doi.org/10.7202/039985ar</a:t>
            </a:r>
          </a:p>
          <a:p>
            <a:endParaRPr lang="fr-CA" sz="2700" dirty="0"/>
          </a:p>
          <a:p>
            <a:r>
              <a:rPr lang="fr-CA" sz="2700" dirty="0"/>
              <a:t>Voyer, B., Brodeur, M., Meilleur, J.-F., &amp; Sous-comité de la Table MELS-Universités de la formation à l'enseignement des adultes. (2012). </a:t>
            </a:r>
            <a:r>
              <a:rPr lang="fr-CA" sz="2700" i="1" dirty="0"/>
              <a:t>État de la situation en matière de formation initiale des enseignantes et des enseignants en formation générale des adultes et problèmes dans les programmes actuels de formation à l’enseignement au Québec. Analyse, Constats et pistes de solution. Document de travail.</a:t>
            </a:r>
            <a:r>
              <a:rPr lang="fr-CA" sz="2700" dirty="0"/>
              <a:t>  Montréal : 25 mai 2012.  Repéré à	 http://www.crifpe.ca/nouvelles/nouvelles/download/55.</a:t>
            </a:r>
          </a:p>
          <a:p>
            <a:pPr marL="0" indent="0">
              <a:buNone/>
            </a:pPr>
            <a:endParaRPr lang="fr-CA" sz="2700" dirty="0"/>
          </a:p>
          <a:p>
            <a:r>
              <a:rPr lang="fr-CA" sz="2700" dirty="0"/>
              <a:t>Voyer, B., Potvin, M., &amp; Bourdon, S. (2014). Les transformations et défis actuels de la formation générale des adultes. </a:t>
            </a:r>
            <a:r>
              <a:rPr lang="fr-CA" sz="2700" i="1" dirty="0"/>
              <a:t>Revue des sciences de l'éducation, 40</a:t>
            </a:r>
            <a:r>
              <a:rPr lang="fr-CA" sz="2700" dirty="0"/>
              <a:t>(2), 191-213. Repéré à http://dx.doi.org/10.7202/1028419ar.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931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764373"/>
            <a:ext cx="6065872" cy="1293028"/>
          </a:xfrm>
        </p:spPr>
        <p:txBody>
          <a:bodyPr>
            <a:normAutofit/>
          </a:bodyPr>
          <a:lstStyle/>
          <a:p>
            <a:r>
              <a:rPr lang="fr-CA" dirty="0"/>
              <a:t>Contexte de la problématique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r>
              <a:rPr lang="fr-CA" dirty="0"/>
              <a:t>Implantation de programme</a:t>
            </a:r>
          </a:p>
          <a:p>
            <a:endParaRPr lang="fr-CA" dirty="0"/>
          </a:p>
          <a:p>
            <a:r>
              <a:rPr lang="fr-CA" dirty="0"/>
              <a:t>Enseignement individualisé </a:t>
            </a:r>
            <a:r>
              <a:rPr lang="fr-CA" sz="1800" dirty="0"/>
              <a:t>(Voyer </a:t>
            </a:r>
            <a:r>
              <a:rPr lang="fr-CA" sz="1800" i="1" dirty="0"/>
              <a:t>et al</a:t>
            </a:r>
            <a:r>
              <a:rPr lang="fr-CA" sz="1800" dirty="0"/>
              <a:t>., 2012)</a:t>
            </a:r>
          </a:p>
          <a:p>
            <a:endParaRPr lang="fr-CA" dirty="0"/>
          </a:p>
          <a:p>
            <a:r>
              <a:rPr lang="fr-CA" dirty="0"/>
              <a:t>Majorité d’adultes a moins de 25 ans </a:t>
            </a:r>
            <a:r>
              <a:rPr lang="fr-CA" sz="1800" dirty="0"/>
              <a:t>(</a:t>
            </a:r>
            <a:r>
              <a:rPr lang="fr-CA" sz="1800" dirty="0" err="1"/>
              <a:t>Doray</a:t>
            </a:r>
            <a:r>
              <a:rPr lang="fr-CA" sz="1800" dirty="0"/>
              <a:t> &amp; Bélanger, 2014)</a:t>
            </a:r>
          </a:p>
          <a:p>
            <a:endParaRPr lang="fr-CA" dirty="0"/>
          </a:p>
          <a:p>
            <a:r>
              <a:rPr lang="fr-CA" dirty="0"/>
              <a:t>Part importante d’élèves à risque </a:t>
            </a:r>
            <a:r>
              <a:rPr lang="fr-CA" sz="1800" dirty="0"/>
              <a:t>(Rousseau </a:t>
            </a:r>
            <a:r>
              <a:rPr lang="fr-CA" sz="1800" i="1" dirty="0"/>
              <a:t>et al</a:t>
            </a:r>
            <a:r>
              <a:rPr lang="fr-CA" sz="1800" dirty="0"/>
              <a:t>., 2010)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320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7BDE24A-B22E-493E-8026-77CB6B3598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6984776" cy="446449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Description du problème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4360" y="1772816"/>
            <a:ext cx="7955280" cy="4069080"/>
          </a:xfrm>
        </p:spPr>
        <p:txBody>
          <a:bodyPr>
            <a:normAutofit/>
          </a:bodyPr>
          <a:lstStyle/>
          <a:p>
            <a:r>
              <a:rPr lang="fr-CA" dirty="0"/>
              <a:t>Les parcours possibles à la FGA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 marL="667512" lvl="2" indent="0">
              <a:buNone/>
            </a:pP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5</a:t>
            </a:fld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3131840" y="5445224"/>
            <a:ext cx="2520280" cy="57606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650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Description du problème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r>
              <a:rPr lang="fr-CA" dirty="0"/>
              <a:t>La mécanisation du travail : un cours contraignant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« Manque » de matériel didactique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« Prescription » de l’usage des machines-outils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« Facultatif » à la diplomation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609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Description du problème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7</a:t>
            </a:fld>
            <a:endParaRPr lang="fr-CA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6AEEF14E-8A29-4D4B-B094-AED6F9F93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2D5372D-6738-48DE-B5A8-EFFD5F60ED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31632"/>
            <a:ext cx="8496944" cy="45937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FEAE6EC-3E20-420E-9416-D860D8BDC6E6}"/>
              </a:ext>
            </a:extLst>
          </p:cNvPr>
          <p:cNvSpPr/>
          <p:nvPr/>
        </p:nvSpPr>
        <p:spPr>
          <a:xfrm>
            <a:off x="395536" y="6525344"/>
            <a:ext cx="79333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CA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(Reproduit d’Instruction 2008-2009 (MELS, 2008)</a:t>
            </a:r>
            <a:endParaRPr lang="fr-CA" sz="1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2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Idée de développement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r>
              <a:rPr lang="fr-CA" dirty="0"/>
              <a:t>Mise à l’essai et développement d’une SA</a:t>
            </a:r>
          </a:p>
          <a:p>
            <a:endParaRPr lang="fr-CA" dirty="0"/>
          </a:p>
          <a:p>
            <a:r>
              <a:rPr lang="fr-CA" dirty="0"/>
              <a:t>Amélioration de la SA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454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764373"/>
            <a:ext cx="6641936" cy="1293028"/>
          </a:xfrm>
        </p:spPr>
        <p:txBody>
          <a:bodyPr>
            <a:noAutofit/>
          </a:bodyPr>
          <a:lstStyle/>
          <a:p>
            <a:r>
              <a:rPr lang="fr-CA" sz="4000" dirty="0"/>
              <a:t>Question de recherche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pPr>
              <a:lnSpc>
                <a:spcPct val="150000"/>
              </a:lnSpc>
            </a:pPr>
            <a:r>
              <a:rPr lang="fr-CA" sz="2400" dirty="0"/>
              <a:t>Quelles sont les améliorations à apporter à la SA d’analyse technologique développée dans le cadre du nouveau cours La mécanisation du travail au regard des obstacles et difficultés identifiés et des solutions proposées par des enseignants de la FGA?</a:t>
            </a:r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A12-8AEB-4548-BB8B-BDDD35319C8A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241886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1440</TotalTime>
  <Words>1047</Words>
  <Application>Microsoft Macintosh PowerPoint</Application>
  <PresentationFormat>Présentation à l'écran (4:3)</PresentationFormat>
  <Paragraphs>230</Paragraphs>
  <Slides>33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Candara</vt:lpstr>
      <vt:lpstr>Century Gothic</vt:lpstr>
      <vt:lpstr>Times New Roman</vt:lpstr>
      <vt:lpstr>Traînée de condensation</vt:lpstr>
      <vt:lpstr>mise à l’essai et développement d’une SA à la FGA en science et technologie : le cas de La mécanisation du travail</vt:lpstr>
      <vt:lpstr>Introduction</vt:lpstr>
      <vt:lpstr>Plan de la présentation</vt:lpstr>
      <vt:lpstr>Contexte de la problématique</vt:lpstr>
      <vt:lpstr>Description du problème</vt:lpstr>
      <vt:lpstr>Description du problème</vt:lpstr>
      <vt:lpstr>Description du problème</vt:lpstr>
      <vt:lpstr>Idée de développement</vt:lpstr>
      <vt:lpstr>Question de recherche</vt:lpstr>
      <vt:lpstr>Question de recherche</vt:lpstr>
      <vt:lpstr>Pertinence de la recherche</vt:lpstr>
      <vt:lpstr>Référentiel</vt:lpstr>
      <vt:lpstr>SA à la FGA</vt:lpstr>
      <vt:lpstr>Démarche d’investigation</vt:lpstr>
      <vt:lpstr>Démarche d’investigation technologique</vt:lpstr>
      <vt:lpstr>Obstacles ou difficultés possibles</vt:lpstr>
      <vt:lpstr>méthodologie</vt:lpstr>
      <vt:lpstr>méthodologie</vt:lpstr>
      <vt:lpstr>méthodologie</vt:lpstr>
      <vt:lpstr>Opérationnalisation</vt:lpstr>
      <vt:lpstr>Résultats</vt:lpstr>
      <vt:lpstr>Résultats</vt:lpstr>
      <vt:lpstr>Principes émergeants</vt:lpstr>
      <vt:lpstr>REcommandations</vt:lpstr>
      <vt:lpstr>REcommandations</vt:lpstr>
      <vt:lpstr>REcommandations</vt:lpstr>
      <vt:lpstr>REcommandations</vt:lpstr>
      <vt:lpstr>REcommandations</vt:lpstr>
      <vt:lpstr>Recommandations</vt:lpstr>
      <vt:lpstr>Conclusion</vt:lpstr>
      <vt:lpstr>Bibliographie</vt:lpstr>
      <vt:lpstr>Bibliographie</vt:lpstr>
      <vt:lpstr>Bibliographie</vt:lpstr>
    </vt:vector>
  </TitlesOfParts>
  <Company>UQTR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Conception et mise à l’essai d’une situation d’apprentissage à la formation générale des adultes en science et technologie : le cas de La mécanisation du travail</dc:title>
  <dc:creator>Labo</dc:creator>
  <cp:lastModifiedBy>Pauline Lalancette</cp:lastModifiedBy>
  <cp:revision>60</cp:revision>
  <dcterms:created xsi:type="dcterms:W3CDTF">2016-08-18T19:27:03Z</dcterms:created>
  <dcterms:modified xsi:type="dcterms:W3CDTF">2019-01-31T16:48:56Z</dcterms:modified>
</cp:coreProperties>
</file>