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81" r:id="rId2"/>
    <p:sldMasterId id="2147483691" r:id="rId3"/>
    <p:sldMasterId id="2147483701" r:id="rId4"/>
    <p:sldMasterId id="2147483711" r:id="rId5"/>
  </p:sldMasterIdLst>
  <p:notesMasterIdLst>
    <p:notesMasterId r:id="rId23"/>
  </p:notesMasterIdLst>
  <p:sldIdLst>
    <p:sldId id="315" r:id="rId6"/>
    <p:sldId id="296" r:id="rId7"/>
    <p:sldId id="300" r:id="rId8"/>
    <p:sldId id="287" r:id="rId9"/>
    <p:sldId id="319" r:id="rId10"/>
    <p:sldId id="303" r:id="rId11"/>
    <p:sldId id="311" r:id="rId12"/>
    <p:sldId id="301" r:id="rId13"/>
    <p:sldId id="318" r:id="rId14"/>
    <p:sldId id="304" r:id="rId15"/>
    <p:sldId id="308" r:id="rId16"/>
    <p:sldId id="290" r:id="rId17"/>
    <p:sldId id="306" r:id="rId18"/>
    <p:sldId id="313" r:id="rId19"/>
    <p:sldId id="307" r:id="rId20"/>
    <p:sldId id="305" r:id="rId21"/>
    <p:sldId id="31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85A"/>
    <a:srgbClr val="1E7CBB"/>
    <a:srgbClr val="2E368F"/>
    <a:srgbClr val="F47D46"/>
    <a:srgbClr val="ED2A5A"/>
    <a:srgbClr val="41B9EA"/>
    <a:srgbClr val="72C494"/>
    <a:srgbClr val="A5335F"/>
    <a:srgbClr val="A53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382" autoAdjust="0"/>
    <p:restoredTop sz="94662" autoAdjust="0"/>
  </p:normalViewPr>
  <p:slideViewPr>
    <p:cSldViewPr snapToGrid="0" snapToObjects="1">
      <p:cViewPr varScale="1">
        <p:scale>
          <a:sx n="58" d="100"/>
          <a:sy n="58" d="100"/>
        </p:scale>
        <p:origin x="78" y="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F354F-417E-5F43-9A03-BF55FC01A47D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D2364-49BB-0D4E-A3A0-EA6D040E5F4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3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D2364-49BB-0D4E-A3A0-EA6D040E5F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5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D2364-49BB-0D4E-A3A0-EA6D040E5F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39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D2364-49BB-0D4E-A3A0-EA6D040E5F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39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D2364-49BB-0D4E-A3A0-EA6D040E5F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39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D2364-49BB-0D4E-A3A0-EA6D040E5F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1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D2364-49BB-0D4E-A3A0-EA6D040E5F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39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D2364-49BB-0D4E-A3A0-EA6D040E5F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3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bleu">
    <p:bg>
      <p:bgPr>
        <a:gradFill>
          <a:gsLst>
            <a:gs pos="0">
              <a:schemeClr val="accent5"/>
            </a:gs>
            <a:gs pos="97000">
              <a:srgbClr val="2E368F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952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6581" y="1122363"/>
            <a:ext cx="5772150" cy="2387600"/>
          </a:xfrm>
        </p:spPr>
        <p:txBody>
          <a:bodyPr anchor="b">
            <a:normAutofit/>
          </a:bodyPr>
          <a:lstStyle>
            <a:lvl1pPr algn="l">
              <a:defRPr sz="5600" b="1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6581" y="3677300"/>
            <a:ext cx="5772150" cy="1505238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0742" y="6385841"/>
            <a:ext cx="1055772" cy="24938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5DABE2B6-39B2-E44E-A3E4-66DD47637113}" type="datetimeFigureOut">
              <a:rPr lang="en-US" smtClean="0"/>
              <a:pPr/>
              <a:t>4/25/2018</a:t>
            </a:fld>
            <a:endParaRPr lang="en-US" dirty="0"/>
          </a:p>
        </p:txBody>
      </p:sp>
      <p:pic>
        <p:nvPicPr>
          <p:cNvPr id="6" name="Image 5" descr="CREP_logo_blan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60" y="6032926"/>
            <a:ext cx="2024871" cy="719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bleu">
    <p:bg>
      <p:bgPr>
        <a:gradFill>
          <a:gsLst>
            <a:gs pos="0">
              <a:schemeClr val="accent5"/>
            </a:gs>
            <a:gs pos="97000">
              <a:srgbClr val="2E368F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952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6581" y="1122363"/>
            <a:ext cx="5772150" cy="2387600"/>
          </a:xfrm>
        </p:spPr>
        <p:txBody>
          <a:bodyPr anchor="b">
            <a:normAutofit/>
          </a:bodyPr>
          <a:lstStyle>
            <a:lvl1pPr algn="l">
              <a:defRPr sz="5600" b="1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6581" y="3677300"/>
            <a:ext cx="5772150" cy="1505238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0742" y="6385841"/>
            <a:ext cx="1055772" cy="24938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5DABE2B6-39B2-E44E-A3E4-66DD47637113}" type="datetimeFigureOut">
              <a:rPr lang="en-US" smtClean="0">
                <a:solidFill>
                  <a:srgbClr val="FFFFFF"/>
                </a:solidFill>
              </a:rPr>
              <a:pPr/>
              <a:t>4/25/2018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Image 5" descr="CREP_logo_blan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60" y="6032926"/>
            <a:ext cx="2024871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29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rose">
    <p:bg>
      <p:bgPr>
        <a:gradFill>
          <a:gsLst>
            <a:gs pos="0">
              <a:schemeClr val="tx2"/>
            </a:gs>
            <a:gs pos="97000">
              <a:schemeClr val="accent6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5935" y="6182315"/>
            <a:ext cx="20574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5DABE2B6-39B2-E44E-A3E4-66DD47637113}" type="datetimeFigureOut">
              <a:rPr lang="en-US" smtClean="0">
                <a:solidFill>
                  <a:srgbClr val="FFFFFF"/>
                </a:solidFill>
              </a:rPr>
              <a:pPr/>
              <a:t>4/25/2018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21" y="0"/>
            <a:ext cx="669522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426581" y="1122363"/>
            <a:ext cx="5772150" cy="2387600"/>
          </a:xfrm>
        </p:spPr>
        <p:txBody>
          <a:bodyPr anchor="b">
            <a:normAutofit/>
          </a:bodyPr>
          <a:lstStyle>
            <a:lvl1pPr algn="l">
              <a:defRPr sz="5600" b="1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426581" y="3677300"/>
            <a:ext cx="5772150" cy="1505238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Cliquez pour modifier le style des sous-titres du masque</a:t>
            </a:r>
            <a:endParaRPr lang="en-US" dirty="0"/>
          </a:p>
        </p:txBody>
      </p:sp>
      <p:pic>
        <p:nvPicPr>
          <p:cNvPr id="7" name="Image 6" descr="CREP_logo_blan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60" y="6032926"/>
            <a:ext cx="2024871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20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orange">
    <p:bg>
      <p:bgPr>
        <a:gradFill>
          <a:gsLst>
            <a:gs pos="0">
              <a:schemeClr val="accent2"/>
            </a:gs>
            <a:gs pos="34000">
              <a:schemeClr val="accent1"/>
            </a:gs>
            <a:gs pos="99000">
              <a:schemeClr val="tx2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9522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5935" y="6182315"/>
            <a:ext cx="20574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5DABE2B6-39B2-E44E-A3E4-66DD47637113}" type="datetimeFigureOut">
              <a:rPr lang="en-US" smtClean="0">
                <a:solidFill>
                  <a:srgbClr val="FFFFFF"/>
                </a:solidFill>
              </a:rPr>
              <a:pPr/>
              <a:t>4/25/2018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426581" y="1122363"/>
            <a:ext cx="5772150" cy="2387600"/>
          </a:xfrm>
        </p:spPr>
        <p:txBody>
          <a:bodyPr anchor="b">
            <a:normAutofit/>
          </a:bodyPr>
          <a:lstStyle>
            <a:lvl1pPr algn="l">
              <a:defRPr sz="5600" b="1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426581" y="3677300"/>
            <a:ext cx="5772150" cy="1505238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Cliquez pour modifier le style des sous-titres du masque</a:t>
            </a:r>
            <a:endParaRPr lang="en-US" dirty="0"/>
          </a:p>
        </p:txBody>
      </p:sp>
      <p:pic>
        <p:nvPicPr>
          <p:cNvPr id="11" name="Image 10" descr="CREP_logo_blan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60" y="6032926"/>
            <a:ext cx="2024871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29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turquoise">
    <p:bg>
      <p:bgPr>
        <a:gradFill>
          <a:gsLst>
            <a:gs pos="0">
              <a:schemeClr val="accent4"/>
            </a:gs>
            <a:gs pos="99000">
              <a:schemeClr val="accent3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5935" y="6182315"/>
            <a:ext cx="20574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5DABE2B6-39B2-E44E-A3E4-66DD47637113}" type="datetimeFigureOut">
              <a:rPr lang="en-US" smtClean="0">
                <a:solidFill>
                  <a:srgbClr val="FFFFFF"/>
                </a:solidFill>
              </a:rPr>
              <a:pPr/>
              <a:t>4/25/2018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50717" y="0"/>
            <a:ext cx="669522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426581" y="1122363"/>
            <a:ext cx="5772150" cy="2387600"/>
          </a:xfrm>
        </p:spPr>
        <p:txBody>
          <a:bodyPr anchor="b">
            <a:normAutofit/>
          </a:bodyPr>
          <a:lstStyle>
            <a:lvl1pPr algn="l">
              <a:defRPr sz="5600" b="1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426581" y="3677300"/>
            <a:ext cx="5772150" cy="1505238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Cliquez pour modifier le style des sous-titres du masque</a:t>
            </a:r>
            <a:endParaRPr lang="en-US" dirty="0"/>
          </a:p>
        </p:txBody>
      </p:sp>
      <p:pic>
        <p:nvPicPr>
          <p:cNvPr id="7" name="Image 6" descr="CREP_logo_blan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60" y="6032926"/>
            <a:ext cx="2024871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55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érieur -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085211"/>
            <a:ext cx="9144000" cy="772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35986"/>
          </a:xfrm>
        </p:spPr>
        <p:txBody>
          <a:bodyPr>
            <a:noAutofit/>
          </a:bodyPr>
          <a:lstStyle>
            <a:lvl1pPr>
              <a:defRPr sz="32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4199"/>
            <a:ext cx="7886700" cy="4005558"/>
          </a:xfrm>
        </p:spPr>
        <p:txBody>
          <a:bodyPr/>
          <a:lstStyle>
            <a:lvl1pPr marL="228600" indent="-228600">
              <a:buClr>
                <a:schemeClr val="tx1"/>
              </a:buClr>
              <a:buFont typeface=".AppleSystemUIFont" charset="-120"/>
              <a:buChar char="–"/>
              <a:defRPr sz="2000" b="0" i="0"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>
              <a:buClr>
                <a:schemeClr val="tx1"/>
              </a:buClr>
              <a:buFont typeface=".AppleSystemUIFont" charset="-120"/>
              <a:buChar char="–"/>
              <a:defRPr sz="1800" b="0" i="0"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>
              <a:buClr>
                <a:schemeClr val="tx1"/>
              </a:buClr>
              <a:buFont typeface=".AppleSystemUIFont" charset="-120"/>
              <a:buChar char="–"/>
              <a:defRPr sz="1600" b="0" i="0"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 b="0" i="0"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 b="0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6783" y="6352000"/>
            <a:ext cx="1870364" cy="249385"/>
          </a:xfrm>
        </p:spPr>
        <p:txBody>
          <a:bodyPr/>
          <a:lstStyle>
            <a:lvl1pPr algn="r">
              <a:defRPr sz="1400" b="1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87FDB72-335E-234F-9D9E-AA88DB461BF0}" type="slidenum">
              <a:rPr lang="en-US" smtClean="0">
                <a:solidFill>
                  <a:srgbClr val="2E368F"/>
                </a:solidFill>
              </a:rPr>
              <a:pPr/>
              <a:t>‹N°›</a:t>
            </a:fld>
            <a:endParaRPr lang="en-US" dirty="0">
              <a:solidFill>
                <a:srgbClr val="2E368F"/>
              </a:solidFill>
            </a:endParaRPr>
          </a:p>
        </p:txBody>
      </p:sp>
      <p:pic>
        <p:nvPicPr>
          <p:cNvPr id="4" name="Image 3" descr="CREP_logo_bl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4" y="6151550"/>
            <a:ext cx="182238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09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érieur -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085211"/>
            <a:ext cx="9144000" cy="772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35986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4199"/>
            <a:ext cx="7886700" cy="400555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.AppleSystemUIFont" charset="-120"/>
              <a:buChar char="–"/>
              <a:defRPr sz="2000" b="0" i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>
              <a:buClr>
                <a:schemeClr val="tx2"/>
              </a:buClr>
              <a:buFont typeface=".AppleSystemUIFont" charset="-120"/>
              <a:buChar char="–"/>
              <a:defRPr sz="1800" b="0" i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>
              <a:buClr>
                <a:schemeClr val="tx2"/>
              </a:buClr>
              <a:buFont typeface=".AppleSystemUIFont" charset="-120"/>
              <a:buChar char="–"/>
              <a:defRPr sz="1600" b="0" i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 b="0" i="0"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 b="0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6783" y="6352000"/>
            <a:ext cx="1870364" cy="249385"/>
          </a:xfrm>
        </p:spPr>
        <p:txBody>
          <a:bodyPr/>
          <a:lstStyle>
            <a:lvl1pPr algn="r">
              <a:defRPr sz="1400" b="1" i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87FDB72-335E-234F-9D9E-AA88DB461BF0}" type="slidenum">
              <a:rPr lang="en-US" smtClean="0">
                <a:solidFill>
                  <a:srgbClr val="EC2A5A"/>
                </a:solidFill>
              </a:rPr>
              <a:pPr/>
              <a:t>‹N°›</a:t>
            </a:fld>
            <a:endParaRPr lang="en-US" dirty="0">
              <a:solidFill>
                <a:srgbClr val="EC2A5A"/>
              </a:solidFill>
            </a:endParaRPr>
          </a:p>
        </p:txBody>
      </p:sp>
      <p:pic>
        <p:nvPicPr>
          <p:cNvPr id="10" name="Image 9" descr="CREP_logo_ros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6" y="6148274"/>
            <a:ext cx="1832290" cy="65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55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eur - ble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58272" y="2312298"/>
            <a:ext cx="4224043" cy="2014917"/>
          </a:xfrm>
        </p:spPr>
        <p:txBody>
          <a:bodyPr anchor="ctr">
            <a:noAutofit/>
          </a:bodyPr>
          <a:lstStyle>
            <a:lvl1pPr>
              <a:defRPr sz="40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423" y="-24277"/>
            <a:ext cx="5166577" cy="529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37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eur - ros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215"/>
            <a:ext cx="4126938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58272" y="2312298"/>
            <a:ext cx="4183583" cy="2014917"/>
          </a:xfrm>
        </p:spPr>
        <p:txBody>
          <a:bodyPr anchor="ctr">
            <a:noAutofit/>
          </a:bodyPr>
          <a:lstStyle>
            <a:lvl1pPr>
              <a:defRPr sz="40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05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eur - mosa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971801" y="1"/>
            <a:ext cx="6172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16845" y="3429000"/>
            <a:ext cx="3256718" cy="2476161"/>
          </a:xfrm>
        </p:spPr>
        <p:txBody>
          <a:bodyPr anchor="t">
            <a:normAutofit/>
          </a:bodyPr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Adobe Garamond Pro" charset="0"/>
                <a:ea typeface="Adobe Garamond Pro" charset="0"/>
                <a:cs typeface="Adobe Garamond Pr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16845" y="808602"/>
            <a:ext cx="3256718" cy="2474741"/>
          </a:xfrm>
        </p:spPr>
        <p:txBody>
          <a:bodyPr anchor="b">
            <a:noAutofit/>
          </a:bodyPr>
          <a:lstStyle>
            <a:lvl1pPr>
              <a:defRPr sz="32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 err="1" smtClean="0"/>
              <a:t>Cliquez</a:t>
            </a:r>
            <a:r>
              <a:rPr lang="en-US" dirty="0" smtClean="0"/>
              <a:t> et </a:t>
            </a:r>
            <a:r>
              <a:rPr lang="en-US" dirty="0" err="1" smtClean="0"/>
              <a:t>modifiez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6783" y="6352000"/>
            <a:ext cx="1870364" cy="249385"/>
          </a:xfrm>
        </p:spPr>
        <p:txBody>
          <a:bodyPr/>
          <a:lstStyle>
            <a:lvl1pPr algn="r">
              <a:defRPr sz="1400" b="1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87FDB72-335E-234F-9D9E-AA88DB461BF0}" type="slidenum">
              <a:rPr lang="en-US" smtClean="0">
                <a:solidFill>
                  <a:srgbClr val="2E368F"/>
                </a:solidFill>
              </a:rPr>
              <a:pPr/>
              <a:t>‹N°›</a:t>
            </a:fld>
            <a:endParaRPr lang="en-US" dirty="0">
              <a:solidFill>
                <a:srgbClr val="2E368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29" y="6282204"/>
            <a:ext cx="1569855" cy="408807"/>
          </a:xfrm>
          <a:prstGeom prst="rect">
            <a:avLst/>
          </a:prstGeom>
        </p:spPr>
      </p:pic>
      <p:pic>
        <p:nvPicPr>
          <p:cNvPr id="2" name="Image 1" descr="Mosai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92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bleu">
    <p:bg>
      <p:bgPr>
        <a:gradFill>
          <a:gsLst>
            <a:gs pos="0">
              <a:schemeClr val="accent5"/>
            </a:gs>
            <a:gs pos="97000">
              <a:srgbClr val="2E368F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952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6581" y="1122363"/>
            <a:ext cx="5772150" cy="2387600"/>
          </a:xfrm>
        </p:spPr>
        <p:txBody>
          <a:bodyPr anchor="b">
            <a:normAutofit/>
          </a:bodyPr>
          <a:lstStyle>
            <a:lvl1pPr algn="l">
              <a:defRPr sz="5600" b="1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6581" y="3677300"/>
            <a:ext cx="5772150" cy="1505238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0742" y="6385841"/>
            <a:ext cx="1055772" cy="24938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5DABE2B6-39B2-E44E-A3E4-66DD47637113}" type="datetimeFigureOut">
              <a:rPr lang="en-US" smtClean="0">
                <a:solidFill>
                  <a:srgbClr val="FFFFFF"/>
                </a:solidFill>
              </a:rPr>
              <a:pPr/>
              <a:t>4/25/2018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Image 5" descr="CREP_logo_blan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60" y="6032926"/>
            <a:ext cx="2024871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2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rose">
    <p:bg>
      <p:bgPr>
        <a:gradFill>
          <a:gsLst>
            <a:gs pos="0">
              <a:schemeClr val="tx2"/>
            </a:gs>
            <a:gs pos="97000">
              <a:schemeClr val="accent6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5935" y="6182315"/>
            <a:ext cx="20574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5DABE2B6-39B2-E44E-A3E4-66DD47637113}" type="datetimeFigureOut">
              <a:rPr lang="en-US" smtClean="0"/>
              <a:pPr/>
              <a:t>4/25/2018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21" y="0"/>
            <a:ext cx="669522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426581" y="1122363"/>
            <a:ext cx="5772150" cy="2387600"/>
          </a:xfrm>
        </p:spPr>
        <p:txBody>
          <a:bodyPr anchor="b">
            <a:normAutofit/>
          </a:bodyPr>
          <a:lstStyle>
            <a:lvl1pPr algn="l">
              <a:defRPr sz="5600" b="1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426581" y="3677300"/>
            <a:ext cx="5772150" cy="1505238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Cliquez pour modifier le style des sous-titres du masque</a:t>
            </a:r>
            <a:endParaRPr lang="en-US" dirty="0"/>
          </a:p>
        </p:txBody>
      </p:sp>
      <p:pic>
        <p:nvPicPr>
          <p:cNvPr id="7" name="Image 6" descr="CREP_logo_blan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60" y="6032926"/>
            <a:ext cx="2024871" cy="719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rose">
    <p:bg>
      <p:bgPr>
        <a:gradFill>
          <a:gsLst>
            <a:gs pos="0">
              <a:schemeClr val="tx2"/>
            </a:gs>
            <a:gs pos="97000">
              <a:schemeClr val="accent6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5935" y="6182315"/>
            <a:ext cx="20574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5DABE2B6-39B2-E44E-A3E4-66DD47637113}" type="datetimeFigureOut">
              <a:rPr lang="en-US" smtClean="0">
                <a:solidFill>
                  <a:srgbClr val="FFFFFF"/>
                </a:solidFill>
              </a:rPr>
              <a:pPr/>
              <a:t>4/25/2018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21" y="0"/>
            <a:ext cx="669522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426581" y="1122363"/>
            <a:ext cx="5772150" cy="2387600"/>
          </a:xfrm>
        </p:spPr>
        <p:txBody>
          <a:bodyPr anchor="b">
            <a:normAutofit/>
          </a:bodyPr>
          <a:lstStyle>
            <a:lvl1pPr algn="l">
              <a:defRPr sz="5600" b="1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426581" y="3677300"/>
            <a:ext cx="5772150" cy="1505238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Cliquez pour modifier le style des sous-titres du masque</a:t>
            </a:r>
            <a:endParaRPr lang="en-US" dirty="0"/>
          </a:p>
        </p:txBody>
      </p:sp>
      <p:pic>
        <p:nvPicPr>
          <p:cNvPr id="7" name="Image 6" descr="CREP_logo_blan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60" y="6032926"/>
            <a:ext cx="2024871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3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orange">
    <p:bg>
      <p:bgPr>
        <a:gradFill>
          <a:gsLst>
            <a:gs pos="0">
              <a:schemeClr val="accent2"/>
            </a:gs>
            <a:gs pos="34000">
              <a:schemeClr val="accent1"/>
            </a:gs>
            <a:gs pos="99000">
              <a:schemeClr val="tx2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9522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5935" y="6182315"/>
            <a:ext cx="20574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5DABE2B6-39B2-E44E-A3E4-66DD47637113}" type="datetimeFigureOut">
              <a:rPr lang="en-US" smtClean="0">
                <a:solidFill>
                  <a:srgbClr val="FFFFFF"/>
                </a:solidFill>
              </a:rPr>
              <a:pPr/>
              <a:t>4/25/2018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426581" y="1122363"/>
            <a:ext cx="5772150" cy="2387600"/>
          </a:xfrm>
        </p:spPr>
        <p:txBody>
          <a:bodyPr anchor="b">
            <a:normAutofit/>
          </a:bodyPr>
          <a:lstStyle>
            <a:lvl1pPr algn="l">
              <a:defRPr sz="5600" b="1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426581" y="3677300"/>
            <a:ext cx="5772150" cy="1505238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Cliquez pour modifier le style des sous-titres du masque</a:t>
            </a:r>
            <a:endParaRPr lang="en-US" dirty="0"/>
          </a:p>
        </p:txBody>
      </p:sp>
      <p:pic>
        <p:nvPicPr>
          <p:cNvPr id="11" name="Image 10" descr="CREP_logo_blan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60" y="6032926"/>
            <a:ext cx="2024871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46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turquoise">
    <p:bg>
      <p:bgPr>
        <a:gradFill>
          <a:gsLst>
            <a:gs pos="0">
              <a:schemeClr val="accent4"/>
            </a:gs>
            <a:gs pos="99000">
              <a:schemeClr val="accent3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5935" y="6182315"/>
            <a:ext cx="20574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5DABE2B6-39B2-E44E-A3E4-66DD47637113}" type="datetimeFigureOut">
              <a:rPr lang="en-US" smtClean="0">
                <a:solidFill>
                  <a:srgbClr val="FFFFFF"/>
                </a:solidFill>
              </a:rPr>
              <a:pPr/>
              <a:t>4/25/2018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50717" y="0"/>
            <a:ext cx="669522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426581" y="1122363"/>
            <a:ext cx="5772150" cy="2387600"/>
          </a:xfrm>
        </p:spPr>
        <p:txBody>
          <a:bodyPr anchor="b">
            <a:normAutofit/>
          </a:bodyPr>
          <a:lstStyle>
            <a:lvl1pPr algn="l">
              <a:defRPr sz="5600" b="1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426581" y="3677300"/>
            <a:ext cx="5772150" cy="1505238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Cliquez pour modifier le style des sous-titres du masque</a:t>
            </a:r>
            <a:endParaRPr lang="en-US" dirty="0"/>
          </a:p>
        </p:txBody>
      </p:sp>
      <p:pic>
        <p:nvPicPr>
          <p:cNvPr id="7" name="Image 6" descr="CREP_logo_blan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60" y="6032926"/>
            <a:ext cx="2024871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46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érieur -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085211"/>
            <a:ext cx="9144000" cy="772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35986"/>
          </a:xfrm>
        </p:spPr>
        <p:txBody>
          <a:bodyPr>
            <a:noAutofit/>
          </a:bodyPr>
          <a:lstStyle>
            <a:lvl1pPr>
              <a:defRPr sz="32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4199"/>
            <a:ext cx="7886700" cy="4005558"/>
          </a:xfrm>
        </p:spPr>
        <p:txBody>
          <a:bodyPr/>
          <a:lstStyle>
            <a:lvl1pPr marL="228600" indent="-228600">
              <a:buClr>
                <a:schemeClr val="tx1"/>
              </a:buClr>
              <a:buFont typeface=".AppleSystemUIFont" charset="-120"/>
              <a:buChar char="–"/>
              <a:defRPr sz="2000" b="0" i="0"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>
              <a:buClr>
                <a:schemeClr val="tx1"/>
              </a:buClr>
              <a:buFont typeface=".AppleSystemUIFont" charset="-120"/>
              <a:buChar char="–"/>
              <a:defRPr sz="1800" b="0" i="0"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>
              <a:buClr>
                <a:schemeClr val="tx1"/>
              </a:buClr>
              <a:buFont typeface=".AppleSystemUIFont" charset="-120"/>
              <a:buChar char="–"/>
              <a:defRPr sz="1600" b="0" i="0"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 b="0" i="0"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 b="0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6783" y="6352000"/>
            <a:ext cx="1870364" cy="249385"/>
          </a:xfrm>
        </p:spPr>
        <p:txBody>
          <a:bodyPr/>
          <a:lstStyle>
            <a:lvl1pPr algn="r">
              <a:defRPr sz="1400" b="1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87FDB72-335E-234F-9D9E-AA88DB461BF0}" type="slidenum">
              <a:rPr lang="en-US" smtClean="0">
                <a:solidFill>
                  <a:srgbClr val="2E368F"/>
                </a:solidFill>
              </a:rPr>
              <a:pPr/>
              <a:t>‹N°›</a:t>
            </a:fld>
            <a:endParaRPr lang="en-US" dirty="0">
              <a:solidFill>
                <a:srgbClr val="2E368F"/>
              </a:solidFill>
            </a:endParaRPr>
          </a:p>
        </p:txBody>
      </p:sp>
      <p:pic>
        <p:nvPicPr>
          <p:cNvPr id="4" name="Image 3" descr="CREP_logo_bl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4" y="6151550"/>
            <a:ext cx="182238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66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érieur -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085211"/>
            <a:ext cx="9144000" cy="772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35986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4199"/>
            <a:ext cx="7886700" cy="400555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.AppleSystemUIFont" charset="-120"/>
              <a:buChar char="–"/>
              <a:defRPr sz="2000" b="0" i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>
              <a:buClr>
                <a:schemeClr val="tx2"/>
              </a:buClr>
              <a:buFont typeface=".AppleSystemUIFont" charset="-120"/>
              <a:buChar char="–"/>
              <a:defRPr sz="1800" b="0" i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>
              <a:buClr>
                <a:schemeClr val="tx2"/>
              </a:buClr>
              <a:buFont typeface=".AppleSystemUIFont" charset="-120"/>
              <a:buChar char="–"/>
              <a:defRPr sz="1600" b="0" i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 b="0" i="0"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 b="0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6783" y="6352000"/>
            <a:ext cx="1870364" cy="249385"/>
          </a:xfrm>
        </p:spPr>
        <p:txBody>
          <a:bodyPr/>
          <a:lstStyle>
            <a:lvl1pPr algn="r">
              <a:defRPr sz="1400" b="1" i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87FDB72-335E-234F-9D9E-AA88DB461BF0}" type="slidenum">
              <a:rPr lang="en-US" smtClean="0">
                <a:solidFill>
                  <a:srgbClr val="EC2A5A"/>
                </a:solidFill>
              </a:rPr>
              <a:pPr/>
              <a:t>‹N°›</a:t>
            </a:fld>
            <a:endParaRPr lang="en-US" dirty="0">
              <a:solidFill>
                <a:srgbClr val="EC2A5A"/>
              </a:solidFill>
            </a:endParaRPr>
          </a:p>
        </p:txBody>
      </p:sp>
      <p:pic>
        <p:nvPicPr>
          <p:cNvPr id="10" name="Image 9" descr="CREP_logo_ros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6" y="6148274"/>
            <a:ext cx="1832290" cy="65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85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eur - ble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58272" y="2312298"/>
            <a:ext cx="4224043" cy="2014917"/>
          </a:xfrm>
        </p:spPr>
        <p:txBody>
          <a:bodyPr anchor="ctr">
            <a:noAutofit/>
          </a:bodyPr>
          <a:lstStyle>
            <a:lvl1pPr>
              <a:defRPr sz="40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423" y="-24277"/>
            <a:ext cx="5166577" cy="529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93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eur - ros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215"/>
            <a:ext cx="4126938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58272" y="2312298"/>
            <a:ext cx="4183583" cy="2014917"/>
          </a:xfrm>
        </p:spPr>
        <p:txBody>
          <a:bodyPr anchor="ctr">
            <a:noAutofit/>
          </a:bodyPr>
          <a:lstStyle>
            <a:lvl1pPr>
              <a:defRPr sz="40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6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eur - mosa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971801" y="1"/>
            <a:ext cx="6172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16845" y="3429000"/>
            <a:ext cx="3256718" cy="2476161"/>
          </a:xfrm>
        </p:spPr>
        <p:txBody>
          <a:bodyPr anchor="t">
            <a:normAutofit/>
          </a:bodyPr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Adobe Garamond Pro" charset="0"/>
                <a:ea typeface="Adobe Garamond Pro" charset="0"/>
                <a:cs typeface="Adobe Garamond Pr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16845" y="808602"/>
            <a:ext cx="3256718" cy="2474741"/>
          </a:xfrm>
        </p:spPr>
        <p:txBody>
          <a:bodyPr anchor="b">
            <a:noAutofit/>
          </a:bodyPr>
          <a:lstStyle>
            <a:lvl1pPr>
              <a:defRPr sz="32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 err="1" smtClean="0"/>
              <a:t>Cliquez</a:t>
            </a:r>
            <a:r>
              <a:rPr lang="en-US" dirty="0" smtClean="0"/>
              <a:t> et </a:t>
            </a:r>
            <a:r>
              <a:rPr lang="en-US" dirty="0" err="1" smtClean="0"/>
              <a:t>modifiez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6783" y="6352000"/>
            <a:ext cx="1870364" cy="249385"/>
          </a:xfrm>
        </p:spPr>
        <p:txBody>
          <a:bodyPr/>
          <a:lstStyle>
            <a:lvl1pPr algn="r">
              <a:defRPr sz="1400" b="1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87FDB72-335E-234F-9D9E-AA88DB461BF0}" type="slidenum">
              <a:rPr lang="en-US" smtClean="0">
                <a:solidFill>
                  <a:srgbClr val="2E368F"/>
                </a:solidFill>
              </a:rPr>
              <a:pPr/>
              <a:t>‹N°›</a:t>
            </a:fld>
            <a:endParaRPr lang="en-US" dirty="0">
              <a:solidFill>
                <a:srgbClr val="2E368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29" y="6282204"/>
            <a:ext cx="1569855" cy="408807"/>
          </a:xfrm>
          <a:prstGeom prst="rect">
            <a:avLst/>
          </a:prstGeom>
        </p:spPr>
      </p:pic>
      <p:pic>
        <p:nvPicPr>
          <p:cNvPr id="2" name="Image 1" descr="Mosai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87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bleu">
    <p:bg>
      <p:bgPr>
        <a:gradFill>
          <a:gsLst>
            <a:gs pos="0">
              <a:schemeClr val="accent5"/>
            </a:gs>
            <a:gs pos="97000">
              <a:srgbClr val="2E368F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952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6581" y="1122363"/>
            <a:ext cx="5772150" cy="2387600"/>
          </a:xfrm>
        </p:spPr>
        <p:txBody>
          <a:bodyPr anchor="b">
            <a:normAutofit/>
          </a:bodyPr>
          <a:lstStyle>
            <a:lvl1pPr algn="l">
              <a:defRPr sz="5600" b="1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6581" y="3677300"/>
            <a:ext cx="5772150" cy="1505238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0742" y="6385841"/>
            <a:ext cx="1055772" cy="24938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5DABE2B6-39B2-E44E-A3E4-66DD47637113}" type="datetimeFigureOut">
              <a:rPr lang="en-US" smtClean="0">
                <a:solidFill>
                  <a:srgbClr val="FFFFFF"/>
                </a:solidFill>
              </a:rPr>
              <a:pPr/>
              <a:t>4/25/2018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Image 5" descr="CREP_logo_blan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60" y="6032926"/>
            <a:ext cx="2024871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69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rose">
    <p:bg>
      <p:bgPr>
        <a:gradFill>
          <a:gsLst>
            <a:gs pos="0">
              <a:schemeClr val="tx2"/>
            </a:gs>
            <a:gs pos="97000">
              <a:schemeClr val="accent6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5935" y="6182315"/>
            <a:ext cx="20574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5DABE2B6-39B2-E44E-A3E4-66DD47637113}" type="datetimeFigureOut">
              <a:rPr lang="en-US" smtClean="0">
                <a:solidFill>
                  <a:srgbClr val="FFFFFF"/>
                </a:solidFill>
              </a:rPr>
              <a:pPr/>
              <a:t>4/25/2018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21" y="0"/>
            <a:ext cx="669522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426581" y="1122363"/>
            <a:ext cx="5772150" cy="2387600"/>
          </a:xfrm>
        </p:spPr>
        <p:txBody>
          <a:bodyPr anchor="b">
            <a:normAutofit/>
          </a:bodyPr>
          <a:lstStyle>
            <a:lvl1pPr algn="l">
              <a:defRPr sz="5600" b="1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426581" y="3677300"/>
            <a:ext cx="5772150" cy="1505238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Cliquez pour modifier le style des sous-titres du masque</a:t>
            </a:r>
            <a:endParaRPr lang="en-US" dirty="0"/>
          </a:p>
        </p:txBody>
      </p:sp>
      <p:pic>
        <p:nvPicPr>
          <p:cNvPr id="7" name="Image 6" descr="CREP_logo_blan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60" y="6032926"/>
            <a:ext cx="2024871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9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orange">
    <p:bg>
      <p:bgPr>
        <a:gradFill>
          <a:gsLst>
            <a:gs pos="0">
              <a:schemeClr val="accent2"/>
            </a:gs>
            <a:gs pos="34000">
              <a:schemeClr val="accent1"/>
            </a:gs>
            <a:gs pos="99000">
              <a:schemeClr val="tx2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9522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5935" y="6182315"/>
            <a:ext cx="20574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5DABE2B6-39B2-E44E-A3E4-66DD47637113}" type="datetimeFigureOut">
              <a:rPr lang="en-US" smtClean="0"/>
              <a:pPr/>
              <a:t>4/25/2018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426581" y="1122363"/>
            <a:ext cx="5772150" cy="2387600"/>
          </a:xfrm>
        </p:spPr>
        <p:txBody>
          <a:bodyPr anchor="b">
            <a:normAutofit/>
          </a:bodyPr>
          <a:lstStyle>
            <a:lvl1pPr algn="l">
              <a:defRPr sz="5600" b="1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426581" y="3677300"/>
            <a:ext cx="5772150" cy="1505238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Cliquez pour modifier le style des sous-titres du masque</a:t>
            </a:r>
            <a:endParaRPr lang="en-US" dirty="0"/>
          </a:p>
        </p:txBody>
      </p:sp>
      <p:pic>
        <p:nvPicPr>
          <p:cNvPr id="11" name="Image 10" descr="CREP_logo_blan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60" y="6032926"/>
            <a:ext cx="2024871" cy="719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orange">
    <p:bg>
      <p:bgPr>
        <a:gradFill>
          <a:gsLst>
            <a:gs pos="0">
              <a:schemeClr val="accent2"/>
            </a:gs>
            <a:gs pos="34000">
              <a:schemeClr val="accent1"/>
            </a:gs>
            <a:gs pos="99000">
              <a:schemeClr val="tx2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9522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5935" y="6182315"/>
            <a:ext cx="20574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5DABE2B6-39B2-E44E-A3E4-66DD47637113}" type="datetimeFigureOut">
              <a:rPr lang="en-US" smtClean="0">
                <a:solidFill>
                  <a:srgbClr val="FFFFFF"/>
                </a:solidFill>
              </a:rPr>
              <a:pPr/>
              <a:t>4/25/2018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426581" y="1122363"/>
            <a:ext cx="5772150" cy="2387600"/>
          </a:xfrm>
        </p:spPr>
        <p:txBody>
          <a:bodyPr anchor="b">
            <a:normAutofit/>
          </a:bodyPr>
          <a:lstStyle>
            <a:lvl1pPr algn="l">
              <a:defRPr sz="5600" b="1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426581" y="3677300"/>
            <a:ext cx="5772150" cy="1505238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Cliquez pour modifier le style des sous-titres du masque</a:t>
            </a:r>
            <a:endParaRPr lang="en-US" dirty="0"/>
          </a:p>
        </p:txBody>
      </p:sp>
      <p:pic>
        <p:nvPicPr>
          <p:cNvPr id="11" name="Image 10" descr="CREP_logo_blan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60" y="6032926"/>
            <a:ext cx="2024871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432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turquoise">
    <p:bg>
      <p:bgPr>
        <a:gradFill>
          <a:gsLst>
            <a:gs pos="0">
              <a:schemeClr val="accent4"/>
            </a:gs>
            <a:gs pos="99000">
              <a:schemeClr val="accent3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5935" y="6182315"/>
            <a:ext cx="20574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5DABE2B6-39B2-E44E-A3E4-66DD47637113}" type="datetimeFigureOut">
              <a:rPr lang="en-US" smtClean="0">
                <a:solidFill>
                  <a:srgbClr val="FFFFFF"/>
                </a:solidFill>
              </a:rPr>
              <a:pPr/>
              <a:t>4/25/2018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50717" y="0"/>
            <a:ext cx="669522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426581" y="1122363"/>
            <a:ext cx="5772150" cy="2387600"/>
          </a:xfrm>
        </p:spPr>
        <p:txBody>
          <a:bodyPr anchor="b">
            <a:normAutofit/>
          </a:bodyPr>
          <a:lstStyle>
            <a:lvl1pPr algn="l">
              <a:defRPr sz="5600" b="1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426581" y="3677300"/>
            <a:ext cx="5772150" cy="1505238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Cliquez pour modifier le style des sous-titres du masque</a:t>
            </a:r>
            <a:endParaRPr lang="en-US" dirty="0"/>
          </a:p>
        </p:txBody>
      </p:sp>
      <p:pic>
        <p:nvPicPr>
          <p:cNvPr id="7" name="Image 6" descr="CREP_logo_blan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60" y="6032926"/>
            <a:ext cx="2024871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64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érieur -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085211"/>
            <a:ext cx="9144000" cy="772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35986"/>
          </a:xfrm>
        </p:spPr>
        <p:txBody>
          <a:bodyPr>
            <a:noAutofit/>
          </a:bodyPr>
          <a:lstStyle>
            <a:lvl1pPr>
              <a:defRPr sz="32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4199"/>
            <a:ext cx="7886700" cy="4005558"/>
          </a:xfrm>
        </p:spPr>
        <p:txBody>
          <a:bodyPr/>
          <a:lstStyle>
            <a:lvl1pPr marL="228600" indent="-228600">
              <a:buClr>
                <a:schemeClr val="tx1"/>
              </a:buClr>
              <a:buFont typeface=".AppleSystemUIFont" charset="-120"/>
              <a:buChar char="–"/>
              <a:defRPr sz="2000" b="0" i="0"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>
              <a:buClr>
                <a:schemeClr val="tx1"/>
              </a:buClr>
              <a:buFont typeface=".AppleSystemUIFont" charset="-120"/>
              <a:buChar char="–"/>
              <a:defRPr sz="1800" b="0" i="0"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>
              <a:buClr>
                <a:schemeClr val="tx1"/>
              </a:buClr>
              <a:buFont typeface=".AppleSystemUIFont" charset="-120"/>
              <a:buChar char="–"/>
              <a:defRPr sz="1600" b="0" i="0"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 b="0" i="0"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 b="0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6783" y="6352000"/>
            <a:ext cx="1870364" cy="249385"/>
          </a:xfrm>
        </p:spPr>
        <p:txBody>
          <a:bodyPr/>
          <a:lstStyle>
            <a:lvl1pPr algn="r">
              <a:defRPr sz="1400" b="1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87FDB72-335E-234F-9D9E-AA88DB461BF0}" type="slidenum">
              <a:rPr lang="en-US" smtClean="0">
                <a:solidFill>
                  <a:srgbClr val="2E368F"/>
                </a:solidFill>
              </a:rPr>
              <a:pPr/>
              <a:t>‹N°›</a:t>
            </a:fld>
            <a:endParaRPr lang="en-US" dirty="0">
              <a:solidFill>
                <a:srgbClr val="2E368F"/>
              </a:solidFill>
            </a:endParaRPr>
          </a:p>
        </p:txBody>
      </p:sp>
      <p:pic>
        <p:nvPicPr>
          <p:cNvPr id="4" name="Image 3" descr="CREP_logo_bl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4" y="6151550"/>
            <a:ext cx="182238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010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érieur -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085211"/>
            <a:ext cx="9144000" cy="772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35986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4199"/>
            <a:ext cx="7886700" cy="400555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.AppleSystemUIFont" charset="-120"/>
              <a:buChar char="–"/>
              <a:defRPr sz="2000" b="0" i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>
              <a:buClr>
                <a:schemeClr val="tx2"/>
              </a:buClr>
              <a:buFont typeface=".AppleSystemUIFont" charset="-120"/>
              <a:buChar char="–"/>
              <a:defRPr sz="1800" b="0" i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>
              <a:buClr>
                <a:schemeClr val="tx2"/>
              </a:buClr>
              <a:buFont typeface=".AppleSystemUIFont" charset="-120"/>
              <a:buChar char="–"/>
              <a:defRPr sz="1600" b="0" i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 b="0" i="0"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 b="0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6783" y="6352000"/>
            <a:ext cx="1870364" cy="249385"/>
          </a:xfrm>
        </p:spPr>
        <p:txBody>
          <a:bodyPr/>
          <a:lstStyle>
            <a:lvl1pPr algn="r">
              <a:defRPr sz="1400" b="1" i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87FDB72-335E-234F-9D9E-AA88DB461BF0}" type="slidenum">
              <a:rPr lang="en-US" smtClean="0">
                <a:solidFill>
                  <a:srgbClr val="EC2A5A"/>
                </a:solidFill>
              </a:rPr>
              <a:pPr/>
              <a:t>‹N°›</a:t>
            </a:fld>
            <a:endParaRPr lang="en-US" dirty="0">
              <a:solidFill>
                <a:srgbClr val="EC2A5A"/>
              </a:solidFill>
            </a:endParaRPr>
          </a:p>
        </p:txBody>
      </p:sp>
      <p:pic>
        <p:nvPicPr>
          <p:cNvPr id="10" name="Image 9" descr="CREP_logo_ros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6" y="6148274"/>
            <a:ext cx="1832290" cy="65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81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eur - ble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58272" y="2312298"/>
            <a:ext cx="4224043" cy="2014917"/>
          </a:xfrm>
        </p:spPr>
        <p:txBody>
          <a:bodyPr anchor="ctr">
            <a:noAutofit/>
          </a:bodyPr>
          <a:lstStyle>
            <a:lvl1pPr>
              <a:defRPr sz="40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423" y="-24277"/>
            <a:ext cx="5166577" cy="529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431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eur - ros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215"/>
            <a:ext cx="4126938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58272" y="2312298"/>
            <a:ext cx="4183583" cy="2014917"/>
          </a:xfrm>
        </p:spPr>
        <p:txBody>
          <a:bodyPr anchor="ctr">
            <a:noAutofit/>
          </a:bodyPr>
          <a:lstStyle>
            <a:lvl1pPr>
              <a:defRPr sz="40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435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eur - mosa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971801" y="1"/>
            <a:ext cx="6172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16845" y="3429000"/>
            <a:ext cx="3256718" cy="2476161"/>
          </a:xfrm>
        </p:spPr>
        <p:txBody>
          <a:bodyPr anchor="t">
            <a:normAutofit/>
          </a:bodyPr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Adobe Garamond Pro" charset="0"/>
                <a:ea typeface="Adobe Garamond Pro" charset="0"/>
                <a:cs typeface="Adobe Garamond Pr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16845" y="808602"/>
            <a:ext cx="3256718" cy="2474741"/>
          </a:xfrm>
        </p:spPr>
        <p:txBody>
          <a:bodyPr anchor="b">
            <a:noAutofit/>
          </a:bodyPr>
          <a:lstStyle>
            <a:lvl1pPr>
              <a:defRPr sz="32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 err="1" smtClean="0"/>
              <a:t>Cliquez</a:t>
            </a:r>
            <a:r>
              <a:rPr lang="en-US" dirty="0" smtClean="0"/>
              <a:t> et </a:t>
            </a:r>
            <a:r>
              <a:rPr lang="en-US" dirty="0" err="1" smtClean="0"/>
              <a:t>modifiez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6783" y="6352000"/>
            <a:ext cx="1870364" cy="249385"/>
          </a:xfrm>
        </p:spPr>
        <p:txBody>
          <a:bodyPr/>
          <a:lstStyle>
            <a:lvl1pPr algn="r">
              <a:defRPr sz="1400" b="1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87FDB72-335E-234F-9D9E-AA88DB461BF0}" type="slidenum">
              <a:rPr lang="en-US" smtClean="0">
                <a:solidFill>
                  <a:srgbClr val="2E368F"/>
                </a:solidFill>
              </a:rPr>
              <a:pPr/>
              <a:t>‹N°›</a:t>
            </a:fld>
            <a:endParaRPr lang="en-US" dirty="0">
              <a:solidFill>
                <a:srgbClr val="2E368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29" y="6282204"/>
            <a:ext cx="1569855" cy="408807"/>
          </a:xfrm>
          <a:prstGeom prst="rect">
            <a:avLst/>
          </a:prstGeom>
        </p:spPr>
      </p:pic>
      <p:pic>
        <p:nvPicPr>
          <p:cNvPr id="2" name="Image 1" descr="Mosai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22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bleu">
    <p:bg>
      <p:bgPr>
        <a:gradFill>
          <a:gsLst>
            <a:gs pos="0">
              <a:schemeClr val="accent5"/>
            </a:gs>
            <a:gs pos="97000">
              <a:srgbClr val="2E368F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952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6581" y="1122363"/>
            <a:ext cx="5772150" cy="2387600"/>
          </a:xfrm>
        </p:spPr>
        <p:txBody>
          <a:bodyPr anchor="b">
            <a:normAutofit/>
          </a:bodyPr>
          <a:lstStyle>
            <a:lvl1pPr algn="l">
              <a:defRPr sz="5600" b="1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6581" y="3677300"/>
            <a:ext cx="5772150" cy="1505238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0742" y="6385841"/>
            <a:ext cx="1055772" cy="24938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5DABE2B6-39B2-E44E-A3E4-66DD47637113}" type="datetimeFigureOut">
              <a:rPr lang="en-US" smtClean="0">
                <a:solidFill>
                  <a:srgbClr val="FFFFFF"/>
                </a:solidFill>
              </a:rPr>
              <a:pPr/>
              <a:t>4/25/2018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Image 5" descr="CREP_logo_blan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60" y="6032926"/>
            <a:ext cx="2024871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28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rose">
    <p:bg>
      <p:bgPr>
        <a:gradFill>
          <a:gsLst>
            <a:gs pos="0">
              <a:schemeClr val="tx2"/>
            </a:gs>
            <a:gs pos="97000">
              <a:schemeClr val="accent6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5935" y="6182315"/>
            <a:ext cx="20574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5DABE2B6-39B2-E44E-A3E4-66DD47637113}" type="datetimeFigureOut">
              <a:rPr lang="en-US" smtClean="0">
                <a:solidFill>
                  <a:srgbClr val="FFFFFF"/>
                </a:solidFill>
              </a:rPr>
              <a:pPr/>
              <a:t>4/25/2018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21" y="0"/>
            <a:ext cx="669522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426581" y="1122363"/>
            <a:ext cx="5772150" cy="2387600"/>
          </a:xfrm>
        </p:spPr>
        <p:txBody>
          <a:bodyPr anchor="b">
            <a:normAutofit/>
          </a:bodyPr>
          <a:lstStyle>
            <a:lvl1pPr algn="l">
              <a:defRPr sz="5600" b="1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426581" y="3677300"/>
            <a:ext cx="5772150" cy="1505238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Cliquez pour modifier le style des sous-titres du masque</a:t>
            </a:r>
            <a:endParaRPr lang="en-US" dirty="0"/>
          </a:p>
        </p:txBody>
      </p:sp>
      <p:pic>
        <p:nvPicPr>
          <p:cNvPr id="7" name="Image 6" descr="CREP_logo_blan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60" y="6032926"/>
            <a:ext cx="2024871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168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orange">
    <p:bg>
      <p:bgPr>
        <a:gradFill>
          <a:gsLst>
            <a:gs pos="0">
              <a:schemeClr val="accent2"/>
            </a:gs>
            <a:gs pos="34000">
              <a:schemeClr val="accent1"/>
            </a:gs>
            <a:gs pos="99000">
              <a:schemeClr val="tx2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9522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5935" y="6182315"/>
            <a:ext cx="20574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5DABE2B6-39B2-E44E-A3E4-66DD47637113}" type="datetimeFigureOut">
              <a:rPr lang="en-US" smtClean="0">
                <a:solidFill>
                  <a:srgbClr val="FFFFFF"/>
                </a:solidFill>
              </a:rPr>
              <a:pPr/>
              <a:t>4/25/2018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426581" y="1122363"/>
            <a:ext cx="5772150" cy="2387600"/>
          </a:xfrm>
        </p:spPr>
        <p:txBody>
          <a:bodyPr anchor="b">
            <a:normAutofit/>
          </a:bodyPr>
          <a:lstStyle>
            <a:lvl1pPr algn="l">
              <a:defRPr sz="5600" b="1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426581" y="3677300"/>
            <a:ext cx="5772150" cy="1505238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Cliquez pour modifier le style des sous-titres du masque</a:t>
            </a:r>
            <a:endParaRPr lang="en-US" dirty="0"/>
          </a:p>
        </p:txBody>
      </p:sp>
      <p:pic>
        <p:nvPicPr>
          <p:cNvPr id="11" name="Image 10" descr="CREP_logo_blan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60" y="6032926"/>
            <a:ext cx="2024871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2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turquoise">
    <p:bg>
      <p:bgPr>
        <a:gradFill>
          <a:gsLst>
            <a:gs pos="0">
              <a:schemeClr val="accent4"/>
            </a:gs>
            <a:gs pos="99000">
              <a:schemeClr val="accent3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5935" y="6182315"/>
            <a:ext cx="20574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5DABE2B6-39B2-E44E-A3E4-66DD47637113}" type="datetimeFigureOut">
              <a:rPr lang="en-US" smtClean="0"/>
              <a:pPr/>
              <a:t>4/25/2018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50717" y="0"/>
            <a:ext cx="669522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426581" y="1122363"/>
            <a:ext cx="5772150" cy="2387600"/>
          </a:xfrm>
        </p:spPr>
        <p:txBody>
          <a:bodyPr anchor="b">
            <a:normAutofit/>
          </a:bodyPr>
          <a:lstStyle>
            <a:lvl1pPr algn="l">
              <a:defRPr sz="5600" b="1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426581" y="3677300"/>
            <a:ext cx="5772150" cy="1505238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Cliquez pour modifier le style des sous-titres du masque</a:t>
            </a:r>
            <a:endParaRPr lang="en-US" dirty="0"/>
          </a:p>
        </p:txBody>
      </p:sp>
      <p:pic>
        <p:nvPicPr>
          <p:cNvPr id="7" name="Image 6" descr="CREP_logo_blan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60" y="6032926"/>
            <a:ext cx="2024871" cy="719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turquoise">
    <p:bg>
      <p:bgPr>
        <a:gradFill>
          <a:gsLst>
            <a:gs pos="0">
              <a:schemeClr val="accent4"/>
            </a:gs>
            <a:gs pos="99000">
              <a:schemeClr val="accent3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5935" y="6182315"/>
            <a:ext cx="20574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5DABE2B6-39B2-E44E-A3E4-66DD47637113}" type="datetimeFigureOut">
              <a:rPr lang="en-US" smtClean="0">
                <a:solidFill>
                  <a:srgbClr val="FFFFFF"/>
                </a:solidFill>
              </a:rPr>
              <a:pPr/>
              <a:t>4/25/2018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50717" y="0"/>
            <a:ext cx="669522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426581" y="1122363"/>
            <a:ext cx="5772150" cy="2387600"/>
          </a:xfrm>
        </p:spPr>
        <p:txBody>
          <a:bodyPr anchor="b">
            <a:normAutofit/>
          </a:bodyPr>
          <a:lstStyle>
            <a:lvl1pPr algn="l">
              <a:defRPr sz="5600" b="1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426581" y="3677300"/>
            <a:ext cx="5772150" cy="1505238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Cliquez pour modifier le style des sous-titres du masque</a:t>
            </a:r>
            <a:endParaRPr lang="en-US" dirty="0"/>
          </a:p>
        </p:txBody>
      </p:sp>
      <p:pic>
        <p:nvPicPr>
          <p:cNvPr id="7" name="Image 6" descr="CREP_logo_blan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60" y="6032926"/>
            <a:ext cx="2024871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147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érieur -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085211"/>
            <a:ext cx="9144000" cy="772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35986"/>
          </a:xfrm>
        </p:spPr>
        <p:txBody>
          <a:bodyPr>
            <a:noAutofit/>
          </a:bodyPr>
          <a:lstStyle>
            <a:lvl1pPr>
              <a:defRPr sz="32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4199"/>
            <a:ext cx="7886700" cy="4005558"/>
          </a:xfrm>
        </p:spPr>
        <p:txBody>
          <a:bodyPr/>
          <a:lstStyle>
            <a:lvl1pPr marL="228600" indent="-228600">
              <a:buClr>
                <a:schemeClr val="tx1"/>
              </a:buClr>
              <a:buFont typeface=".AppleSystemUIFont" charset="-120"/>
              <a:buChar char="–"/>
              <a:defRPr sz="2000" b="0" i="0"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>
              <a:buClr>
                <a:schemeClr val="tx1"/>
              </a:buClr>
              <a:buFont typeface=".AppleSystemUIFont" charset="-120"/>
              <a:buChar char="–"/>
              <a:defRPr sz="1800" b="0" i="0"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>
              <a:buClr>
                <a:schemeClr val="tx1"/>
              </a:buClr>
              <a:buFont typeface=".AppleSystemUIFont" charset="-120"/>
              <a:buChar char="–"/>
              <a:defRPr sz="1600" b="0" i="0"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 b="0" i="0"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 b="0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6783" y="6352000"/>
            <a:ext cx="1870364" cy="249385"/>
          </a:xfrm>
        </p:spPr>
        <p:txBody>
          <a:bodyPr/>
          <a:lstStyle>
            <a:lvl1pPr algn="r">
              <a:defRPr sz="1400" b="1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87FDB72-335E-234F-9D9E-AA88DB461BF0}" type="slidenum">
              <a:rPr lang="en-US" smtClean="0">
                <a:solidFill>
                  <a:srgbClr val="2E368F"/>
                </a:solidFill>
              </a:rPr>
              <a:pPr/>
              <a:t>‹N°›</a:t>
            </a:fld>
            <a:endParaRPr lang="en-US" dirty="0">
              <a:solidFill>
                <a:srgbClr val="2E368F"/>
              </a:solidFill>
            </a:endParaRPr>
          </a:p>
        </p:txBody>
      </p:sp>
      <p:pic>
        <p:nvPicPr>
          <p:cNvPr id="4" name="Image 3" descr="CREP_logo_bl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4" y="6151550"/>
            <a:ext cx="182238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366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érieur -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085211"/>
            <a:ext cx="9144000" cy="772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35986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4199"/>
            <a:ext cx="7886700" cy="400555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.AppleSystemUIFont" charset="-120"/>
              <a:buChar char="–"/>
              <a:defRPr sz="2000" b="0" i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>
              <a:buClr>
                <a:schemeClr val="tx2"/>
              </a:buClr>
              <a:buFont typeface=".AppleSystemUIFont" charset="-120"/>
              <a:buChar char="–"/>
              <a:defRPr sz="1800" b="0" i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>
              <a:buClr>
                <a:schemeClr val="tx2"/>
              </a:buClr>
              <a:buFont typeface=".AppleSystemUIFont" charset="-120"/>
              <a:buChar char="–"/>
              <a:defRPr sz="1600" b="0" i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 b="0" i="0"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 b="0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6783" y="6352000"/>
            <a:ext cx="1870364" cy="249385"/>
          </a:xfrm>
        </p:spPr>
        <p:txBody>
          <a:bodyPr/>
          <a:lstStyle>
            <a:lvl1pPr algn="r">
              <a:defRPr sz="1400" b="1" i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87FDB72-335E-234F-9D9E-AA88DB461BF0}" type="slidenum">
              <a:rPr lang="en-US" smtClean="0">
                <a:solidFill>
                  <a:srgbClr val="EC2A5A"/>
                </a:solidFill>
              </a:rPr>
              <a:pPr/>
              <a:t>‹N°›</a:t>
            </a:fld>
            <a:endParaRPr lang="en-US" dirty="0">
              <a:solidFill>
                <a:srgbClr val="EC2A5A"/>
              </a:solidFill>
            </a:endParaRPr>
          </a:p>
        </p:txBody>
      </p:sp>
      <p:pic>
        <p:nvPicPr>
          <p:cNvPr id="10" name="Image 9" descr="CREP_logo_ros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6" y="6148274"/>
            <a:ext cx="1832290" cy="65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633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eur - ble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58272" y="2312298"/>
            <a:ext cx="4224043" cy="2014917"/>
          </a:xfrm>
        </p:spPr>
        <p:txBody>
          <a:bodyPr anchor="ctr">
            <a:noAutofit/>
          </a:bodyPr>
          <a:lstStyle>
            <a:lvl1pPr>
              <a:defRPr sz="40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423" y="-24277"/>
            <a:ext cx="5166577" cy="529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965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eur - ros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215"/>
            <a:ext cx="4126938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58272" y="2312298"/>
            <a:ext cx="4183583" cy="2014917"/>
          </a:xfrm>
        </p:spPr>
        <p:txBody>
          <a:bodyPr anchor="ctr">
            <a:noAutofit/>
          </a:bodyPr>
          <a:lstStyle>
            <a:lvl1pPr>
              <a:defRPr sz="40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407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eur - mosa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971801" y="1"/>
            <a:ext cx="6172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16845" y="3429000"/>
            <a:ext cx="3256718" cy="2476161"/>
          </a:xfrm>
        </p:spPr>
        <p:txBody>
          <a:bodyPr anchor="t">
            <a:normAutofit/>
          </a:bodyPr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Adobe Garamond Pro" charset="0"/>
                <a:ea typeface="Adobe Garamond Pro" charset="0"/>
                <a:cs typeface="Adobe Garamond Pr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16845" y="808602"/>
            <a:ext cx="3256718" cy="2474741"/>
          </a:xfrm>
        </p:spPr>
        <p:txBody>
          <a:bodyPr anchor="b">
            <a:noAutofit/>
          </a:bodyPr>
          <a:lstStyle>
            <a:lvl1pPr>
              <a:defRPr sz="32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 err="1" smtClean="0"/>
              <a:t>Cliquez</a:t>
            </a:r>
            <a:r>
              <a:rPr lang="en-US" dirty="0" smtClean="0"/>
              <a:t> et </a:t>
            </a:r>
            <a:r>
              <a:rPr lang="en-US" dirty="0" err="1" smtClean="0"/>
              <a:t>modifiez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6783" y="6352000"/>
            <a:ext cx="1870364" cy="249385"/>
          </a:xfrm>
        </p:spPr>
        <p:txBody>
          <a:bodyPr/>
          <a:lstStyle>
            <a:lvl1pPr algn="r">
              <a:defRPr sz="1400" b="1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87FDB72-335E-234F-9D9E-AA88DB461BF0}" type="slidenum">
              <a:rPr lang="en-US" smtClean="0">
                <a:solidFill>
                  <a:srgbClr val="2E368F"/>
                </a:solidFill>
              </a:rPr>
              <a:pPr/>
              <a:t>‹N°›</a:t>
            </a:fld>
            <a:endParaRPr lang="en-US" dirty="0">
              <a:solidFill>
                <a:srgbClr val="2E368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29" y="6282204"/>
            <a:ext cx="1569855" cy="408807"/>
          </a:xfrm>
          <a:prstGeom prst="rect">
            <a:avLst/>
          </a:prstGeom>
        </p:spPr>
      </p:pic>
      <p:pic>
        <p:nvPicPr>
          <p:cNvPr id="2" name="Image 1" descr="Mosai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2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érieur -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085211"/>
            <a:ext cx="9144000" cy="772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35986"/>
          </a:xfrm>
        </p:spPr>
        <p:txBody>
          <a:bodyPr>
            <a:noAutofit/>
          </a:bodyPr>
          <a:lstStyle>
            <a:lvl1pPr>
              <a:defRPr sz="32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4199"/>
            <a:ext cx="7886700" cy="4005558"/>
          </a:xfrm>
        </p:spPr>
        <p:txBody>
          <a:bodyPr/>
          <a:lstStyle>
            <a:lvl1pPr marL="228600" indent="-228600">
              <a:buClr>
                <a:schemeClr val="tx1"/>
              </a:buClr>
              <a:buFont typeface=".AppleSystemUIFont" charset="-120"/>
              <a:buChar char="–"/>
              <a:defRPr sz="2000" b="0" i="0"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>
              <a:buClr>
                <a:schemeClr val="tx1"/>
              </a:buClr>
              <a:buFont typeface=".AppleSystemUIFont" charset="-120"/>
              <a:buChar char="–"/>
              <a:defRPr sz="1800" b="0" i="0"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>
              <a:buClr>
                <a:schemeClr val="tx1"/>
              </a:buClr>
              <a:buFont typeface=".AppleSystemUIFont" charset="-120"/>
              <a:buChar char="–"/>
              <a:defRPr sz="1600" b="0" i="0"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 b="0" i="0"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 b="0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6783" y="6352000"/>
            <a:ext cx="1870364" cy="249385"/>
          </a:xfrm>
        </p:spPr>
        <p:txBody>
          <a:bodyPr/>
          <a:lstStyle>
            <a:lvl1pPr algn="r">
              <a:defRPr sz="1400" b="1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87FDB72-335E-234F-9D9E-AA88DB461BF0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4" name="Image 3" descr="CREP_logo_bl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4" y="6151550"/>
            <a:ext cx="1822386" cy="64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érieur -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085211"/>
            <a:ext cx="9144000" cy="772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35986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4199"/>
            <a:ext cx="7886700" cy="400555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.AppleSystemUIFont" charset="-120"/>
              <a:buChar char="–"/>
              <a:defRPr sz="2000" b="0" i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>
              <a:buClr>
                <a:schemeClr val="tx2"/>
              </a:buClr>
              <a:buFont typeface=".AppleSystemUIFont" charset="-120"/>
              <a:buChar char="–"/>
              <a:defRPr sz="1800" b="0" i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>
              <a:buClr>
                <a:schemeClr val="tx2"/>
              </a:buClr>
              <a:buFont typeface=".AppleSystemUIFont" charset="-120"/>
              <a:buChar char="–"/>
              <a:defRPr sz="1600" b="0" i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 b="0" i="0"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 b="0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6783" y="6352000"/>
            <a:ext cx="1870364" cy="249385"/>
          </a:xfrm>
        </p:spPr>
        <p:txBody>
          <a:bodyPr/>
          <a:lstStyle>
            <a:lvl1pPr algn="r">
              <a:defRPr sz="1400" b="1" i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87FDB72-335E-234F-9D9E-AA88DB461BF0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Image 9" descr="CREP_logo_ros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6" y="6148274"/>
            <a:ext cx="1832290" cy="6515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eur - ble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58272" y="2312298"/>
            <a:ext cx="4224043" cy="2014917"/>
          </a:xfrm>
        </p:spPr>
        <p:txBody>
          <a:bodyPr anchor="ctr">
            <a:noAutofit/>
          </a:bodyPr>
          <a:lstStyle>
            <a:lvl1pPr>
              <a:defRPr sz="40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423" y="-24277"/>
            <a:ext cx="5166577" cy="52921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eur - ros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215"/>
            <a:ext cx="4126938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58272" y="2312298"/>
            <a:ext cx="4183583" cy="2014917"/>
          </a:xfrm>
        </p:spPr>
        <p:txBody>
          <a:bodyPr anchor="ctr">
            <a:noAutofit/>
          </a:bodyPr>
          <a:lstStyle>
            <a:lvl1pPr>
              <a:defRPr sz="40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eur - mosa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971801" y="1"/>
            <a:ext cx="6172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16845" y="3429000"/>
            <a:ext cx="3256718" cy="2476161"/>
          </a:xfrm>
        </p:spPr>
        <p:txBody>
          <a:bodyPr anchor="t">
            <a:normAutofit/>
          </a:bodyPr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Adobe Garamond Pro" charset="0"/>
                <a:ea typeface="Adobe Garamond Pro" charset="0"/>
                <a:cs typeface="Adobe Garamond Pr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16845" y="808602"/>
            <a:ext cx="3256718" cy="2474741"/>
          </a:xfrm>
        </p:spPr>
        <p:txBody>
          <a:bodyPr anchor="b">
            <a:noAutofit/>
          </a:bodyPr>
          <a:lstStyle>
            <a:lvl1pPr>
              <a:defRPr sz="32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 err="1" smtClean="0"/>
              <a:t>Cliquez</a:t>
            </a:r>
            <a:r>
              <a:rPr lang="en-US" dirty="0" smtClean="0"/>
              <a:t> et </a:t>
            </a:r>
            <a:r>
              <a:rPr lang="en-US" dirty="0" err="1" smtClean="0"/>
              <a:t>modifiez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6783" y="6352000"/>
            <a:ext cx="1870364" cy="249385"/>
          </a:xfrm>
        </p:spPr>
        <p:txBody>
          <a:bodyPr/>
          <a:lstStyle>
            <a:lvl1pPr algn="r">
              <a:defRPr sz="1400" b="1" i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87FDB72-335E-234F-9D9E-AA88DB461BF0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29" y="6282204"/>
            <a:ext cx="1569855" cy="408807"/>
          </a:xfrm>
          <a:prstGeom prst="rect">
            <a:avLst/>
          </a:prstGeom>
        </p:spPr>
      </p:pic>
      <p:pic>
        <p:nvPicPr>
          <p:cNvPr id="2" name="Image 1" descr="Mosai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BE2B6-39B2-E44E-A3E4-66DD47637113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FDB72-335E-234F-9D9E-AA88DB461B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76" r:id="rId3"/>
    <p:sldLayoutId id="2147483677" r:id="rId4"/>
    <p:sldLayoutId id="2147483665" r:id="rId5"/>
    <p:sldLayoutId id="2147483678" r:id="rId6"/>
    <p:sldLayoutId id="2147483680" r:id="rId7"/>
    <p:sldLayoutId id="2147483679" r:id="rId8"/>
    <p:sldLayoutId id="214748366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BE2B6-39B2-E44E-A3E4-66DD47637113}" type="datetimeFigureOut">
              <a:rPr lang="en-US" smtClean="0">
                <a:solidFill>
                  <a:srgbClr val="2E368F">
                    <a:tint val="75000"/>
                  </a:srgbClr>
                </a:solidFill>
              </a:rPr>
              <a:pPr/>
              <a:t>4/25/2018</a:t>
            </a:fld>
            <a:endParaRPr lang="en-US">
              <a:solidFill>
                <a:srgbClr val="2E368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E368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FDB72-335E-234F-9D9E-AA88DB461BF0}" type="slidenum">
              <a:rPr lang="en-US" smtClean="0">
                <a:solidFill>
                  <a:srgbClr val="2E368F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2E368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1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BE2B6-39B2-E44E-A3E4-66DD47637113}" type="datetimeFigureOut">
              <a:rPr lang="en-US" smtClean="0">
                <a:solidFill>
                  <a:srgbClr val="2E368F">
                    <a:tint val="75000"/>
                  </a:srgbClr>
                </a:solidFill>
              </a:rPr>
              <a:pPr/>
              <a:t>4/25/2018</a:t>
            </a:fld>
            <a:endParaRPr lang="en-US">
              <a:solidFill>
                <a:srgbClr val="2E368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E368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FDB72-335E-234F-9D9E-AA88DB461BF0}" type="slidenum">
              <a:rPr lang="en-US" smtClean="0">
                <a:solidFill>
                  <a:srgbClr val="2E368F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2E368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2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BE2B6-39B2-E44E-A3E4-66DD47637113}" type="datetimeFigureOut">
              <a:rPr lang="en-US" smtClean="0">
                <a:solidFill>
                  <a:srgbClr val="2E368F">
                    <a:tint val="75000"/>
                  </a:srgbClr>
                </a:solidFill>
              </a:rPr>
              <a:pPr/>
              <a:t>4/25/2018</a:t>
            </a:fld>
            <a:endParaRPr lang="en-US">
              <a:solidFill>
                <a:srgbClr val="2E368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E368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FDB72-335E-234F-9D9E-AA88DB461BF0}" type="slidenum">
              <a:rPr lang="en-US" smtClean="0">
                <a:solidFill>
                  <a:srgbClr val="2E368F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2E368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0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BE2B6-39B2-E44E-A3E4-66DD47637113}" type="datetimeFigureOut">
              <a:rPr lang="en-US" smtClean="0">
                <a:solidFill>
                  <a:srgbClr val="2E368F">
                    <a:tint val="75000"/>
                  </a:srgbClr>
                </a:solidFill>
              </a:rPr>
              <a:pPr/>
              <a:t>4/25/2018</a:t>
            </a:fld>
            <a:endParaRPr lang="en-US">
              <a:solidFill>
                <a:srgbClr val="2E368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E368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FDB72-335E-234F-9D9E-AA88DB461BF0}" type="slidenum">
              <a:rPr lang="en-US" smtClean="0">
                <a:solidFill>
                  <a:srgbClr val="2E368F">
                    <a:tint val="75000"/>
                  </a:srgbClr>
                </a:solidFill>
              </a:rPr>
              <a:pPr/>
              <a:t>‹N°›</a:t>
            </a:fld>
            <a:endParaRPr lang="en-US">
              <a:solidFill>
                <a:srgbClr val="2E368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0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5.xml"/><Relationship Id="rId7" Type="http://schemas.openxmlformats.org/officeDocument/2006/relationships/image" Target="../media/image15.JP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18.jp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14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tags" Target="../tags/tag3.xml"/><Relationship Id="rId7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7.jpeg"/><Relationship Id="rId4" Type="http://schemas.openxmlformats.org/officeDocument/2006/relationships/tags" Target="../tags/tag4.xml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7.xml"/><Relationship Id="rId7" Type="http://schemas.openxmlformats.org/officeDocument/2006/relationships/image" Target="../media/image15.JP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4.xml"/><Relationship Id="rId7" Type="http://schemas.openxmlformats.org/officeDocument/2006/relationships/image" Target="../media/image15.JP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9.xml"/><Relationship Id="rId7" Type="http://schemas.openxmlformats.org/officeDocument/2006/relationships/image" Target="../media/image15.JP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6075" y="126343"/>
            <a:ext cx="5773015" cy="2508856"/>
          </a:xfrm>
        </p:spPr>
        <p:txBody>
          <a:bodyPr>
            <a:normAutofit/>
          </a:bodyPr>
          <a:lstStyle/>
          <a:p>
            <a:pPr algn="ctr"/>
            <a:r>
              <a:rPr lang="fr-CA" sz="2800" dirty="0">
                <a:solidFill>
                  <a:srgbClr val="FF0000"/>
                </a:solidFill>
              </a:rPr>
              <a:t>ATELIER 111</a:t>
            </a:r>
            <a:r>
              <a:rPr lang="fr-CA" sz="2800" dirty="0">
                <a:solidFill>
                  <a:srgbClr val="2E368F"/>
                </a:solidFill>
              </a:rPr>
              <a:t/>
            </a:r>
            <a:br>
              <a:rPr lang="fr-CA" sz="2800" dirty="0">
                <a:solidFill>
                  <a:srgbClr val="2E368F"/>
                </a:solidFill>
              </a:rPr>
            </a:br>
            <a:r>
              <a:rPr lang="fr-CA" sz="2800" dirty="0"/>
              <a:t>IS, ISP atelier clé en main : </a:t>
            </a:r>
            <a:r>
              <a:rPr lang="fr-CA" sz="2800" dirty="0" smtClean="0"/>
              <a:t/>
            </a:r>
            <a:br>
              <a:rPr lang="fr-CA" sz="2800" dirty="0" smtClean="0"/>
            </a:br>
            <a:r>
              <a:rPr lang="fr-CA" sz="2800" dirty="0" smtClean="0"/>
              <a:t>Les </a:t>
            </a:r>
            <a:r>
              <a:rPr lang="fr-CA" sz="2800" dirty="0"/>
              <a:t>poches pas si </a:t>
            </a:r>
            <a:r>
              <a:rPr lang="fr-CA" sz="2800" dirty="0" smtClean="0"/>
              <a:t>poche!</a:t>
            </a:r>
            <a:br>
              <a:rPr lang="fr-CA" sz="2800" dirty="0" smtClean="0"/>
            </a:br>
            <a:r>
              <a:rPr lang="fr-CA" sz="2800" dirty="0" smtClean="0"/>
              <a:t>             </a:t>
            </a:r>
            <a:br>
              <a:rPr lang="fr-CA" sz="2800" dirty="0" smtClean="0"/>
            </a:br>
            <a:r>
              <a:rPr lang="fr-CA" sz="2800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163" y="1647825"/>
            <a:ext cx="8007927" cy="4960793"/>
          </a:xfrm>
        </p:spPr>
        <p:txBody>
          <a:bodyPr/>
          <a:lstStyle/>
          <a:p>
            <a:pPr algn="ctr"/>
            <a:endParaRPr lang="fr-CA" sz="2800" dirty="0" smtClean="0">
              <a:solidFill>
                <a:srgbClr val="FF0000"/>
              </a:solidFill>
              <a:latin typeface="Century Gothic" charset="0"/>
            </a:endParaRPr>
          </a:p>
          <a:p>
            <a:pPr algn="ctr"/>
            <a:endParaRPr lang="fr-CA" sz="2800" dirty="0">
              <a:solidFill>
                <a:srgbClr val="FF0000"/>
              </a:solidFill>
              <a:latin typeface="Century Gothic" charset="0"/>
            </a:endParaRPr>
          </a:p>
          <a:p>
            <a:r>
              <a:rPr lang="fr-CA" sz="2800" dirty="0">
                <a:solidFill>
                  <a:srgbClr val="FF0000"/>
                </a:solidFill>
                <a:latin typeface="Century Gothic" charset="0"/>
              </a:rPr>
              <a:t>	</a:t>
            </a:r>
            <a:r>
              <a:rPr lang="fr-CA" sz="2800" dirty="0" smtClean="0">
                <a:solidFill>
                  <a:srgbClr val="FF0000"/>
                </a:solidFill>
                <a:latin typeface="Century Gothic" charset="0"/>
              </a:rPr>
              <a:t>	</a:t>
            </a:r>
            <a:r>
              <a:rPr lang="fr-CA" dirty="0" smtClean="0">
                <a:solidFill>
                  <a:srgbClr val="FF0000"/>
                </a:solidFill>
                <a:latin typeface="Century Gothic" charset="0"/>
              </a:rPr>
              <a:t>BIENVENUE</a:t>
            </a:r>
            <a:r>
              <a:rPr lang="fr-CA" dirty="0" smtClean="0">
                <a:solidFill>
                  <a:srgbClr val="FFFFFF"/>
                </a:solidFill>
                <a:latin typeface="Century Gothic" charset="0"/>
              </a:rPr>
              <a:t> &amp; </a:t>
            </a:r>
            <a:r>
              <a:rPr lang="fr-CA" dirty="0">
                <a:solidFill>
                  <a:srgbClr val="FF0000"/>
                </a:solidFill>
                <a:latin typeface="Century Gothic" charset="0"/>
              </a:rPr>
              <a:t>MERCI</a:t>
            </a:r>
            <a:r>
              <a:rPr lang="fr-CA" dirty="0">
                <a:solidFill>
                  <a:srgbClr val="FFFFFF"/>
                </a:solidFill>
                <a:latin typeface="Century Gothic" charset="0"/>
              </a:rPr>
              <a:t> d’être là!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Vos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gentilles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animatrices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/>
          </a:p>
          <a:p>
            <a:pPr algn="ctr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Céline Beaulieu  </a:t>
            </a: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                 			    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Lucie Tremblay</a:t>
            </a:r>
            <a:endParaRPr lang="en-US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Enseignante</a:t>
            </a: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intégration</a:t>
            </a:r>
            <a:r>
              <a:rPr lang="en-US" sz="1400" b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			       </a:t>
            </a:r>
            <a:r>
              <a:rPr lang="en-US" sz="1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Enseignante</a:t>
            </a: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intégration</a:t>
            </a: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socioprofessionnelle</a:t>
            </a: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    </a:t>
            </a:r>
            <a:r>
              <a:rPr lang="en-US" sz="1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sociale</a:t>
            </a: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b="0" dirty="0" smtClean="0"/>
              <a:t>		   </a:t>
            </a:r>
            <a:endParaRPr lang="en-US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13" y="235528"/>
            <a:ext cx="2133312" cy="199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3630797"/>
            <a:ext cx="3371850" cy="2768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4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28650" y="1358509"/>
            <a:ext cx="7886700" cy="363942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CA" sz="1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fr-CA" sz="1800" dirty="0" smtClean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fr-CA" sz="1800" dirty="0" smtClean="0">
                <a:latin typeface="Century Gothic" panose="020B0502020202020204" pitchFamily="34" charset="0"/>
                <a:ea typeface="Calibri"/>
                <a:cs typeface="Times New Roman"/>
              </a:rPr>
              <a:t>Consigne 1 - OBJECTIF: </a:t>
            </a:r>
            <a:endParaRPr lang="fr-CA" sz="1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fr-CA" dirty="0">
                <a:latin typeface="Century Gothic" panose="020B0502020202020204" pitchFamily="34" charset="0"/>
                <a:ea typeface="Calibri"/>
                <a:cs typeface="Times New Roman"/>
              </a:rPr>
              <a:t>F</a:t>
            </a:r>
            <a:r>
              <a:rPr lang="fr-CA" dirty="0" smtClean="0">
                <a:latin typeface="Century Gothic" panose="020B0502020202020204" pitchFamily="34" charset="0"/>
                <a:ea typeface="Calibri"/>
                <a:cs typeface="Times New Roman"/>
              </a:rPr>
              <a:t>aites </a:t>
            </a:r>
            <a:r>
              <a:rPr lang="fr-CA" dirty="0">
                <a:latin typeface="Century Gothic" panose="020B0502020202020204" pitchFamily="34" charset="0"/>
                <a:ea typeface="Calibri"/>
                <a:cs typeface="Times New Roman"/>
              </a:rPr>
              <a:t>un maximum de </a:t>
            </a:r>
            <a:r>
              <a:rPr lang="fr-CA" dirty="0" smtClean="0">
                <a:latin typeface="Century Gothic" panose="020B0502020202020204" pitchFamily="34" charset="0"/>
                <a:ea typeface="Calibri"/>
                <a:cs typeface="Times New Roman"/>
              </a:rPr>
              <a:t>points par équipe!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fr-CA" sz="7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fr-CA" sz="1800" dirty="0" smtClean="0">
                <a:latin typeface="Century Gothic" panose="020B0502020202020204" pitchFamily="34" charset="0"/>
                <a:ea typeface="Calibri"/>
                <a:cs typeface="Times New Roman"/>
              </a:rPr>
              <a:t>Consigne 2: </a:t>
            </a:r>
            <a:endParaRPr lang="fr-CA" sz="1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fr-CA" dirty="0">
                <a:latin typeface="Century Gothic" panose="020B0502020202020204" pitchFamily="34" charset="0"/>
                <a:ea typeface="Calibri"/>
                <a:cs typeface="Times New Roman"/>
              </a:rPr>
              <a:t>Vous utilisez toutes les poches et jouez en alternance </a:t>
            </a:r>
            <a:r>
              <a:rPr lang="fr-CA" dirty="0" smtClean="0">
                <a:latin typeface="Century Gothic" panose="020B0502020202020204" pitchFamily="34" charset="0"/>
                <a:ea typeface="Calibri"/>
                <a:cs typeface="Times New Roman"/>
              </a:rPr>
              <a:t>d’une </a:t>
            </a:r>
            <a:r>
              <a:rPr lang="fr-CA" dirty="0">
                <a:latin typeface="Century Gothic" panose="020B0502020202020204" pitchFamily="34" charset="0"/>
                <a:ea typeface="Calibri"/>
                <a:cs typeface="Times New Roman"/>
              </a:rPr>
              <a:t>équipe à l’autre</a:t>
            </a:r>
            <a:r>
              <a:rPr lang="fr-CA" dirty="0" smtClean="0"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</a:p>
          <a:p>
            <a:pPr marL="0" lvl="0" indent="0">
              <a:lnSpc>
                <a:spcPct val="115000"/>
              </a:lnSpc>
              <a:buNone/>
            </a:pPr>
            <a:endParaRPr lang="fr-CA" sz="7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fr-CA" sz="1800" dirty="0" smtClean="0">
                <a:latin typeface="Century Gothic" panose="020B0502020202020204" pitchFamily="34" charset="0"/>
                <a:ea typeface="Calibri"/>
                <a:cs typeface="Times New Roman"/>
              </a:rPr>
              <a:t>Consigne 3: </a:t>
            </a:r>
            <a:endParaRPr lang="fr-CA" sz="1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fr-CA" u="sng" dirty="0">
                <a:latin typeface="Century Gothic" panose="020B0502020202020204" pitchFamily="34" charset="0"/>
                <a:ea typeface="Calibri"/>
                <a:cs typeface="Times New Roman"/>
              </a:rPr>
              <a:t>Chaque joueur</a:t>
            </a:r>
            <a:r>
              <a:rPr lang="fr-CA" dirty="0">
                <a:latin typeface="Century Gothic" panose="020B0502020202020204" pitchFamily="34" charset="0"/>
                <a:ea typeface="Calibri"/>
                <a:cs typeface="Times New Roman"/>
              </a:rPr>
              <a:t> décidera de façon individuelle la distance à respecter pour lancer ses poches… </a:t>
            </a:r>
            <a:r>
              <a:rPr lang="fr-CA" dirty="0" smtClean="0">
                <a:latin typeface="Century Gothic" panose="020B0502020202020204" pitchFamily="34" charset="0"/>
                <a:ea typeface="Calibri"/>
                <a:cs typeface="Times New Roman"/>
              </a:rPr>
              <a:t>pour faire </a:t>
            </a:r>
            <a:r>
              <a:rPr lang="fr-CA" dirty="0">
                <a:latin typeface="Century Gothic" panose="020B0502020202020204" pitchFamily="34" charset="0"/>
                <a:ea typeface="Calibri"/>
                <a:cs typeface="Times New Roman"/>
              </a:rPr>
              <a:t>un MAXIMUM de points!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fr-CA" sz="1600" dirty="0" smtClean="0"/>
          </a:p>
          <a:p>
            <a:pPr marL="0" indent="0">
              <a:buNone/>
            </a:pPr>
            <a:endParaRPr lang="fr-CA" sz="1600" dirty="0" smtClean="0"/>
          </a:p>
          <a:p>
            <a:pPr marL="0" indent="0">
              <a:buNone/>
            </a:pPr>
            <a:r>
              <a:rPr lang="fr-CA" sz="900" dirty="0"/>
              <a:t> </a:t>
            </a:r>
            <a:r>
              <a:rPr lang="fr-CA" sz="1200" dirty="0"/>
              <a:t/>
            </a:r>
            <a:br>
              <a:rPr lang="fr-CA" sz="1200" dirty="0"/>
            </a:br>
            <a:endParaRPr lang="fr-CA" sz="1200" dirty="0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6133318"/>
            <a:ext cx="1485900" cy="579120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50978" y="807127"/>
            <a:ext cx="7271658" cy="846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CA" sz="2400" dirty="0" smtClean="0">
                <a:latin typeface="Century Gothic" panose="020B0502020202020204" pitchFamily="34" charset="0"/>
                <a:ea typeface="Calibri"/>
                <a:cs typeface="Times New Roman"/>
              </a:rPr>
              <a:t>Joute 3</a:t>
            </a:r>
            <a:r>
              <a:rPr lang="fr-CA" sz="3600" dirty="0"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fr-CA" dirty="0" smtClean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fr-CA" sz="2400" dirty="0" smtClean="0">
                <a:latin typeface="Century Gothic" panose="020B0502020202020204" pitchFamily="34" charset="0"/>
                <a:ea typeface="Calibri"/>
                <a:cs typeface="Times New Roman"/>
              </a:rPr>
              <a:t>On joue! </a:t>
            </a:r>
            <a:r>
              <a:rPr lang="fr-CA" sz="2400" dirty="0">
                <a:latin typeface="Century Gothic" panose="020B0502020202020204" pitchFamily="34" charset="0"/>
                <a:ea typeface="Calibri"/>
                <a:cs typeface="Times New Roman"/>
              </a:rPr>
              <a:t>A</a:t>
            </a:r>
            <a:r>
              <a:rPr lang="fr-CA" sz="2400" dirty="0" smtClean="0">
                <a:latin typeface="Century Gothic" panose="020B0502020202020204" pitchFamily="34" charset="0"/>
                <a:ea typeface="Calibri"/>
                <a:cs typeface="Times New Roman"/>
              </a:rPr>
              <a:t>vec </a:t>
            </a:r>
            <a:r>
              <a:rPr lang="fr-CA" sz="2400" dirty="0">
                <a:latin typeface="Century Gothic" panose="020B0502020202020204" pitchFamily="34" charset="0"/>
                <a:ea typeface="Calibri"/>
                <a:cs typeface="Times New Roman"/>
              </a:rPr>
              <a:t>un </a:t>
            </a:r>
            <a:r>
              <a:rPr lang="fr-CA" sz="2400" dirty="0" smtClean="0">
                <a:latin typeface="Century Gothic" panose="020B0502020202020204" pitchFamily="34" charset="0"/>
                <a:ea typeface="Calibri"/>
                <a:cs typeface="Times New Roman"/>
              </a:rPr>
              <a:t>objectif précisé et une </a:t>
            </a:r>
            <a:r>
              <a:rPr lang="fr-CA" sz="2400" dirty="0">
                <a:latin typeface="Century Gothic" panose="020B0502020202020204" pitchFamily="34" charset="0"/>
                <a:ea typeface="Calibri"/>
                <a:cs typeface="Times New Roman"/>
              </a:rPr>
              <a:t>troisième </a:t>
            </a:r>
            <a:r>
              <a:rPr lang="fr-CA" sz="2400" dirty="0" smtClean="0">
                <a:latin typeface="Century Gothic" panose="020B0502020202020204" pitchFamily="34" charset="0"/>
                <a:ea typeface="Calibri"/>
                <a:cs typeface="Times New Roman"/>
              </a:rPr>
              <a:t>consigne </a:t>
            </a:r>
            <a:r>
              <a:rPr lang="fr-CA" sz="2400" dirty="0">
                <a:latin typeface="Century Gothic" panose="020B0502020202020204" pitchFamily="34" charset="0"/>
                <a:ea typeface="Calibri"/>
                <a:cs typeface="Times New Roman"/>
              </a:rPr>
              <a:t>différente!</a:t>
            </a:r>
            <a:r>
              <a:rPr lang="en-CA" sz="2800" dirty="0">
                <a:latin typeface="Century Gothic" panose="020B0502020202020204" pitchFamily="34" charset="0"/>
              </a:rPr>
              <a:t/>
            </a:r>
            <a:br>
              <a:rPr lang="en-CA" sz="2800" dirty="0">
                <a:latin typeface="Century Gothic" panose="020B0502020202020204" pitchFamily="34" charset="0"/>
              </a:rPr>
            </a:br>
            <a:endParaRPr lang="fr-CA" sz="2800" dirty="0">
              <a:latin typeface="Century Gothic" panose="020B0502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759">
            <a:off x="6772582" y="1289874"/>
            <a:ext cx="1108841" cy="154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50" y="791132"/>
            <a:ext cx="7886700" cy="618568"/>
          </a:xfrm>
        </p:spPr>
        <p:txBody>
          <a:bodyPr/>
          <a:lstStyle/>
          <a:p>
            <a:r>
              <a:rPr lang="fr-CA" sz="2400" dirty="0" smtClean="0"/>
              <a:t>Objectivation globale:</a:t>
            </a:r>
            <a:br>
              <a:rPr lang="fr-CA" sz="2400" dirty="0" smtClean="0"/>
            </a:br>
            <a:r>
              <a:rPr lang="fr-CA" sz="2400" dirty="0"/>
              <a:t> </a:t>
            </a:r>
            <a:r>
              <a:rPr lang="fr-CA" sz="2400" dirty="0" smtClean="0"/>
              <a:t/>
            </a:r>
            <a:br>
              <a:rPr lang="fr-CA" sz="2400" dirty="0" smtClean="0"/>
            </a:br>
            <a:r>
              <a:rPr lang="fr-CA" sz="2000" dirty="0" smtClean="0"/>
              <a:t>Suggestion de questions:</a:t>
            </a:r>
            <a:r>
              <a:rPr lang="fr-CA" sz="2400" dirty="0"/>
              <a:t/>
            </a:r>
            <a:br>
              <a:rPr lang="fr-CA" sz="2400" dirty="0"/>
            </a:br>
            <a:endParaRPr lang="fr-CA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8650" y="1843129"/>
            <a:ext cx="8210550" cy="2135105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CA" dirty="0" smtClean="0"/>
              <a:t>Êtes-vous maintenant compétents aux poches?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CA" dirty="0" smtClean="0"/>
              <a:t>Qu’avez-vous fait pour devenir plus compétent?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CA" dirty="0" smtClean="0"/>
              <a:t>Quelles ont été les difficultés rencontrées?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40" y="6215118"/>
            <a:ext cx="1200520" cy="505014"/>
          </a:xfrm>
          <a:prstGeom prst="rect">
            <a:avLst/>
          </a:prstGeom>
        </p:spPr>
      </p:pic>
      <p:sp>
        <p:nvSpPr>
          <p:cNvPr id="5" name="Flèche courbée vers la droite 4"/>
          <p:cNvSpPr/>
          <p:nvPr/>
        </p:nvSpPr>
        <p:spPr>
          <a:xfrm>
            <a:off x="4372460" y="416094"/>
            <a:ext cx="439387" cy="510639"/>
          </a:xfrm>
          <a:prstGeom prst="curved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6" name="Flèche courbée vers la droite 5"/>
          <p:cNvSpPr/>
          <p:nvPr/>
        </p:nvSpPr>
        <p:spPr>
          <a:xfrm rot="10800000">
            <a:off x="4916753" y="366618"/>
            <a:ext cx="439387" cy="510639"/>
          </a:xfrm>
          <a:prstGeom prst="curved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4737" y="4493522"/>
            <a:ext cx="5884223" cy="138499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r-CA" sz="2400" b="1" dirty="0"/>
              <a:t>Développement </a:t>
            </a:r>
            <a:r>
              <a:rPr lang="fr-CA" sz="2400" b="1" dirty="0" smtClean="0"/>
              <a:t>d’une compétence:</a:t>
            </a:r>
            <a:endParaRPr lang="fr-CA" sz="2400" b="1" dirty="0"/>
          </a:p>
          <a:p>
            <a:pPr lvl="0" algn="ctr">
              <a:lnSpc>
                <a:spcPct val="150000"/>
              </a:lnSpc>
            </a:pPr>
            <a:r>
              <a:rPr lang="fr-CA" sz="1600" b="1" dirty="0"/>
              <a:t>REPRÉSENTATION|ACTION|MODÉLISATION|ITÉRATION|</a:t>
            </a:r>
          </a:p>
          <a:p>
            <a:pPr lvl="0" algn="ctr">
              <a:lnSpc>
                <a:spcPct val="150000"/>
              </a:lnSpc>
            </a:pPr>
            <a:r>
              <a:rPr lang="fr-CA" sz="1600" b="1" dirty="0"/>
              <a:t>OBJECTIVATION|COMPRÉHENSION|APPRÉCIATION|EFFORT</a:t>
            </a:r>
          </a:p>
        </p:txBody>
      </p:sp>
      <p:pic>
        <p:nvPicPr>
          <p:cNvPr id="8" name="Espace réservé du contenu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1376">
            <a:off x="6645402" y="3987996"/>
            <a:ext cx="1797247" cy="934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410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50" y="365126"/>
            <a:ext cx="7886700" cy="586851"/>
          </a:xfrm>
        </p:spPr>
        <p:txBody>
          <a:bodyPr/>
          <a:lstStyle/>
          <a:p>
            <a:pPr algn="ctr"/>
            <a:r>
              <a:rPr lang="en-CA" dirty="0" smtClean="0"/>
              <a:t>PHOTO DU FLYER</a:t>
            </a:r>
            <a:endParaRPr lang="fr-CA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1" y="963950"/>
            <a:ext cx="8223509" cy="462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64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48080" y="826830"/>
            <a:ext cx="7886700" cy="435986"/>
          </a:xfrm>
        </p:spPr>
        <p:txBody>
          <a:bodyPr/>
          <a:lstStyle/>
          <a:p>
            <a:r>
              <a:rPr lang="en-CA" sz="2800" dirty="0"/>
              <a:t>Ce que </a:t>
            </a:r>
            <a:r>
              <a:rPr lang="en-CA" sz="2800" dirty="0" err="1"/>
              <a:t>vous</a:t>
            </a:r>
            <a:r>
              <a:rPr lang="en-CA" sz="2800" dirty="0"/>
              <a:t> y </a:t>
            </a:r>
            <a:r>
              <a:rPr lang="en-CA" sz="2800" dirty="0" err="1" smtClean="0"/>
              <a:t>retrouverez</a:t>
            </a:r>
            <a:r>
              <a:rPr lang="en-CA" sz="2800" dirty="0" smtClean="0"/>
              <a:t> :</a:t>
            </a:r>
            <a:endParaRPr lang="fr-CA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89936" y="2030750"/>
            <a:ext cx="7374613" cy="400555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dirty="0"/>
              <a:t>Le </a:t>
            </a:r>
            <a:r>
              <a:rPr lang="en-CA" dirty="0" err="1" smtClean="0"/>
              <a:t>déroulement</a:t>
            </a:r>
            <a:endParaRPr lang="en-CA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dirty="0"/>
              <a:t>L</a:t>
            </a:r>
            <a:r>
              <a:rPr lang="en-CA" dirty="0" smtClean="0"/>
              <a:t>es </a:t>
            </a:r>
            <a:r>
              <a:rPr lang="en-CA" dirty="0" err="1" smtClean="0"/>
              <a:t>consignes</a:t>
            </a:r>
            <a:endParaRPr lang="en-CA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dirty="0" err="1"/>
              <a:t>U</a:t>
            </a:r>
            <a:r>
              <a:rPr lang="en-CA" dirty="0" err="1" smtClean="0"/>
              <a:t>ne</a:t>
            </a:r>
            <a:r>
              <a:rPr lang="en-CA" dirty="0" smtClean="0"/>
              <a:t> </a:t>
            </a:r>
            <a:r>
              <a:rPr lang="en-CA" dirty="0" err="1"/>
              <a:t>liste</a:t>
            </a:r>
            <a:r>
              <a:rPr lang="en-CA" dirty="0"/>
              <a:t> de questions </a:t>
            </a:r>
            <a:r>
              <a:rPr lang="en-CA" dirty="0" err="1" smtClean="0"/>
              <a:t>suggérées</a:t>
            </a:r>
            <a:endParaRPr lang="en-CA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dirty="0"/>
              <a:t>L</a:t>
            </a:r>
            <a:r>
              <a:rPr lang="en-CA" dirty="0" smtClean="0"/>
              <a:t>e </a:t>
            </a:r>
            <a:r>
              <a:rPr lang="en-CA" dirty="0"/>
              <a:t>tableau du </a:t>
            </a:r>
            <a:r>
              <a:rPr lang="en-CA" dirty="0" err="1"/>
              <a:t>développement</a:t>
            </a:r>
            <a:r>
              <a:rPr lang="en-CA" dirty="0"/>
              <a:t> </a:t>
            </a:r>
            <a:r>
              <a:rPr lang="en-CA" dirty="0" err="1"/>
              <a:t>d’une</a:t>
            </a:r>
            <a:r>
              <a:rPr lang="en-CA" dirty="0"/>
              <a:t> </a:t>
            </a:r>
            <a:r>
              <a:rPr lang="en-CA" dirty="0" err="1" smtClean="0"/>
              <a:t>compétence</a:t>
            </a:r>
            <a:endParaRPr lang="en-CA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dirty="0"/>
              <a:t>N</a:t>
            </a:r>
            <a:r>
              <a:rPr lang="en-CA" dirty="0" smtClean="0"/>
              <a:t>os </a:t>
            </a:r>
            <a:r>
              <a:rPr lang="en-CA" dirty="0" err="1" smtClean="0"/>
              <a:t>coordonnées</a:t>
            </a:r>
            <a:endParaRPr lang="en-CA" dirty="0"/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40" y="6215118"/>
            <a:ext cx="1200520" cy="505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180">
            <a:off x="5244657" y="1627579"/>
            <a:ext cx="3284839" cy="1848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67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635" y="365127"/>
            <a:ext cx="8285019" cy="435986"/>
          </a:xfrm>
        </p:spPr>
        <p:txBody>
          <a:bodyPr/>
          <a:lstStyle/>
          <a:p>
            <a:pPr algn="ctr"/>
            <a:r>
              <a:rPr lang="en-CA" sz="1800" dirty="0" err="1" smtClean="0"/>
              <a:t>Composantes</a:t>
            </a:r>
            <a:r>
              <a:rPr lang="en-CA" sz="1800" dirty="0" smtClean="0"/>
              <a:t> du </a:t>
            </a:r>
            <a:r>
              <a:rPr lang="en-CA" sz="1800" dirty="0" err="1" smtClean="0"/>
              <a:t>développement</a:t>
            </a:r>
            <a:r>
              <a:rPr lang="en-CA" sz="1800" dirty="0" smtClean="0"/>
              <a:t> </a:t>
            </a:r>
            <a:r>
              <a:rPr lang="en-CA" sz="1800" dirty="0" err="1" smtClean="0"/>
              <a:t>d’une</a:t>
            </a:r>
            <a:r>
              <a:rPr lang="en-CA" sz="1800" dirty="0" smtClean="0"/>
              <a:t> </a:t>
            </a:r>
            <a:r>
              <a:rPr lang="en-CA" sz="1800" dirty="0" err="1" smtClean="0"/>
              <a:t>compétence</a:t>
            </a:r>
            <a:endParaRPr lang="fr-CA" sz="1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5" y="801113"/>
            <a:ext cx="8389152" cy="526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5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50" y="905299"/>
            <a:ext cx="7886700" cy="80507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CA" sz="2800" dirty="0" smtClean="0"/>
              <a:t>Rétroaction</a:t>
            </a:r>
            <a:br>
              <a:rPr lang="fr-CA" sz="2800" dirty="0" smtClean="0"/>
            </a:br>
            <a:r>
              <a:rPr lang="fr-CA" sz="2000" dirty="0" smtClean="0"/>
              <a:t>Suggestion </a:t>
            </a:r>
            <a:r>
              <a:rPr lang="fr-CA" sz="2000" dirty="0"/>
              <a:t>de </a:t>
            </a:r>
            <a:r>
              <a:rPr lang="fr-CA" sz="2000" dirty="0" smtClean="0"/>
              <a:t>questions:</a:t>
            </a:r>
            <a:r>
              <a:rPr lang="fr-CA" sz="2800" dirty="0"/>
              <a:t> 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8650" y="1878054"/>
            <a:ext cx="7886700" cy="3677157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CA" dirty="0"/>
              <a:t>Qu’est-ce que vous avez </a:t>
            </a:r>
            <a:r>
              <a:rPr lang="fr-CA" dirty="0" smtClean="0"/>
              <a:t>vu et entendu?</a:t>
            </a:r>
          </a:p>
          <a:p>
            <a:pPr marL="342900" lvl="0" indent="-342900">
              <a:lnSpc>
                <a:spcPct val="150000"/>
              </a:lnSpc>
              <a:buClr>
                <a:srgbClr val="2E368F"/>
              </a:buClr>
              <a:buFont typeface="Wingdings" panose="05000000000000000000" pitchFamily="2" charset="2"/>
              <a:buChar char="q"/>
            </a:pPr>
            <a:r>
              <a:rPr lang="fr-CA" dirty="0">
                <a:solidFill>
                  <a:srgbClr val="2E368F"/>
                </a:solidFill>
              </a:rPr>
              <a:t>Qu’est-ce qui fait que ça a fonctionné ou n'a pas fonctionné</a:t>
            </a:r>
            <a:r>
              <a:rPr lang="fr-CA" dirty="0" smtClean="0">
                <a:solidFill>
                  <a:srgbClr val="2E368F"/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Clr>
                <a:srgbClr val="2E368F"/>
              </a:buClr>
              <a:buFont typeface="Wingdings" panose="05000000000000000000" pitchFamily="2" charset="2"/>
              <a:buChar char="q"/>
            </a:pPr>
            <a:r>
              <a:rPr lang="fr-CA" dirty="0" smtClean="0">
                <a:solidFill>
                  <a:srgbClr val="2E368F"/>
                </a:solidFill>
              </a:rPr>
              <a:t>Que </a:t>
            </a:r>
            <a:r>
              <a:rPr lang="fr-CA" dirty="0">
                <a:solidFill>
                  <a:srgbClr val="2E368F"/>
                </a:solidFill>
              </a:rPr>
              <a:t>feriez-vous de différent la prochaine fois?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CA" dirty="0" smtClean="0"/>
              <a:t>Qu’est-ce </a:t>
            </a:r>
            <a:r>
              <a:rPr lang="fr-CA" dirty="0"/>
              <a:t>qui a un effet motivant ou à l’inverse démotivant</a:t>
            </a:r>
            <a:r>
              <a:rPr lang="fr-CA" dirty="0" smtClean="0"/>
              <a:t>?</a:t>
            </a:r>
          </a:p>
          <a:p>
            <a:pPr marL="342900" lvl="0" indent="-342900">
              <a:lnSpc>
                <a:spcPct val="150000"/>
              </a:lnSpc>
              <a:buClr>
                <a:srgbClr val="2E368F"/>
              </a:buClr>
              <a:buFont typeface="Wingdings" panose="05000000000000000000" pitchFamily="2" charset="2"/>
              <a:buChar char="q"/>
            </a:pPr>
            <a:r>
              <a:rPr lang="fr-CA" dirty="0">
                <a:solidFill>
                  <a:srgbClr val="2E368F"/>
                </a:solidFill>
              </a:rPr>
              <a:t>Est-ce que cette action est aidante? Si oui, en quoi l'est-elle?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40" y="6215118"/>
            <a:ext cx="1200520" cy="50501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30">
            <a:off x="6712434" y="578798"/>
            <a:ext cx="1319793" cy="183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lèche courbée vers la droite 7"/>
          <p:cNvSpPr/>
          <p:nvPr/>
        </p:nvSpPr>
        <p:spPr>
          <a:xfrm>
            <a:off x="3283527" y="541870"/>
            <a:ext cx="219694" cy="340873"/>
          </a:xfrm>
          <a:prstGeom prst="curved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9" name="Flèche courbée vers la droite 8"/>
          <p:cNvSpPr/>
          <p:nvPr/>
        </p:nvSpPr>
        <p:spPr>
          <a:xfrm rot="10800000">
            <a:off x="3591308" y="529994"/>
            <a:ext cx="219694" cy="340873"/>
          </a:xfrm>
          <a:prstGeom prst="curved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303700" y="768856"/>
            <a:ext cx="6409852" cy="39219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b="1" i="0" kern="12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CA" sz="3200" dirty="0" smtClean="0"/>
              <a:t>OBJECTIVATION</a:t>
            </a:r>
            <a:endParaRPr lang="en-CA" sz="1800" dirty="0" smtClean="0"/>
          </a:p>
          <a:p>
            <a:pPr>
              <a:lnSpc>
                <a:spcPct val="150000"/>
              </a:lnSpc>
            </a:pPr>
            <a:endParaRPr lang="en-CA" sz="1800" dirty="0" smtClean="0"/>
          </a:p>
          <a:p>
            <a:pPr>
              <a:lnSpc>
                <a:spcPct val="150000"/>
              </a:lnSpc>
            </a:pPr>
            <a:r>
              <a:rPr lang="en-CA" sz="2000" dirty="0" err="1" smtClean="0"/>
              <a:t>Qu’avez-vous</a:t>
            </a:r>
            <a:r>
              <a:rPr lang="en-CA" sz="2000" dirty="0" smtClean="0"/>
              <a:t> </a:t>
            </a:r>
            <a:r>
              <a:rPr lang="en-CA" sz="2000" dirty="0" err="1" smtClean="0"/>
              <a:t>retenu</a:t>
            </a:r>
            <a:r>
              <a:rPr lang="en-CA" sz="2000" dirty="0" smtClean="0"/>
              <a:t> </a:t>
            </a:r>
            <a:r>
              <a:rPr lang="en-CA" sz="2000" dirty="0" err="1" smtClean="0"/>
              <a:t>d’important</a:t>
            </a:r>
            <a:r>
              <a:rPr lang="en-CA" sz="2000" dirty="0" smtClean="0"/>
              <a:t>?</a:t>
            </a:r>
          </a:p>
          <a:p>
            <a:pPr>
              <a:lnSpc>
                <a:spcPct val="150000"/>
              </a:lnSpc>
            </a:pPr>
            <a:endParaRPr lang="en-CA" sz="1200" dirty="0"/>
          </a:p>
          <a:p>
            <a:pPr>
              <a:lnSpc>
                <a:spcPct val="150000"/>
              </a:lnSpc>
            </a:pPr>
            <a:r>
              <a:rPr lang="en-CA" sz="2000" dirty="0" err="1"/>
              <a:t>En</a:t>
            </a:r>
            <a:r>
              <a:rPr lang="en-CA" sz="2000" dirty="0"/>
              <a:t> quoi </a:t>
            </a:r>
            <a:r>
              <a:rPr lang="en-CA" sz="2000" dirty="0" err="1" smtClean="0"/>
              <a:t>l’expérience</a:t>
            </a:r>
            <a:r>
              <a:rPr lang="en-CA" sz="2000" dirty="0" smtClean="0"/>
              <a:t> que </a:t>
            </a:r>
            <a:r>
              <a:rPr lang="en-CA" sz="2000" dirty="0" err="1" smtClean="0"/>
              <a:t>vous</a:t>
            </a:r>
            <a:r>
              <a:rPr lang="en-CA" sz="2000" dirty="0" smtClean="0"/>
              <a:t> </a:t>
            </a:r>
            <a:r>
              <a:rPr lang="en-CA" sz="2000" dirty="0" err="1" smtClean="0"/>
              <a:t>venez</a:t>
            </a:r>
            <a:r>
              <a:rPr lang="en-CA" sz="2000" dirty="0" smtClean="0"/>
              <a:t> de vivre </a:t>
            </a:r>
            <a:r>
              <a:rPr lang="en-CA" sz="2000" dirty="0" err="1" smtClean="0"/>
              <a:t>est-elle</a:t>
            </a:r>
            <a:r>
              <a:rPr lang="en-CA" sz="2000" dirty="0" smtClean="0"/>
              <a:t> </a:t>
            </a:r>
            <a:r>
              <a:rPr lang="en-CA" sz="2000" dirty="0" err="1" smtClean="0"/>
              <a:t>pertinente</a:t>
            </a:r>
            <a:r>
              <a:rPr lang="en-CA" sz="2000" dirty="0" smtClean="0"/>
              <a:t> </a:t>
            </a:r>
            <a:r>
              <a:rPr lang="en-CA" sz="2000" dirty="0" err="1" smtClean="0"/>
              <a:t>ou</a:t>
            </a:r>
            <a:r>
              <a:rPr lang="en-CA" sz="2000" dirty="0" smtClean="0"/>
              <a:t> </a:t>
            </a:r>
            <a:r>
              <a:rPr lang="en-CA" sz="2000" dirty="0" err="1" smtClean="0"/>
              <a:t>transférable</a:t>
            </a:r>
            <a:r>
              <a:rPr lang="en-CA" sz="2000" dirty="0" smtClean="0"/>
              <a:t>?</a:t>
            </a:r>
          </a:p>
          <a:p>
            <a:pPr>
              <a:lnSpc>
                <a:spcPct val="150000"/>
              </a:lnSpc>
            </a:pPr>
            <a:endParaRPr lang="en-CA" sz="1200" dirty="0"/>
          </a:p>
          <a:p>
            <a:pPr>
              <a:lnSpc>
                <a:spcPct val="150000"/>
              </a:lnSpc>
            </a:pPr>
            <a:r>
              <a:rPr lang="en-CA" sz="2000" dirty="0" err="1"/>
              <a:t>Quels</a:t>
            </a:r>
            <a:r>
              <a:rPr lang="en-CA" sz="2000" dirty="0"/>
              <a:t> liens </a:t>
            </a:r>
            <a:r>
              <a:rPr lang="en-CA" sz="2000" dirty="0" err="1" smtClean="0"/>
              <a:t>pouvez-vous</a:t>
            </a:r>
            <a:r>
              <a:rPr lang="en-CA" sz="2000" dirty="0" smtClean="0"/>
              <a:t> faire entre </a:t>
            </a:r>
            <a:r>
              <a:rPr lang="en-CA" sz="2000" dirty="0" err="1" smtClean="0"/>
              <a:t>cette</a:t>
            </a:r>
            <a:r>
              <a:rPr lang="en-CA" sz="2000" dirty="0" smtClean="0"/>
              <a:t> </a:t>
            </a:r>
            <a:r>
              <a:rPr lang="en-CA" sz="2000" dirty="0" err="1" smtClean="0"/>
              <a:t>expérience</a:t>
            </a:r>
            <a:r>
              <a:rPr lang="en-CA" sz="2000" dirty="0" smtClean="0"/>
              <a:t> et </a:t>
            </a:r>
            <a:r>
              <a:rPr lang="en-CA" sz="2000" dirty="0" err="1"/>
              <a:t>votre</a:t>
            </a:r>
            <a:r>
              <a:rPr lang="en-CA" sz="2000" dirty="0"/>
              <a:t> </a:t>
            </a:r>
            <a:r>
              <a:rPr lang="en-CA" sz="2000" dirty="0" err="1"/>
              <a:t>pratique</a:t>
            </a:r>
            <a:r>
              <a:rPr lang="en-CA" sz="2000" dirty="0"/>
              <a:t>?</a:t>
            </a:r>
          </a:p>
          <a:p>
            <a:pPr>
              <a:lnSpc>
                <a:spcPct val="150000"/>
              </a:lnSpc>
            </a:pPr>
            <a:endParaRPr lang="fr-CA" sz="900" dirty="0"/>
          </a:p>
        </p:txBody>
      </p:sp>
      <p:sp>
        <p:nvSpPr>
          <p:cNvPr id="2" name="Flèche courbée vers la droite 1"/>
          <p:cNvSpPr/>
          <p:nvPr/>
        </p:nvSpPr>
        <p:spPr>
          <a:xfrm>
            <a:off x="5735782" y="676901"/>
            <a:ext cx="439387" cy="510639"/>
          </a:xfrm>
          <a:prstGeom prst="curved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5" name="Flèche courbée vers la droite 4"/>
          <p:cNvSpPr/>
          <p:nvPr/>
        </p:nvSpPr>
        <p:spPr>
          <a:xfrm rot="10800000">
            <a:off x="6280075" y="627425"/>
            <a:ext cx="439387" cy="510639"/>
          </a:xfrm>
          <a:prstGeom prst="curved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25" y="409575"/>
            <a:ext cx="5772150" cy="3100388"/>
          </a:xfrm>
        </p:spPr>
        <p:txBody>
          <a:bodyPr>
            <a:normAutofit/>
          </a:bodyPr>
          <a:lstStyle/>
          <a:p>
            <a:pPr algn="ctr"/>
            <a:r>
              <a:rPr lang="fr-CA" sz="2800" dirty="0" smtClean="0"/>
              <a:t>            </a:t>
            </a:r>
            <a:br>
              <a:rPr lang="fr-CA" sz="2800" dirty="0" smtClean="0"/>
            </a:br>
            <a:r>
              <a:rPr lang="fr-CA" sz="2800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/>
          </a:p>
          <a:p>
            <a:pPr algn="ctr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   		</a:t>
            </a:r>
            <a:r>
              <a:rPr lang="en-US" dirty="0" smtClean="0"/>
              <a:t>		 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154723"/>
            <a:ext cx="1752600" cy="163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486024" y="781050"/>
            <a:ext cx="42862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2E368F"/>
                </a:solidFill>
              </a:rPr>
              <a:t>       </a:t>
            </a:r>
            <a:endParaRPr lang="en-CA" sz="3200" dirty="0" smtClean="0">
              <a:solidFill>
                <a:srgbClr val="FFFFFF"/>
              </a:solidFill>
            </a:endParaRPr>
          </a:p>
          <a:p>
            <a:r>
              <a:rPr lang="en-CA" sz="2000" dirty="0" smtClean="0">
                <a:solidFill>
                  <a:srgbClr val="2E368F"/>
                </a:solidFill>
              </a:rPr>
              <a:t>             </a:t>
            </a:r>
            <a:endParaRPr lang="fr-CA" sz="3200" dirty="0">
              <a:solidFill>
                <a:srgbClr val="2E368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479675" y="5762625"/>
            <a:ext cx="5227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FFFF"/>
                </a:solidFill>
              </a:rPr>
              <a:t>BON CONGRÈS AQIFGA 2018!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608" y="2887384"/>
            <a:ext cx="3508976" cy="2267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Bulle ronde 9"/>
          <p:cNvSpPr/>
          <p:nvPr/>
        </p:nvSpPr>
        <p:spPr>
          <a:xfrm>
            <a:off x="711200" y="2776221"/>
            <a:ext cx="2091593" cy="1387953"/>
          </a:xfrm>
          <a:prstGeom prst="wedgeEllipseCallout">
            <a:avLst>
              <a:gd name="adj1" fmla="val 85292"/>
              <a:gd name="adj2" fmla="val 335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rgbClr val="2E368F"/>
                </a:solidFill>
              </a:rPr>
              <a:t>Exactement comme les membres de l’AQIFGA!</a:t>
            </a:r>
            <a:endParaRPr lang="fr-FR" dirty="0">
              <a:solidFill>
                <a:srgbClr val="2E368F"/>
              </a:solidFill>
            </a:endParaRPr>
          </a:p>
        </p:txBody>
      </p:sp>
      <p:sp>
        <p:nvSpPr>
          <p:cNvPr id="12" name="Bulle ronde 11"/>
          <p:cNvSpPr/>
          <p:nvPr/>
        </p:nvSpPr>
        <p:spPr>
          <a:xfrm>
            <a:off x="6543674" y="2333382"/>
            <a:ext cx="2049820" cy="1006718"/>
          </a:xfrm>
          <a:prstGeom prst="wedgeEllipseCallout">
            <a:avLst>
              <a:gd name="adj1" fmla="val -59029"/>
              <a:gd name="adj2" fmla="val 6489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rgbClr val="2E368F"/>
                </a:solidFill>
              </a:rPr>
              <a:t>Hey Céline!</a:t>
            </a:r>
          </a:p>
          <a:p>
            <a:pPr algn="ctr"/>
            <a:r>
              <a:rPr lang="fr-CA" dirty="0" smtClean="0">
                <a:solidFill>
                  <a:srgbClr val="2E368F"/>
                </a:solidFill>
              </a:rPr>
              <a:t>C’est ben hot les poches!</a:t>
            </a:r>
            <a:endParaRPr lang="fr-FR" dirty="0">
              <a:solidFill>
                <a:srgbClr val="2E368F"/>
              </a:solidFill>
            </a:endParaRPr>
          </a:p>
        </p:txBody>
      </p:sp>
      <p:sp>
        <p:nvSpPr>
          <p:cNvPr id="8" name="Bulle ronde 7"/>
          <p:cNvSpPr/>
          <p:nvPr/>
        </p:nvSpPr>
        <p:spPr>
          <a:xfrm>
            <a:off x="2362200" y="622300"/>
            <a:ext cx="4108384" cy="1638300"/>
          </a:xfrm>
          <a:prstGeom prst="wedgeEllipseCallout">
            <a:avLst>
              <a:gd name="adj1" fmla="val -17742"/>
              <a:gd name="adj2" fmla="val 9118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Bulle ronde 13"/>
          <p:cNvSpPr/>
          <p:nvPr/>
        </p:nvSpPr>
        <p:spPr>
          <a:xfrm>
            <a:off x="2362200" y="609600"/>
            <a:ext cx="4108384" cy="1638300"/>
          </a:xfrm>
          <a:prstGeom prst="wedgeEllipseCallout">
            <a:avLst>
              <a:gd name="adj1" fmla="val 24917"/>
              <a:gd name="adj2" fmla="val 94283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</a:t>
            </a:r>
            <a:r>
              <a:rPr lang="en-C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VOTRE</a:t>
            </a:r>
            <a:r>
              <a:rPr lang="en-C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                 </a:t>
            </a:r>
            <a:r>
              <a:rPr lang="en-CA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IMPLICATION</a:t>
            </a:r>
            <a:r>
              <a:rPr lang="en-CA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517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630">
            <a:off x="6504007" y="35046"/>
            <a:ext cx="2343235" cy="325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41560" y="2038095"/>
            <a:ext cx="7573790" cy="3639424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fr-CA" sz="1800" dirty="0" smtClean="0">
                <a:ea typeface="Calibri"/>
                <a:cs typeface="Times New Roman"/>
              </a:rPr>
              <a:t>1.  </a:t>
            </a:r>
            <a:r>
              <a:rPr lang="fr-CA" dirty="0" smtClean="0">
                <a:latin typeface="Century Gothic" panose="020B0502020202020204" pitchFamily="34" charset="0"/>
                <a:ea typeface="Calibri"/>
                <a:cs typeface="Times New Roman"/>
              </a:rPr>
              <a:t>Équipe </a:t>
            </a:r>
            <a:r>
              <a:rPr lang="fr-CA" dirty="0">
                <a:latin typeface="Century Gothic" panose="020B0502020202020204" pitchFamily="34" charset="0"/>
                <a:ea typeface="Calibri"/>
                <a:cs typeface="Times New Roman"/>
              </a:rPr>
              <a:t>des </a:t>
            </a:r>
            <a:r>
              <a:rPr lang="fr-CA" dirty="0" smtClean="0">
                <a:latin typeface="Century Gothic" panose="020B0502020202020204" pitchFamily="34" charset="0"/>
                <a:ea typeface="Calibri"/>
                <a:cs typeface="Times New Roman"/>
              </a:rPr>
              <a:t>joueurs : </a:t>
            </a:r>
            <a:endParaRPr lang="fr-CA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914400" lvl="1" indent="-45720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fr-CA" sz="2000" dirty="0" smtClean="0">
                <a:latin typeface="Century Gothic" panose="020B0502020202020204" pitchFamily="34" charset="0"/>
                <a:ea typeface="Calibri"/>
                <a:cs typeface="Times New Roman"/>
              </a:rPr>
              <a:t>Formation </a:t>
            </a:r>
            <a:r>
              <a:rPr lang="fr-CA" sz="2000" dirty="0">
                <a:latin typeface="Century Gothic" panose="020B0502020202020204" pitchFamily="34" charset="0"/>
                <a:ea typeface="Calibri"/>
                <a:cs typeface="Times New Roman"/>
              </a:rPr>
              <a:t>de deux </a:t>
            </a:r>
            <a:r>
              <a:rPr lang="fr-CA" sz="2000" dirty="0" smtClean="0">
                <a:latin typeface="Century Gothic" panose="020B0502020202020204" pitchFamily="34" charset="0"/>
                <a:ea typeface="Calibri"/>
                <a:cs typeface="Times New Roman"/>
              </a:rPr>
              <a:t>équipes.</a:t>
            </a:r>
            <a:endParaRPr lang="fr-CA" sz="20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914400" lvl="1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CA" sz="2000" dirty="0">
                <a:latin typeface="Century Gothic" panose="020B0502020202020204" pitchFamily="34" charset="0"/>
                <a:ea typeface="Calibri"/>
                <a:cs typeface="Times New Roman"/>
              </a:rPr>
              <a:t>T</a:t>
            </a:r>
            <a:r>
              <a:rPr lang="fr-CA" sz="2000" dirty="0" smtClean="0">
                <a:latin typeface="Century Gothic" panose="020B0502020202020204" pitchFamily="34" charset="0"/>
                <a:ea typeface="Calibri"/>
                <a:cs typeface="Times New Roman"/>
              </a:rPr>
              <a:t>rouver </a:t>
            </a:r>
            <a:r>
              <a:rPr lang="fr-CA" sz="2000" dirty="0">
                <a:latin typeface="Century Gothic" panose="020B0502020202020204" pitchFamily="34" charset="0"/>
                <a:ea typeface="Calibri"/>
                <a:cs typeface="Times New Roman"/>
              </a:rPr>
              <a:t>un nom </a:t>
            </a:r>
            <a:r>
              <a:rPr lang="fr-CA" sz="2000" dirty="0" smtClean="0">
                <a:latin typeface="Century Gothic" panose="020B0502020202020204" pitchFamily="34" charset="0"/>
                <a:ea typeface="Calibri"/>
                <a:cs typeface="Times New Roman"/>
              </a:rPr>
              <a:t>d’équipe. (2 minutes)</a:t>
            </a:r>
          </a:p>
          <a:p>
            <a:pPr marL="457200" lvl="1" indent="0">
              <a:lnSpc>
                <a:spcPct val="115000"/>
              </a:lnSpc>
              <a:spcAft>
                <a:spcPts val="0"/>
              </a:spcAft>
              <a:buNone/>
            </a:pPr>
            <a:endParaRPr lang="fr-CA" sz="20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fr-CA" dirty="0">
                <a:latin typeface="Century Gothic" panose="020B0502020202020204" pitchFamily="34" charset="0"/>
                <a:ea typeface="Calibri"/>
                <a:cs typeface="Times New Roman"/>
              </a:rPr>
              <a:t>2.  Équipe des </a:t>
            </a:r>
            <a:r>
              <a:rPr lang="fr-CA" dirty="0" smtClean="0">
                <a:latin typeface="Century Gothic" panose="020B0502020202020204" pitchFamily="34" charset="0"/>
                <a:ea typeface="Calibri"/>
                <a:cs typeface="Times New Roman"/>
              </a:rPr>
              <a:t>entendeurs :</a:t>
            </a:r>
            <a:endParaRPr lang="fr-CA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914400" lvl="1" indent="-45720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fr-CA" sz="2000" dirty="0"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fr-CA" sz="2000" dirty="0" smtClean="0">
                <a:latin typeface="Century Gothic" panose="020B0502020202020204" pitchFamily="34" charset="0"/>
                <a:ea typeface="Calibri"/>
                <a:cs typeface="Times New Roman"/>
              </a:rPr>
              <a:t>Oreilles </a:t>
            </a:r>
            <a:r>
              <a:rPr lang="fr-CA" sz="2000" dirty="0">
                <a:latin typeface="Century Gothic" panose="020B0502020202020204" pitchFamily="34" charset="0"/>
                <a:ea typeface="Calibri"/>
                <a:cs typeface="Times New Roman"/>
              </a:rPr>
              <a:t>de lapin, tableaux et </a:t>
            </a:r>
            <a:r>
              <a:rPr lang="fr-CA" sz="2000" dirty="0" smtClean="0">
                <a:latin typeface="Century Gothic" panose="020B0502020202020204" pitchFamily="34" charset="0"/>
                <a:ea typeface="Calibri"/>
                <a:cs typeface="Times New Roman"/>
              </a:rPr>
              <a:t>crayons.</a:t>
            </a:r>
          </a:p>
          <a:p>
            <a:pPr marL="457200" lvl="1" indent="0">
              <a:lnSpc>
                <a:spcPct val="115000"/>
              </a:lnSpc>
              <a:buNone/>
            </a:pPr>
            <a:endParaRPr lang="fr-CA" sz="20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fr-CA" dirty="0">
                <a:latin typeface="Century Gothic" panose="020B0502020202020204" pitchFamily="34" charset="0"/>
                <a:ea typeface="Calibri"/>
                <a:cs typeface="Times New Roman"/>
              </a:rPr>
              <a:t>3.   Équipe des </a:t>
            </a:r>
            <a:r>
              <a:rPr lang="fr-CA" dirty="0" smtClean="0">
                <a:latin typeface="Century Gothic" panose="020B0502020202020204" pitchFamily="34" charset="0"/>
                <a:ea typeface="Calibri"/>
                <a:cs typeface="Times New Roman"/>
              </a:rPr>
              <a:t>observateurs : </a:t>
            </a:r>
            <a:endParaRPr lang="fr-CA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914400" lvl="1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CA" sz="2000" dirty="0">
                <a:latin typeface="Century Gothic" panose="020B0502020202020204" pitchFamily="34" charset="0"/>
                <a:ea typeface="Calibri"/>
                <a:cs typeface="Times New Roman"/>
              </a:rPr>
              <a:t>  </a:t>
            </a:r>
            <a:r>
              <a:rPr lang="fr-CA" sz="2000" dirty="0" smtClean="0">
                <a:latin typeface="Century Gothic" panose="020B0502020202020204" pitchFamily="34" charset="0"/>
                <a:ea typeface="Calibri"/>
                <a:cs typeface="Times New Roman"/>
              </a:rPr>
              <a:t>Lunettes</a:t>
            </a:r>
            <a:r>
              <a:rPr lang="fr-CA" sz="2000" dirty="0">
                <a:latin typeface="Century Gothic" panose="020B0502020202020204" pitchFamily="34" charset="0"/>
                <a:ea typeface="Calibri"/>
                <a:cs typeface="Times New Roman"/>
              </a:rPr>
              <a:t>, tableaux et </a:t>
            </a:r>
            <a:r>
              <a:rPr lang="fr-CA" sz="2000" dirty="0" smtClean="0">
                <a:latin typeface="Century Gothic" panose="020B0502020202020204" pitchFamily="34" charset="0"/>
                <a:ea typeface="Calibri"/>
                <a:cs typeface="Times New Roman"/>
              </a:rPr>
              <a:t>crayons.</a:t>
            </a:r>
            <a:endParaRPr lang="fr-CA" sz="20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endParaRPr lang="fr-CA" sz="1800" dirty="0" smtClean="0"/>
          </a:p>
          <a:p>
            <a:pPr marL="0" indent="0">
              <a:buNone/>
            </a:pPr>
            <a:endParaRPr lang="fr-CA" sz="1800" dirty="0" smtClean="0"/>
          </a:p>
          <a:p>
            <a:pPr marL="0" indent="0">
              <a:buNone/>
            </a:pPr>
            <a:r>
              <a:rPr lang="fr-CA" sz="1000" dirty="0"/>
              <a:t> </a:t>
            </a:r>
            <a:r>
              <a:rPr lang="fr-CA" sz="1400" dirty="0"/>
              <a:t/>
            </a:r>
            <a:br>
              <a:rPr lang="fr-CA" sz="1400" dirty="0"/>
            </a:br>
            <a:endParaRPr lang="fr-CA" sz="1400" dirty="0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6133318"/>
            <a:ext cx="1485900" cy="579120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56903" y="739386"/>
            <a:ext cx="4796889" cy="689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CA" sz="2800" dirty="0"/>
              <a:t>On </a:t>
            </a:r>
            <a:r>
              <a:rPr lang="en-CA" sz="2800" dirty="0" err="1"/>
              <a:t>joue</a:t>
            </a:r>
            <a:r>
              <a:rPr lang="en-CA" sz="2800" dirty="0"/>
              <a:t> aux </a:t>
            </a:r>
            <a:r>
              <a:rPr lang="en-CA" sz="2800" dirty="0" err="1"/>
              <a:t>poches</a:t>
            </a:r>
            <a:r>
              <a:rPr lang="en-CA" sz="2800" dirty="0" smtClean="0"/>
              <a:t>!</a:t>
            </a:r>
            <a:endParaRPr lang="fr-CA" sz="2800" dirty="0" smtClean="0"/>
          </a:p>
          <a:p>
            <a:pPr algn="ctr">
              <a:lnSpc>
                <a:spcPct val="150000"/>
              </a:lnSpc>
            </a:pPr>
            <a:r>
              <a:rPr lang="fr-CA" sz="2400" dirty="0" smtClean="0"/>
              <a:t>Formation des équipes</a:t>
            </a:r>
            <a:endParaRPr lang="fr-CA" sz="2400" dirty="0"/>
          </a:p>
        </p:txBody>
      </p:sp>
      <p:pic>
        <p:nvPicPr>
          <p:cNvPr id="1026" name="Picture 2" descr="Résultats de recherche d'images pour « oreille de lapin »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676" y="4034970"/>
            <a:ext cx="711201" cy="71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associé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56" y="4943014"/>
            <a:ext cx="848631" cy="110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48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28650" y="1594673"/>
            <a:ext cx="7886700" cy="434167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CA" b="1" dirty="0" err="1"/>
              <a:t>Constatations</a:t>
            </a:r>
            <a:r>
              <a:rPr lang="en-CA" b="1" dirty="0"/>
              <a:t>:</a:t>
            </a:r>
            <a:endParaRPr lang="fr-CA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Pas </a:t>
            </a:r>
            <a:r>
              <a:rPr lang="en-CA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de </a:t>
            </a:r>
            <a:r>
              <a:rPr lang="en-CA" sz="1800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consigne</a:t>
            </a:r>
            <a:r>
              <a:rPr lang="en-CA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, pas de </a:t>
            </a:r>
            <a:r>
              <a:rPr lang="en-CA" sz="1800" dirty="0" err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balise</a:t>
            </a:r>
            <a:r>
              <a:rPr lang="en-CA" sz="1800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, pas </a:t>
            </a:r>
            <a:r>
              <a:rPr lang="en-CA" sz="1800" dirty="0" err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d’objectif</a:t>
            </a:r>
            <a:endParaRPr lang="en-CA" sz="1800" dirty="0" smtClean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pas de </a:t>
            </a:r>
            <a:r>
              <a:rPr lang="en-CA" sz="1800" dirty="0" err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problématique</a:t>
            </a:r>
            <a:r>
              <a:rPr lang="en-CA" sz="1800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,</a:t>
            </a:r>
            <a:r>
              <a:rPr lang="en-CA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/>
            </a:r>
            <a:br>
              <a:rPr lang="en-CA" sz="1800" dirty="0">
                <a:solidFill>
                  <a:schemeClr val="accent5"/>
                </a:solidFill>
                <a:latin typeface="Century Gothic" panose="020B0502020202020204" pitchFamily="34" charset="0"/>
              </a:rPr>
            </a:br>
            <a:r>
              <a:rPr lang="en-CA" sz="1800" dirty="0" err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Qu’est-ce</a:t>
            </a:r>
            <a:r>
              <a:rPr lang="en-CA" sz="1800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 </a:t>
            </a:r>
            <a:r>
              <a:rPr lang="en-CA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que </a:t>
            </a:r>
            <a:r>
              <a:rPr lang="en-CA" sz="1800" dirty="0" err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cela</a:t>
            </a:r>
            <a:r>
              <a:rPr lang="en-CA" sz="1800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 a </a:t>
            </a:r>
            <a:r>
              <a:rPr lang="en-CA" sz="1800" dirty="0" err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comme</a:t>
            </a:r>
            <a:r>
              <a:rPr lang="en-CA" sz="1800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 </a:t>
            </a:r>
            <a:r>
              <a:rPr lang="en-CA" sz="1800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effet</a:t>
            </a:r>
            <a:r>
              <a:rPr lang="en-CA" sz="1800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?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CA" sz="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CA" sz="1800" dirty="0"/>
              <a:t>Confusion, </a:t>
            </a:r>
            <a:r>
              <a:rPr lang="en-CA" sz="1800" dirty="0" smtClean="0"/>
              <a:t>malaise…</a:t>
            </a:r>
            <a:endParaRPr lang="en-CA" sz="1800" dirty="0"/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CA" sz="1800" dirty="0" err="1"/>
              <a:t>Ça</a:t>
            </a:r>
            <a:r>
              <a:rPr lang="en-CA" sz="1800" dirty="0"/>
              <a:t> </a:t>
            </a:r>
            <a:r>
              <a:rPr lang="en-CA" sz="1800" dirty="0" err="1"/>
              <a:t>va</a:t>
            </a:r>
            <a:r>
              <a:rPr lang="en-CA" sz="1800" dirty="0"/>
              <a:t> </a:t>
            </a:r>
            <a:r>
              <a:rPr lang="en-CA" sz="1800" dirty="0" err="1"/>
              <a:t>être</a:t>
            </a:r>
            <a:r>
              <a:rPr lang="en-CA" sz="1800" dirty="0"/>
              <a:t> plate…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CA" sz="1800" dirty="0"/>
              <a:t>Est-</a:t>
            </a:r>
            <a:r>
              <a:rPr lang="en-CA" sz="1800" dirty="0" err="1"/>
              <a:t>ce</a:t>
            </a:r>
            <a:r>
              <a:rPr lang="en-CA" sz="1800" dirty="0"/>
              <a:t> </a:t>
            </a:r>
            <a:r>
              <a:rPr lang="en-CA" sz="1800" dirty="0" err="1"/>
              <a:t>qu’il</a:t>
            </a:r>
            <a:r>
              <a:rPr lang="en-CA" sz="1800" dirty="0"/>
              <a:t> y a un </a:t>
            </a:r>
            <a:r>
              <a:rPr lang="en-CA" sz="1800" dirty="0" err="1"/>
              <a:t>moyen</a:t>
            </a:r>
            <a:r>
              <a:rPr lang="en-CA" sz="1800" dirty="0"/>
              <a:t> de </a:t>
            </a:r>
            <a:r>
              <a:rPr lang="en-CA" sz="1800" dirty="0" err="1"/>
              <a:t>sortir</a:t>
            </a:r>
            <a:r>
              <a:rPr lang="en-CA" sz="1800" dirty="0"/>
              <a:t> sans que les </a:t>
            </a:r>
            <a:r>
              <a:rPr lang="en-CA" sz="1800" dirty="0" err="1"/>
              <a:t>animatrices</a:t>
            </a:r>
            <a:r>
              <a:rPr lang="en-CA" sz="1800" dirty="0"/>
              <a:t> </a:t>
            </a:r>
            <a:r>
              <a:rPr lang="en-CA" sz="1800" dirty="0" err="1"/>
              <a:t>s’en</a:t>
            </a:r>
            <a:r>
              <a:rPr lang="en-CA" sz="1800" dirty="0"/>
              <a:t> </a:t>
            </a:r>
            <a:r>
              <a:rPr lang="en-CA" sz="1800" dirty="0" err="1"/>
              <a:t>rendent</a:t>
            </a:r>
            <a:r>
              <a:rPr lang="en-CA" sz="1800" dirty="0"/>
              <a:t> </a:t>
            </a:r>
            <a:r>
              <a:rPr lang="en-CA" sz="1800" dirty="0" err="1" smtClean="0"/>
              <a:t>compte</a:t>
            </a:r>
            <a:r>
              <a:rPr lang="en-CA" sz="1800" dirty="0" smtClean="0"/>
              <a:t>?</a:t>
            </a:r>
            <a:endParaRPr lang="en-CA" sz="1600" dirty="0" smtClean="0"/>
          </a:p>
          <a:p>
            <a:pPr marL="0" indent="0">
              <a:lnSpc>
                <a:spcPct val="115000"/>
              </a:lnSpc>
              <a:buNone/>
            </a:pPr>
            <a:r>
              <a:rPr lang="en-CA" sz="1800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Et </a:t>
            </a:r>
            <a:r>
              <a:rPr lang="en-CA" sz="1800" dirty="0" err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vos</a:t>
            </a:r>
            <a:r>
              <a:rPr lang="en-CA" sz="1800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 </a:t>
            </a:r>
            <a:r>
              <a:rPr lang="en-CA" sz="1800" dirty="0" err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élèves</a:t>
            </a:r>
            <a:r>
              <a:rPr lang="en-CA" sz="1800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, </a:t>
            </a:r>
            <a:r>
              <a:rPr lang="en-CA" sz="1800" dirty="0" err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ont-ils</a:t>
            </a:r>
            <a:r>
              <a:rPr lang="en-CA" sz="1800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 </a:t>
            </a:r>
            <a:r>
              <a:rPr lang="en-CA" sz="1800" dirty="0" err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parfois</a:t>
            </a:r>
            <a:r>
              <a:rPr lang="en-CA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 </a:t>
            </a:r>
            <a:r>
              <a:rPr lang="en-CA" sz="1800" dirty="0" err="1" smtClean="0">
                <a:solidFill>
                  <a:schemeClr val="accent5"/>
                </a:solidFill>
                <a:latin typeface="Century Gothic" panose="020B0502020202020204" pitchFamily="34" charset="0"/>
              </a:rPr>
              <a:t>ces</a:t>
            </a:r>
            <a:r>
              <a:rPr lang="en-CA" sz="1800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 </a:t>
            </a:r>
            <a:r>
              <a:rPr lang="en-CA" sz="1800" dirty="0">
                <a:solidFill>
                  <a:schemeClr val="accent5"/>
                </a:solidFill>
                <a:latin typeface="Century Gothic" panose="020B0502020202020204" pitchFamily="34" charset="0"/>
              </a:rPr>
              <a:t>sentiments?</a:t>
            </a:r>
            <a:endParaRPr lang="fr-CA" sz="18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fr-CA" sz="1800" dirty="0" smtClean="0"/>
          </a:p>
          <a:p>
            <a:pPr marL="0" indent="0">
              <a:buNone/>
            </a:pPr>
            <a:endParaRPr lang="fr-CA" sz="1800" dirty="0" smtClean="0"/>
          </a:p>
          <a:p>
            <a:pPr marL="0" indent="0">
              <a:buNone/>
            </a:pPr>
            <a:r>
              <a:rPr lang="fr-CA" sz="1000" dirty="0"/>
              <a:t> </a:t>
            </a:r>
            <a:r>
              <a:rPr lang="fr-CA" sz="1400" dirty="0"/>
              <a:t/>
            </a:r>
            <a:br>
              <a:rPr lang="fr-CA" sz="1400" dirty="0"/>
            </a:br>
            <a:endParaRPr lang="fr-CA" sz="1400" dirty="0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6133318"/>
            <a:ext cx="1485900" cy="579120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60031" y="1558"/>
            <a:ext cx="7271658" cy="1610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CA" sz="2400" dirty="0" err="1" smtClean="0"/>
              <a:t>Joute</a:t>
            </a:r>
            <a:r>
              <a:rPr lang="en-CA" sz="2400" dirty="0" smtClean="0"/>
              <a:t> 1 </a:t>
            </a:r>
          </a:p>
          <a:p>
            <a:pPr>
              <a:lnSpc>
                <a:spcPct val="150000"/>
              </a:lnSpc>
            </a:pPr>
            <a:r>
              <a:rPr lang="en-CA" sz="2400" dirty="0" smtClean="0"/>
              <a:t>On </a:t>
            </a:r>
            <a:r>
              <a:rPr lang="en-CA" sz="2400" dirty="0" err="1"/>
              <a:t>joue</a:t>
            </a:r>
            <a:r>
              <a:rPr lang="en-CA" sz="2400" dirty="0"/>
              <a:t> aux </a:t>
            </a:r>
            <a:r>
              <a:rPr lang="en-CA" sz="2400" dirty="0" err="1"/>
              <a:t>poches</a:t>
            </a:r>
            <a:r>
              <a:rPr lang="en-CA" sz="2400" dirty="0" smtClean="0"/>
              <a:t>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630">
            <a:off x="6697300" y="863107"/>
            <a:ext cx="1706777" cy="237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5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50" y="829575"/>
            <a:ext cx="7886700" cy="435986"/>
          </a:xfrm>
        </p:spPr>
        <p:txBody>
          <a:bodyPr/>
          <a:lstStyle/>
          <a:p>
            <a:pPr algn="ctr"/>
            <a:r>
              <a:rPr lang="fr-FR" sz="2800" dirty="0" smtClean="0"/>
              <a:t>Un objectif, une problématique </a:t>
            </a:r>
            <a:r>
              <a:rPr lang="fr-FR" sz="2800" dirty="0"/>
              <a:t>doit </a:t>
            </a:r>
            <a:r>
              <a:rPr lang="fr-FR" sz="2800" dirty="0" smtClean="0"/>
              <a:t>être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S.M.A.R.T.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664">
            <a:off x="1972154" y="2357121"/>
            <a:ext cx="5075165" cy="2639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40" y="6215118"/>
            <a:ext cx="1200520" cy="50501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72000" y="5382434"/>
            <a:ext cx="2873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carte maîtresse!!</a:t>
            </a: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48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28650" y="2280829"/>
            <a:ext cx="7886700" cy="3696792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fr-CA" dirty="0" smtClean="0">
                <a:latin typeface="Century Gothic" panose="020B0502020202020204" pitchFamily="34" charset="0"/>
                <a:ea typeface="Calibri"/>
                <a:cs typeface="Times New Roman"/>
              </a:rPr>
              <a:t>Que faut-il faire pour ne pas revivre pareil situation?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fr-CA" dirty="0" smtClean="0">
                <a:latin typeface="Century Gothic" panose="020B0502020202020204" pitchFamily="34" charset="0"/>
                <a:ea typeface="Calibri"/>
                <a:cs typeface="Times New Roman"/>
              </a:rPr>
              <a:t>Que faut-il changer? 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fr-CA" dirty="0" smtClean="0">
                <a:latin typeface="Century Gothic" panose="020B0502020202020204" pitchFamily="34" charset="0"/>
                <a:ea typeface="Calibri"/>
                <a:cs typeface="Times New Roman"/>
              </a:rPr>
              <a:t>Est-ce que notre objectif est clair?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fr-CA" dirty="0" smtClean="0">
                <a:latin typeface="Century Gothic" panose="020B0502020202020204" pitchFamily="34" charset="0"/>
                <a:ea typeface="Calibri"/>
                <a:cs typeface="Times New Roman"/>
              </a:rPr>
              <a:t>Pourquoi sommes-nous ici?</a:t>
            </a:r>
            <a:endParaRPr lang="fr-CA" sz="1600" dirty="0" smtClean="0"/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fr-CA" sz="900" dirty="0"/>
              <a:t> </a:t>
            </a:r>
            <a:r>
              <a:rPr lang="fr-CA" sz="1200" dirty="0"/>
              <a:t/>
            </a:r>
            <a:br>
              <a:rPr lang="fr-CA" sz="1200" dirty="0"/>
            </a:br>
            <a:endParaRPr lang="fr-CA" sz="1200" dirty="0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6133318"/>
            <a:ext cx="1485900" cy="579120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50977" y="1486347"/>
            <a:ext cx="8204525" cy="689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>
              <a:lnSpc>
                <a:spcPct val="200000"/>
              </a:lnSpc>
            </a:pPr>
            <a:r>
              <a:rPr lang="en-CA" sz="2400" dirty="0" err="1" smtClean="0"/>
              <a:t>Joute</a:t>
            </a:r>
            <a:r>
              <a:rPr lang="en-CA" sz="2400" dirty="0" smtClean="0"/>
              <a:t> 1: </a:t>
            </a:r>
            <a:r>
              <a:rPr lang="en-CA" sz="2400" dirty="0" err="1" smtClean="0"/>
              <a:t>Représentation</a:t>
            </a:r>
            <a:endParaRPr lang="en-CA" sz="2400" dirty="0" smtClean="0"/>
          </a:p>
          <a:p>
            <a:pPr>
              <a:lnSpc>
                <a:spcPct val="300000"/>
              </a:lnSpc>
            </a:pPr>
            <a:r>
              <a:rPr lang="en-CA" sz="2000" dirty="0" err="1" smtClean="0"/>
              <a:t>Objectivation</a:t>
            </a:r>
            <a:r>
              <a:rPr lang="en-CA" sz="2000" dirty="0" smtClean="0">
                <a:solidFill>
                  <a:srgbClr val="FFFFFF"/>
                </a:solidFill>
              </a:rPr>
              <a:t>! </a:t>
            </a:r>
            <a:r>
              <a:rPr lang="en-CA" sz="2400" dirty="0">
                <a:solidFill>
                  <a:srgbClr val="FFFFFF"/>
                </a:solidFill>
              </a:rPr>
              <a:t/>
            </a:r>
            <a:br>
              <a:rPr lang="en-CA" sz="2400" dirty="0">
                <a:solidFill>
                  <a:srgbClr val="FFFFFF"/>
                </a:solidFill>
              </a:rPr>
            </a:br>
            <a:endParaRPr lang="fr-CA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30">
            <a:off x="7329933" y="1587466"/>
            <a:ext cx="1319793" cy="183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lèche courbée vers la droite 7"/>
          <p:cNvSpPr/>
          <p:nvPr/>
        </p:nvSpPr>
        <p:spPr>
          <a:xfrm>
            <a:off x="2598415" y="1678606"/>
            <a:ext cx="219694" cy="304796"/>
          </a:xfrm>
          <a:prstGeom prst="curved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9" name="Flèche courbée vers la droite 8"/>
          <p:cNvSpPr/>
          <p:nvPr/>
        </p:nvSpPr>
        <p:spPr>
          <a:xfrm rot="10800000">
            <a:off x="2818109" y="1664983"/>
            <a:ext cx="219694" cy="304796"/>
          </a:xfrm>
          <a:prstGeom prst="curved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5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426581" y="1471362"/>
            <a:ext cx="5772150" cy="343430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CA" sz="2800" dirty="0" smtClean="0"/>
              <a:t/>
            </a:r>
            <a:br>
              <a:rPr lang="fr-CA" sz="2800" dirty="0" smtClean="0"/>
            </a:br>
            <a:r>
              <a:rPr lang="fr-CA" sz="2800" dirty="0"/>
              <a:t/>
            </a:r>
            <a:br>
              <a:rPr lang="fr-CA" sz="2800" dirty="0"/>
            </a:br>
            <a:r>
              <a:rPr lang="fr-CA" sz="2800" dirty="0" smtClean="0"/>
              <a:t/>
            </a:r>
            <a:br>
              <a:rPr lang="fr-CA" sz="2800" dirty="0" smtClean="0"/>
            </a:br>
            <a:r>
              <a:rPr lang="fr-CA" sz="2800" dirty="0" smtClean="0"/>
              <a:t>Qu’est-ce que ça prendrait pour que vous deveniez très bons aux poches?</a:t>
            </a:r>
            <a:br>
              <a:rPr lang="fr-CA" sz="2800" dirty="0" smtClean="0"/>
            </a:br>
            <a:r>
              <a:rPr lang="fr-CA" sz="2800" dirty="0" smtClean="0"/>
              <a:t/>
            </a:r>
            <a:br>
              <a:rPr lang="fr-CA" sz="2800" dirty="0" smtClean="0"/>
            </a:br>
            <a:r>
              <a:rPr lang="fr-CA" sz="2800" dirty="0" smtClean="0"/>
              <a:t>Comment devenir compétents</a:t>
            </a:r>
            <a:br>
              <a:rPr lang="fr-CA" sz="2800" dirty="0" smtClean="0"/>
            </a:br>
            <a:r>
              <a:rPr lang="fr-CA" sz="2800" dirty="0" smtClean="0"/>
              <a:t>aux poches?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79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81025"/>
            <a:ext cx="9248775" cy="6276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660" y="222014"/>
            <a:ext cx="7674690" cy="286226"/>
          </a:xfrm>
        </p:spPr>
        <p:txBody>
          <a:bodyPr>
            <a:noAutofit/>
          </a:bodyPr>
          <a:lstStyle/>
          <a:p>
            <a:pPr algn="ctr"/>
            <a:r>
              <a:rPr lang="fr-CA" sz="1600" dirty="0" smtClean="0"/>
              <a:t>Composantes du développement d’une compétence</a:t>
            </a:r>
            <a:endParaRPr lang="fr-FR" sz="1600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455472"/>
              </p:ext>
            </p:extLst>
          </p:nvPr>
        </p:nvGraphicFramePr>
        <p:xfrm>
          <a:off x="356261" y="627399"/>
          <a:ext cx="8559263" cy="6208435"/>
        </p:xfrm>
        <a:graphic>
          <a:graphicData uri="http://schemas.openxmlformats.org/drawingml/2006/table">
            <a:tbl>
              <a:tblPr firstRow="1" firstCol="1" bandRow="1"/>
              <a:tblGrid>
                <a:gridCol w="1567543"/>
                <a:gridCol w="1876796"/>
                <a:gridCol w="5114924"/>
              </a:tblGrid>
              <a:tr h="102418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fr-CA" sz="1400" b="1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REPRÉSENTATION 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 personne prend appui sur ses expériences et ses connaissances pour évaluer la problématique et évaluer ses capacités de réussite.  Anticipation de la résolution de la problématique.</a:t>
                      </a:r>
                      <a:endParaRPr lang="fr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11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CA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08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A"/>
                    </a:solidFill>
                  </a:tcPr>
                </a:tc>
              </a:tr>
              <a:tr h="1004247">
                <a:tc rowSpan="2"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fr-CA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fr-CA" sz="1400" b="1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ACTION </a:t>
                      </a:r>
                      <a:r>
                        <a:rPr lang="fr-CA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fr-CA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 personne agit pour résoudre la problématique.</a:t>
                      </a:r>
                      <a:endParaRPr lang="fr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000" marR="3600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E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 MODÉLISATION</a:t>
                      </a:r>
                      <a:endParaRPr lang="fr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Le maître et l’apprenti: on me le montre avec explications et je le fais.</a:t>
                      </a:r>
                      <a:endParaRPr lang="fr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(Modélisation explicite)</a:t>
                      </a:r>
                      <a:endParaRPr lang="fr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ECD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20445" algn="l"/>
                        </a:tabLst>
                      </a:pPr>
                      <a:r>
                        <a:rPr lang="fr-CA" sz="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CA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ECD"/>
                    </a:solidFill>
                  </a:tcPr>
                </a:tc>
              </a:tr>
              <a:tr h="1203009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 ITÉRATION</a:t>
                      </a:r>
                      <a:endParaRPr lang="fr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Je me sers de ce que j’ai appris dans des </a:t>
                      </a:r>
                      <a:r>
                        <a:rPr lang="fr-CA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situations  </a:t>
                      </a:r>
                      <a:r>
                        <a:rPr lang="fr-CA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semblables mais différentes</a:t>
                      </a:r>
                      <a:r>
                        <a:rPr lang="fr-CA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 (souvent et rapprochées)</a:t>
                      </a:r>
                      <a:endParaRPr lang="fr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E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915583">
                <a:tc rowSpan="3">
                  <a:txBody>
                    <a:bodyPr/>
                    <a:lstStyle/>
                    <a:p>
                      <a:pPr marL="873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A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 </a:t>
                      </a:r>
                      <a:r>
                        <a:rPr lang="fr-CA" sz="1400" b="1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OBJECTIVATION</a:t>
                      </a:r>
                      <a:r>
                        <a:rPr lang="fr-CA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fr-CA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: La personne évalue  la </a:t>
                      </a:r>
                      <a:r>
                        <a:rPr lang="fr-CA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résolution </a:t>
                      </a:r>
                      <a:r>
                        <a:rPr lang="fr-CA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 la problématique et s’interroge sur sa représentation   initiale. Qu’est-ce qui a changé? Pourquoi? Que fera-t-elle  pour faire mieux ou éviter un </a:t>
                      </a:r>
                      <a:r>
                        <a:rPr lang="fr-CA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piège </a:t>
                      </a:r>
                      <a:r>
                        <a:rPr lang="fr-CA" sz="11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(dimensions </a:t>
                      </a:r>
                      <a:r>
                        <a:rPr lang="fr-CA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émotives et techniques</a:t>
                      </a:r>
                      <a:r>
                        <a:rPr lang="fr-CA" sz="11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.)</a:t>
                      </a:r>
                      <a:endParaRPr lang="fr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000" marR="3600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 COMPRÉHENSION</a:t>
                      </a:r>
                      <a:endParaRPr lang="fr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Je peux expliquer quoi, pourquoi, comment, où et quand je le fais.</a:t>
                      </a:r>
                      <a:endParaRPr lang="fr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F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804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CA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08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FD"/>
                    </a:solidFill>
                  </a:tcPr>
                </a:tc>
              </a:tr>
              <a:tr h="802006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 APPRÉCIATION</a:t>
                      </a:r>
                      <a:endParaRPr lang="fr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Je reconnais mes petits puis mes grands succès… souvent</a:t>
                      </a:r>
                      <a:r>
                        <a:rPr lang="fr-CA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fr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1002508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 EFFORT</a:t>
                      </a:r>
                      <a:endParaRPr lang="fr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Je reconnais que je réussis lorsque je prends le temps de le faire et </a:t>
                      </a:r>
                      <a:r>
                        <a:rPr lang="fr-CA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que je fais </a:t>
                      </a:r>
                      <a:r>
                        <a:rPr lang="fr-CA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des efforts.</a:t>
                      </a:r>
                      <a:endParaRPr lang="fr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36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28650" y="1605597"/>
            <a:ext cx="7886700" cy="532789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A" sz="1800" dirty="0" smtClean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CA" sz="1800" dirty="0" smtClean="0">
                <a:latin typeface="Century Gothic" panose="020B0502020202020204" pitchFamily="34" charset="0"/>
                <a:ea typeface="Calibri"/>
                <a:cs typeface="Times New Roman"/>
              </a:rPr>
              <a:t>Consigne 1 - OBJECTIF  </a:t>
            </a:r>
            <a:r>
              <a:rPr lang="fr-CA" sz="1600" dirty="0" smtClean="0">
                <a:latin typeface="Century Gothic" panose="020B0502020202020204" pitchFamily="34" charset="0"/>
                <a:ea typeface="Calibri"/>
                <a:cs typeface="Times New Roman"/>
              </a:rPr>
              <a:t>(Compétence visée): </a:t>
            </a:r>
            <a:endParaRPr lang="fr-CA" sz="16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1144588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CA" dirty="0" smtClean="0">
                <a:latin typeface="Century Gothic" panose="020B0502020202020204" pitchFamily="34" charset="0"/>
                <a:ea typeface="Calibri"/>
                <a:cs typeface="Times New Roman"/>
              </a:rPr>
              <a:t>Faites un maximum de points par équipe!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fr-CA" sz="100" dirty="0" smtClean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A" sz="1200" dirty="0" smtClean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CA" sz="1800" dirty="0" smtClean="0">
                <a:latin typeface="Century Gothic" panose="020B0502020202020204" pitchFamily="34" charset="0"/>
                <a:ea typeface="Calibri"/>
                <a:cs typeface="Times New Roman"/>
              </a:rPr>
              <a:t>Consigne 2: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A" sz="7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1144588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CA" dirty="0">
                <a:latin typeface="Century Gothic" panose="020B0502020202020204" pitchFamily="34" charset="0"/>
                <a:ea typeface="Calibri"/>
                <a:cs typeface="Times New Roman"/>
              </a:rPr>
              <a:t>Vous utilisez toutes les poches et jouez en alternance d’une équipe à l’autre.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fr-CA" sz="1200" dirty="0" smtClean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A" sz="105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800" dirty="0" smtClean="0">
                <a:latin typeface="Century Gothic" panose="020B0502020202020204" pitchFamily="34" charset="0"/>
                <a:ea typeface="Calibri"/>
                <a:cs typeface="Times New Roman"/>
              </a:rPr>
              <a:t>Consigne 3 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A" sz="7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1144588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CA" dirty="0">
                <a:latin typeface="Century Gothic" panose="020B0502020202020204" pitchFamily="34" charset="0"/>
                <a:ea typeface="Calibri"/>
                <a:cs typeface="Times New Roman"/>
              </a:rPr>
              <a:t>Les deux équipes devront s’entendre sur la distance à respecter pour lancer les poches.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A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A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900" dirty="0"/>
              <a:t> </a:t>
            </a:r>
            <a:r>
              <a:rPr lang="fr-CA" sz="1200" dirty="0"/>
              <a:t/>
            </a:r>
            <a:br>
              <a:rPr lang="fr-CA" sz="1200" dirty="0"/>
            </a:br>
            <a:endParaRPr lang="fr-CA" sz="1200" dirty="0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6133318"/>
            <a:ext cx="1485900" cy="579120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50977" y="735580"/>
            <a:ext cx="8204525" cy="689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CA" sz="2400" dirty="0" err="1" smtClean="0"/>
              <a:t>Joute</a:t>
            </a:r>
            <a:r>
              <a:rPr lang="en-CA" sz="2400" dirty="0" smtClean="0"/>
              <a:t> 2: </a:t>
            </a:r>
            <a:r>
              <a:rPr lang="en-CA" sz="2400" dirty="0" err="1" smtClean="0"/>
              <a:t>Résolution</a:t>
            </a:r>
            <a:r>
              <a:rPr lang="en-CA" sz="2400" dirty="0" smtClean="0"/>
              <a:t>  </a:t>
            </a:r>
          </a:p>
          <a:p>
            <a:pPr>
              <a:lnSpc>
                <a:spcPct val="150000"/>
              </a:lnSpc>
            </a:pPr>
            <a:r>
              <a:rPr lang="en-CA" sz="2400" dirty="0" smtClean="0"/>
              <a:t>On </a:t>
            </a:r>
            <a:r>
              <a:rPr lang="en-CA" sz="2400" dirty="0" err="1" smtClean="0"/>
              <a:t>joue</a:t>
            </a:r>
            <a:r>
              <a:rPr lang="en-CA" sz="2400" dirty="0"/>
              <a:t>!</a:t>
            </a:r>
            <a:r>
              <a:rPr lang="en-CA" sz="2400" dirty="0" smtClean="0"/>
              <a:t> </a:t>
            </a:r>
            <a:r>
              <a:rPr lang="en-CA" sz="2400" dirty="0" err="1"/>
              <a:t>C</a:t>
            </a:r>
            <a:r>
              <a:rPr lang="en-CA" sz="2400" dirty="0" err="1" smtClean="0"/>
              <a:t>ette</a:t>
            </a:r>
            <a:r>
              <a:rPr lang="en-CA" sz="2400" dirty="0" smtClean="0"/>
              <a:t> </a:t>
            </a:r>
            <a:r>
              <a:rPr lang="en-CA" sz="2400" dirty="0" err="1" smtClean="0"/>
              <a:t>fois</a:t>
            </a:r>
            <a:r>
              <a:rPr lang="en-CA" sz="2400" dirty="0" smtClean="0"/>
              <a:t>, </a:t>
            </a:r>
            <a:r>
              <a:rPr lang="en-CA" sz="2400" dirty="0" err="1"/>
              <a:t>il</a:t>
            </a:r>
            <a:r>
              <a:rPr lang="en-CA" sz="2400" dirty="0"/>
              <a:t> y a </a:t>
            </a:r>
            <a:r>
              <a:rPr lang="en-CA" sz="2400" dirty="0" smtClean="0"/>
              <a:t>un </a:t>
            </a:r>
            <a:r>
              <a:rPr lang="en-CA" sz="2400" dirty="0" err="1" smtClean="0"/>
              <a:t>objectif</a:t>
            </a:r>
            <a:r>
              <a:rPr lang="en-CA" sz="2400" dirty="0" smtClean="0"/>
              <a:t> </a:t>
            </a:r>
            <a:r>
              <a:rPr lang="en-CA" sz="2400" dirty="0"/>
              <a:t>et des </a:t>
            </a:r>
            <a:r>
              <a:rPr lang="en-CA" sz="2400" dirty="0" err="1" smtClean="0"/>
              <a:t>consignes</a:t>
            </a:r>
            <a:r>
              <a:rPr lang="en-CA" sz="2400" dirty="0" smtClean="0"/>
              <a:t>.</a:t>
            </a:r>
            <a:r>
              <a:rPr lang="en-CA" sz="2400" dirty="0" smtClean="0">
                <a:solidFill>
                  <a:srgbClr val="FFFFFF"/>
                </a:solidFill>
              </a:rPr>
              <a:t>!</a:t>
            </a:r>
            <a:r>
              <a:rPr lang="en-CA" sz="2400" dirty="0">
                <a:solidFill>
                  <a:srgbClr val="FFFFFF"/>
                </a:solidFill>
              </a:rPr>
              <a:t/>
            </a:r>
            <a:br>
              <a:rPr lang="en-CA" sz="2400" dirty="0">
                <a:solidFill>
                  <a:srgbClr val="FFFFFF"/>
                </a:solidFill>
              </a:rPr>
            </a:br>
            <a:endParaRPr lang="fr-CA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30">
            <a:off x="7329933" y="1587466"/>
            <a:ext cx="1319793" cy="183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8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64910" y="1339043"/>
            <a:ext cx="5772150" cy="35103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CA" sz="3600" dirty="0"/>
              <a:t>Qu’est-ce </a:t>
            </a:r>
            <a:r>
              <a:rPr lang="fr-CA" sz="3600" dirty="0" smtClean="0"/>
              <a:t>que</a:t>
            </a:r>
            <a:br>
              <a:rPr lang="fr-CA" sz="3600" dirty="0" smtClean="0"/>
            </a:br>
            <a:r>
              <a:rPr lang="fr-CA" sz="3600" dirty="0" smtClean="0"/>
              <a:t> cela produit </a:t>
            </a:r>
            <a:r>
              <a:rPr lang="fr-CA" sz="3600" dirty="0"/>
              <a:t>comme </a:t>
            </a:r>
            <a:r>
              <a:rPr lang="fr-CA" sz="3600" dirty="0" smtClean="0"/>
              <a:t>effet d’avoir </a:t>
            </a:r>
            <a:r>
              <a:rPr lang="fr-CA" sz="3600" dirty="0"/>
              <a:t>un objectif </a:t>
            </a:r>
            <a:r>
              <a:rPr lang="fr-CA" sz="3600" dirty="0" smtClean="0"/>
              <a:t>clair et des consignes?</a:t>
            </a:r>
            <a:endParaRPr lang="en-US" sz="3600" dirty="0"/>
          </a:p>
        </p:txBody>
      </p:sp>
      <p:pic>
        <p:nvPicPr>
          <p:cNvPr id="3" name="Espace réservé du contenu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1376">
            <a:off x="5713584" y="1096592"/>
            <a:ext cx="3084182" cy="1604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39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CREP">
  <a:themeElements>
    <a:clrScheme name="CREP">
      <a:dk1>
        <a:srgbClr val="2E368F"/>
      </a:dk1>
      <a:lt1>
        <a:srgbClr val="FFFFFF"/>
      </a:lt1>
      <a:dk2>
        <a:srgbClr val="EC2A5A"/>
      </a:dk2>
      <a:lt2>
        <a:srgbClr val="E7E6E6"/>
      </a:lt2>
      <a:accent1>
        <a:srgbClr val="F47C45"/>
      </a:accent1>
      <a:accent2>
        <a:srgbClr val="FBB350"/>
      </a:accent2>
      <a:accent3>
        <a:srgbClr val="71C393"/>
      </a:accent3>
      <a:accent4>
        <a:srgbClr val="41B9EA"/>
      </a:accent4>
      <a:accent5>
        <a:srgbClr val="1E7CBB"/>
      </a:accent5>
      <a:accent6>
        <a:srgbClr val="A5335F"/>
      </a:accent6>
      <a:hlink>
        <a:srgbClr val="1D7BBA"/>
      </a:hlink>
      <a:folHlink>
        <a:srgbClr val="A4335E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P" id="{3E04101F-8800-5F44-A691-835BC6AE6616}" vid="{0299E1A7-57B9-5641-902D-B5CB02A32A31}"/>
    </a:ext>
  </a:extLst>
</a:theme>
</file>

<file path=ppt/theme/theme2.xml><?xml version="1.0" encoding="utf-8"?>
<a:theme xmlns:a="http://schemas.openxmlformats.org/drawingml/2006/main" name="1_CREP">
  <a:themeElements>
    <a:clrScheme name="CREP">
      <a:dk1>
        <a:srgbClr val="2E368F"/>
      </a:dk1>
      <a:lt1>
        <a:srgbClr val="FFFFFF"/>
      </a:lt1>
      <a:dk2>
        <a:srgbClr val="EC2A5A"/>
      </a:dk2>
      <a:lt2>
        <a:srgbClr val="E7E6E6"/>
      </a:lt2>
      <a:accent1>
        <a:srgbClr val="F47C45"/>
      </a:accent1>
      <a:accent2>
        <a:srgbClr val="FBB350"/>
      </a:accent2>
      <a:accent3>
        <a:srgbClr val="71C393"/>
      </a:accent3>
      <a:accent4>
        <a:srgbClr val="41B9EA"/>
      </a:accent4>
      <a:accent5>
        <a:srgbClr val="1E7CBB"/>
      </a:accent5>
      <a:accent6>
        <a:srgbClr val="A5335F"/>
      </a:accent6>
      <a:hlink>
        <a:srgbClr val="1D7BBA"/>
      </a:hlink>
      <a:folHlink>
        <a:srgbClr val="A4335E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P" id="{3E04101F-8800-5F44-A691-835BC6AE6616}" vid="{0299E1A7-57B9-5641-902D-B5CB02A32A31}"/>
    </a:ext>
  </a:extLst>
</a:theme>
</file>

<file path=ppt/theme/theme3.xml><?xml version="1.0" encoding="utf-8"?>
<a:theme xmlns:a="http://schemas.openxmlformats.org/drawingml/2006/main" name="2_CREP">
  <a:themeElements>
    <a:clrScheme name="CREP">
      <a:dk1>
        <a:srgbClr val="2E368F"/>
      </a:dk1>
      <a:lt1>
        <a:srgbClr val="FFFFFF"/>
      </a:lt1>
      <a:dk2>
        <a:srgbClr val="EC2A5A"/>
      </a:dk2>
      <a:lt2>
        <a:srgbClr val="E7E6E6"/>
      </a:lt2>
      <a:accent1>
        <a:srgbClr val="F47C45"/>
      </a:accent1>
      <a:accent2>
        <a:srgbClr val="FBB350"/>
      </a:accent2>
      <a:accent3>
        <a:srgbClr val="71C393"/>
      </a:accent3>
      <a:accent4>
        <a:srgbClr val="41B9EA"/>
      </a:accent4>
      <a:accent5>
        <a:srgbClr val="1E7CBB"/>
      </a:accent5>
      <a:accent6>
        <a:srgbClr val="A5335F"/>
      </a:accent6>
      <a:hlink>
        <a:srgbClr val="1D7BBA"/>
      </a:hlink>
      <a:folHlink>
        <a:srgbClr val="A4335E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P" id="{3E04101F-8800-5F44-A691-835BC6AE6616}" vid="{0299E1A7-57B9-5641-902D-B5CB02A32A31}"/>
    </a:ext>
  </a:extLst>
</a:theme>
</file>

<file path=ppt/theme/theme4.xml><?xml version="1.0" encoding="utf-8"?>
<a:theme xmlns:a="http://schemas.openxmlformats.org/drawingml/2006/main" name="3_CREP">
  <a:themeElements>
    <a:clrScheme name="CREP">
      <a:dk1>
        <a:srgbClr val="2E368F"/>
      </a:dk1>
      <a:lt1>
        <a:srgbClr val="FFFFFF"/>
      </a:lt1>
      <a:dk2>
        <a:srgbClr val="EC2A5A"/>
      </a:dk2>
      <a:lt2>
        <a:srgbClr val="E7E6E6"/>
      </a:lt2>
      <a:accent1>
        <a:srgbClr val="F47C45"/>
      </a:accent1>
      <a:accent2>
        <a:srgbClr val="FBB350"/>
      </a:accent2>
      <a:accent3>
        <a:srgbClr val="71C393"/>
      </a:accent3>
      <a:accent4>
        <a:srgbClr val="41B9EA"/>
      </a:accent4>
      <a:accent5>
        <a:srgbClr val="1E7CBB"/>
      </a:accent5>
      <a:accent6>
        <a:srgbClr val="A5335F"/>
      </a:accent6>
      <a:hlink>
        <a:srgbClr val="1D7BBA"/>
      </a:hlink>
      <a:folHlink>
        <a:srgbClr val="A4335E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P" id="{3E04101F-8800-5F44-A691-835BC6AE6616}" vid="{0299E1A7-57B9-5641-902D-B5CB02A32A31}"/>
    </a:ext>
  </a:extLst>
</a:theme>
</file>

<file path=ppt/theme/theme5.xml><?xml version="1.0" encoding="utf-8"?>
<a:theme xmlns:a="http://schemas.openxmlformats.org/drawingml/2006/main" name="4_CREP">
  <a:themeElements>
    <a:clrScheme name="CREP">
      <a:dk1>
        <a:srgbClr val="2E368F"/>
      </a:dk1>
      <a:lt1>
        <a:srgbClr val="FFFFFF"/>
      </a:lt1>
      <a:dk2>
        <a:srgbClr val="EC2A5A"/>
      </a:dk2>
      <a:lt2>
        <a:srgbClr val="E7E6E6"/>
      </a:lt2>
      <a:accent1>
        <a:srgbClr val="F47C45"/>
      </a:accent1>
      <a:accent2>
        <a:srgbClr val="FBB350"/>
      </a:accent2>
      <a:accent3>
        <a:srgbClr val="71C393"/>
      </a:accent3>
      <a:accent4>
        <a:srgbClr val="41B9EA"/>
      </a:accent4>
      <a:accent5>
        <a:srgbClr val="1E7CBB"/>
      </a:accent5>
      <a:accent6>
        <a:srgbClr val="A5335F"/>
      </a:accent6>
      <a:hlink>
        <a:srgbClr val="1D7BBA"/>
      </a:hlink>
      <a:folHlink>
        <a:srgbClr val="A4335E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P" id="{3E04101F-8800-5F44-A691-835BC6AE6616}" vid="{0299E1A7-57B9-5641-902D-B5CB02A32A3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CREP.potx</Template>
  <TotalTime>3354</TotalTime>
  <Words>375</Words>
  <Application>Microsoft Office PowerPoint</Application>
  <PresentationFormat>Affichage à l'écran (4:3)</PresentationFormat>
  <Paragraphs>146</Paragraphs>
  <Slides>17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17</vt:i4>
      </vt:variant>
    </vt:vector>
  </HeadingPairs>
  <TitlesOfParts>
    <vt:vector size="31" baseType="lpstr">
      <vt:lpstr>.AppleSystemUIFont</vt:lpstr>
      <vt:lpstr>Adobe Garamond Pro</vt:lpstr>
      <vt:lpstr>Arial</vt:lpstr>
      <vt:lpstr>Calibri</vt:lpstr>
      <vt:lpstr>Calibri Light</vt:lpstr>
      <vt:lpstr>Century Gothic</vt:lpstr>
      <vt:lpstr>Garamond</vt:lpstr>
      <vt:lpstr>Times New Roman</vt:lpstr>
      <vt:lpstr>Wingdings</vt:lpstr>
      <vt:lpstr>CREP</vt:lpstr>
      <vt:lpstr>1_CREP</vt:lpstr>
      <vt:lpstr>2_CREP</vt:lpstr>
      <vt:lpstr>3_CREP</vt:lpstr>
      <vt:lpstr>4_CREP</vt:lpstr>
      <vt:lpstr>ATELIER 111 IS, ISP atelier clé en main :  Les poches pas si poche!                </vt:lpstr>
      <vt:lpstr>Présentation PowerPoint</vt:lpstr>
      <vt:lpstr>Présentation PowerPoint</vt:lpstr>
      <vt:lpstr>Un objectif, une problématique doit être S.M.A.R.T.</vt:lpstr>
      <vt:lpstr>Présentation PowerPoint</vt:lpstr>
      <vt:lpstr>   Qu’est-ce que ça prendrait pour que vous deveniez très bons aux poches?  Comment devenir compétents aux poches?</vt:lpstr>
      <vt:lpstr>Composantes du développement d’une compétence</vt:lpstr>
      <vt:lpstr>Présentation PowerPoint</vt:lpstr>
      <vt:lpstr>Qu’est-ce que  cela produit comme effet d’avoir un objectif clair et des consignes?</vt:lpstr>
      <vt:lpstr>Présentation PowerPoint</vt:lpstr>
      <vt:lpstr>Objectivation globale:   Suggestion de questions: </vt:lpstr>
      <vt:lpstr>PHOTO DU FLYER</vt:lpstr>
      <vt:lpstr>Ce que vous y retrouverez :</vt:lpstr>
      <vt:lpstr>Composantes du développement d’une compétence</vt:lpstr>
      <vt:lpstr>Rétroaction Suggestion de questions:  </vt:lpstr>
      <vt:lpstr>Présentation PowerPoint</vt:lpstr>
      <vt:lpstr>   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Leblanc</dc:creator>
  <cp:lastModifiedBy>Danielle Gilbert</cp:lastModifiedBy>
  <cp:revision>184</cp:revision>
  <dcterms:created xsi:type="dcterms:W3CDTF">2017-07-21T14:21:26Z</dcterms:created>
  <dcterms:modified xsi:type="dcterms:W3CDTF">2018-04-25T13:15:41Z</dcterms:modified>
</cp:coreProperties>
</file>