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94" r:id="rId4"/>
    <p:sldId id="283" r:id="rId5"/>
    <p:sldId id="291" r:id="rId6"/>
    <p:sldId id="293" r:id="rId7"/>
    <p:sldId id="284" r:id="rId8"/>
    <p:sldId id="304" r:id="rId9"/>
    <p:sldId id="270" r:id="rId10"/>
    <p:sldId id="269" r:id="rId11"/>
    <p:sldId id="260" r:id="rId12"/>
    <p:sldId id="280" r:id="rId13"/>
    <p:sldId id="282" r:id="rId14"/>
    <p:sldId id="296" r:id="rId15"/>
    <p:sldId id="264" r:id="rId16"/>
    <p:sldId id="267" r:id="rId17"/>
    <p:sldId id="295" r:id="rId18"/>
    <p:sldId id="302" r:id="rId19"/>
    <p:sldId id="266" r:id="rId20"/>
    <p:sldId id="271" r:id="rId21"/>
    <p:sldId id="297" r:id="rId22"/>
    <p:sldId id="298" r:id="rId23"/>
    <p:sldId id="289" r:id="rId24"/>
    <p:sldId id="299" r:id="rId25"/>
    <p:sldId id="300" r:id="rId26"/>
    <p:sldId id="301" r:id="rId27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2362" autoAdjust="0"/>
  </p:normalViewPr>
  <p:slideViewPr>
    <p:cSldViewPr showGuides="1">
      <p:cViewPr varScale="1">
        <p:scale>
          <a:sx n="84" d="100"/>
          <a:sy n="84" d="100"/>
        </p:scale>
        <p:origin x="102" y="222"/>
      </p:cViewPr>
      <p:guideLst>
        <p:guide orient="horz" pos="39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ain\Dropbox\Ateliers%202016-2017\Copie%20de%20EffCours_2011-2015_R&#233;seauPublic_CMP-INF_5067x-6084x_160129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ain\Dropbox\Ateliers%202016-2017\Copie%20de%20EffCours_2011-2015_R&#233;seauPublic_CMP-INF_5067x-6084x_16012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Feuil2!$B$2</c:f>
              <c:strCache>
                <c:ptCount val="1"/>
                <c:pt idx="0">
                  <c:v>2011-2012 (151)</c:v>
                </c:pt>
              </c:strCache>
            </c:strRef>
          </c:tx>
          <c:invertIfNegative val="0"/>
          <c:cat>
            <c:strRef>
              <c:f>Feuil2!$A$16:$A$33</c:f>
              <c:strCache>
                <c:ptCount val="18"/>
                <c:pt idx="0">
                  <c:v>INF-5084 - Complément de formation en informatique</c:v>
                </c:pt>
                <c:pt idx="1">
                  <c:v>INF-5083 - Application émergente en informatique</c:v>
                </c:pt>
                <c:pt idx="2">
                  <c:v>INF-5082 - Initiation à la programmation</c:v>
                </c:pt>
                <c:pt idx="3">
                  <c:v>INF-5081 - Exploration des systèmes d’exploitation</c:v>
                </c:pt>
                <c:pt idx="4">
                  <c:v>INF-5080 - Production multimédia</c:v>
                </c:pt>
                <c:pt idx="5">
                  <c:v>INF-5079 - Création de documents pour le Web</c:v>
                </c:pt>
                <c:pt idx="6">
                  <c:v>INF-5078 - Présentation assistée</c:v>
                </c:pt>
                <c:pt idx="7">
                  <c:v>INF-5077 - Initiation à l'animation en 3D</c:v>
                </c:pt>
                <c:pt idx="8">
                  <c:v>INF-5076 - Initiation à la modélisation en 3D</c:v>
                </c:pt>
                <c:pt idx="9">
                  <c:v>INF-5075 - Infographie matricielle</c:v>
                </c:pt>
                <c:pt idx="10">
                  <c:v>INF-5074 - Initiation à l’animation en 2D</c:v>
                </c:pt>
                <c:pt idx="11">
                  <c:v>INF-5073 - Infographie vectorielle</c:v>
                </c:pt>
                <c:pt idx="12">
                  <c:v>INF-5072 - Création d'une base de données</c:v>
                </c:pt>
                <c:pt idx="13">
                  <c:v>INF-5071 - Exploitation d'une base de données</c:v>
                </c:pt>
                <c:pt idx="14">
                  <c:v>INF-5070 - Tableur électronique, analyse de données</c:v>
                </c:pt>
                <c:pt idx="15">
                  <c:v>INF-5069 - Tableur électronique, bases du calcul…</c:v>
                </c:pt>
                <c:pt idx="16">
                  <c:v>INF-5068 - Traitement de texte, sections et tableaux</c:v>
                </c:pt>
                <c:pt idx="17">
                  <c:v>INF-5067 - Traitement de texte, styles et mise en forme</c:v>
                </c:pt>
              </c:strCache>
            </c:strRef>
          </c:cat>
          <c:val>
            <c:numRef>
              <c:f>Feuil2!$B$16:$B$33</c:f>
              <c:numCache>
                <c:formatCode>_(* #,##0_);_(* \(#,##0\);_(* "-"_);_(@_)</c:formatCode>
                <c:ptCount val="18"/>
                <c:pt idx="0">
                  <c:v>11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17</c:v>
                </c:pt>
                <c:pt idx="5">
                  <c:v>2</c:v>
                </c:pt>
                <c:pt idx="6">
                  <c:v>9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4</c:v>
                </c:pt>
                <c:pt idx="11">
                  <c:v>2</c:v>
                </c:pt>
                <c:pt idx="12">
                  <c:v>5</c:v>
                </c:pt>
                <c:pt idx="13">
                  <c:v>9</c:v>
                </c:pt>
                <c:pt idx="14">
                  <c:v>8</c:v>
                </c:pt>
                <c:pt idx="15">
                  <c:v>13</c:v>
                </c:pt>
                <c:pt idx="16">
                  <c:v>26</c:v>
                </c:pt>
                <c:pt idx="17">
                  <c:v>43</c:v>
                </c:pt>
              </c:numCache>
            </c:numRef>
          </c:val>
        </c:ser>
        <c:ser>
          <c:idx val="1"/>
          <c:order val="1"/>
          <c:tx>
            <c:strRef>
              <c:f>Feuil2!$C$2</c:f>
              <c:strCache>
                <c:ptCount val="1"/>
                <c:pt idx="0">
                  <c:v>2012-2013 (451)</c:v>
                </c:pt>
              </c:strCache>
            </c:strRef>
          </c:tx>
          <c:invertIfNegative val="0"/>
          <c:cat>
            <c:strRef>
              <c:f>Feuil2!$A$16:$A$33</c:f>
              <c:strCache>
                <c:ptCount val="18"/>
                <c:pt idx="0">
                  <c:v>INF-5084 - Complément de formation en informatique</c:v>
                </c:pt>
                <c:pt idx="1">
                  <c:v>INF-5083 - Application émergente en informatique</c:v>
                </c:pt>
                <c:pt idx="2">
                  <c:v>INF-5082 - Initiation à la programmation</c:v>
                </c:pt>
                <c:pt idx="3">
                  <c:v>INF-5081 - Exploration des systèmes d’exploitation</c:v>
                </c:pt>
                <c:pt idx="4">
                  <c:v>INF-5080 - Production multimédia</c:v>
                </c:pt>
                <c:pt idx="5">
                  <c:v>INF-5079 - Création de documents pour le Web</c:v>
                </c:pt>
                <c:pt idx="6">
                  <c:v>INF-5078 - Présentation assistée</c:v>
                </c:pt>
                <c:pt idx="7">
                  <c:v>INF-5077 - Initiation à l'animation en 3D</c:v>
                </c:pt>
                <c:pt idx="8">
                  <c:v>INF-5076 - Initiation à la modélisation en 3D</c:v>
                </c:pt>
                <c:pt idx="9">
                  <c:v>INF-5075 - Infographie matricielle</c:v>
                </c:pt>
                <c:pt idx="10">
                  <c:v>INF-5074 - Initiation à l’animation en 2D</c:v>
                </c:pt>
                <c:pt idx="11">
                  <c:v>INF-5073 - Infographie vectorielle</c:v>
                </c:pt>
                <c:pt idx="12">
                  <c:v>INF-5072 - Création d'une base de données</c:v>
                </c:pt>
                <c:pt idx="13">
                  <c:v>INF-5071 - Exploitation d'une base de données</c:v>
                </c:pt>
                <c:pt idx="14">
                  <c:v>INF-5070 - Tableur électronique, analyse de données</c:v>
                </c:pt>
                <c:pt idx="15">
                  <c:v>INF-5069 - Tableur électronique, bases du calcul…</c:v>
                </c:pt>
                <c:pt idx="16">
                  <c:v>INF-5068 - Traitement de texte, sections et tableaux</c:v>
                </c:pt>
                <c:pt idx="17">
                  <c:v>INF-5067 - Traitement de texte, styles et mise en forme</c:v>
                </c:pt>
              </c:strCache>
            </c:strRef>
          </c:cat>
          <c:val>
            <c:numRef>
              <c:f>Feuil2!$C$16:$C$33</c:f>
              <c:numCache>
                <c:formatCode>_(* #,##0_);_(* \(#,##0\);_(* "-"_);_(@_)</c:formatCode>
                <c:ptCount val="18"/>
                <c:pt idx="0">
                  <c:v>11</c:v>
                </c:pt>
                <c:pt idx="1">
                  <c:v>10</c:v>
                </c:pt>
                <c:pt idx="2">
                  <c:v>2</c:v>
                </c:pt>
                <c:pt idx="3">
                  <c:v>1</c:v>
                </c:pt>
                <c:pt idx="4">
                  <c:v>67</c:v>
                </c:pt>
                <c:pt idx="5">
                  <c:v>8</c:v>
                </c:pt>
                <c:pt idx="6">
                  <c:v>67</c:v>
                </c:pt>
                <c:pt idx="7">
                  <c:v>0</c:v>
                </c:pt>
                <c:pt idx="8">
                  <c:v>0</c:v>
                </c:pt>
                <c:pt idx="9">
                  <c:v>40</c:v>
                </c:pt>
                <c:pt idx="10">
                  <c:v>2</c:v>
                </c:pt>
                <c:pt idx="11">
                  <c:v>9</c:v>
                </c:pt>
                <c:pt idx="12">
                  <c:v>10</c:v>
                </c:pt>
                <c:pt idx="13">
                  <c:v>21</c:v>
                </c:pt>
                <c:pt idx="14">
                  <c:v>26</c:v>
                </c:pt>
                <c:pt idx="15">
                  <c:v>36</c:v>
                </c:pt>
                <c:pt idx="16">
                  <c:v>49</c:v>
                </c:pt>
                <c:pt idx="17">
                  <c:v>92</c:v>
                </c:pt>
              </c:numCache>
            </c:numRef>
          </c:val>
        </c:ser>
        <c:ser>
          <c:idx val="2"/>
          <c:order val="2"/>
          <c:tx>
            <c:strRef>
              <c:f>Feuil2!$D$2</c:f>
              <c:strCache>
                <c:ptCount val="1"/>
                <c:pt idx="0">
                  <c:v>2013-2014 (595)</c:v>
                </c:pt>
              </c:strCache>
            </c:strRef>
          </c:tx>
          <c:invertIfNegative val="0"/>
          <c:cat>
            <c:strRef>
              <c:f>Feuil2!$A$16:$A$33</c:f>
              <c:strCache>
                <c:ptCount val="18"/>
                <c:pt idx="0">
                  <c:v>INF-5084 - Complément de formation en informatique</c:v>
                </c:pt>
                <c:pt idx="1">
                  <c:v>INF-5083 - Application émergente en informatique</c:v>
                </c:pt>
                <c:pt idx="2">
                  <c:v>INF-5082 - Initiation à la programmation</c:v>
                </c:pt>
                <c:pt idx="3">
                  <c:v>INF-5081 - Exploration des systèmes d’exploitation</c:v>
                </c:pt>
                <c:pt idx="4">
                  <c:v>INF-5080 - Production multimédia</c:v>
                </c:pt>
                <c:pt idx="5">
                  <c:v>INF-5079 - Création de documents pour le Web</c:v>
                </c:pt>
                <c:pt idx="6">
                  <c:v>INF-5078 - Présentation assistée</c:v>
                </c:pt>
                <c:pt idx="7">
                  <c:v>INF-5077 - Initiation à l'animation en 3D</c:v>
                </c:pt>
                <c:pt idx="8">
                  <c:v>INF-5076 - Initiation à la modélisation en 3D</c:v>
                </c:pt>
                <c:pt idx="9">
                  <c:v>INF-5075 - Infographie matricielle</c:v>
                </c:pt>
                <c:pt idx="10">
                  <c:v>INF-5074 - Initiation à l’animation en 2D</c:v>
                </c:pt>
                <c:pt idx="11">
                  <c:v>INF-5073 - Infographie vectorielle</c:v>
                </c:pt>
                <c:pt idx="12">
                  <c:v>INF-5072 - Création d'une base de données</c:v>
                </c:pt>
                <c:pt idx="13">
                  <c:v>INF-5071 - Exploitation d'une base de données</c:v>
                </c:pt>
                <c:pt idx="14">
                  <c:v>INF-5070 - Tableur électronique, analyse de données</c:v>
                </c:pt>
                <c:pt idx="15">
                  <c:v>INF-5069 - Tableur électronique, bases du calcul…</c:v>
                </c:pt>
                <c:pt idx="16">
                  <c:v>INF-5068 - Traitement de texte, sections et tableaux</c:v>
                </c:pt>
                <c:pt idx="17">
                  <c:v>INF-5067 - Traitement de texte, styles et mise en forme</c:v>
                </c:pt>
              </c:strCache>
            </c:strRef>
          </c:cat>
          <c:val>
            <c:numRef>
              <c:f>Feuil2!$D$16:$D$33</c:f>
              <c:numCache>
                <c:formatCode>_(* #,##0_);_(* \(#,##0\);_(* "-"_);_(@_)</c:formatCode>
                <c:ptCount val="18"/>
                <c:pt idx="0">
                  <c:v>40</c:v>
                </c:pt>
                <c:pt idx="1">
                  <c:v>4</c:v>
                </c:pt>
                <c:pt idx="2">
                  <c:v>3</c:v>
                </c:pt>
                <c:pt idx="3">
                  <c:v>0</c:v>
                </c:pt>
                <c:pt idx="4">
                  <c:v>63</c:v>
                </c:pt>
                <c:pt idx="5">
                  <c:v>3</c:v>
                </c:pt>
                <c:pt idx="6">
                  <c:v>77</c:v>
                </c:pt>
                <c:pt idx="7">
                  <c:v>1</c:v>
                </c:pt>
                <c:pt idx="8">
                  <c:v>10</c:v>
                </c:pt>
                <c:pt idx="9">
                  <c:v>34</c:v>
                </c:pt>
                <c:pt idx="10">
                  <c:v>4</c:v>
                </c:pt>
                <c:pt idx="11">
                  <c:v>30</c:v>
                </c:pt>
                <c:pt idx="12">
                  <c:v>13</c:v>
                </c:pt>
                <c:pt idx="13">
                  <c:v>28</c:v>
                </c:pt>
                <c:pt idx="14">
                  <c:v>43</c:v>
                </c:pt>
                <c:pt idx="15">
                  <c:v>60</c:v>
                </c:pt>
                <c:pt idx="16">
                  <c:v>75</c:v>
                </c:pt>
                <c:pt idx="17">
                  <c:v>107</c:v>
                </c:pt>
              </c:numCache>
            </c:numRef>
          </c:val>
        </c:ser>
        <c:ser>
          <c:idx val="3"/>
          <c:order val="3"/>
          <c:tx>
            <c:strRef>
              <c:f>Feuil2!$E$2</c:f>
              <c:strCache>
                <c:ptCount val="1"/>
                <c:pt idx="0">
                  <c:v>2014-2015 (536)</c:v>
                </c:pt>
              </c:strCache>
            </c:strRef>
          </c:tx>
          <c:invertIfNegative val="0"/>
          <c:cat>
            <c:strRef>
              <c:f>Feuil2!$A$16:$A$33</c:f>
              <c:strCache>
                <c:ptCount val="18"/>
                <c:pt idx="0">
                  <c:v>INF-5084 - Complément de formation en informatique</c:v>
                </c:pt>
                <c:pt idx="1">
                  <c:v>INF-5083 - Application émergente en informatique</c:v>
                </c:pt>
                <c:pt idx="2">
                  <c:v>INF-5082 - Initiation à la programmation</c:v>
                </c:pt>
                <c:pt idx="3">
                  <c:v>INF-5081 - Exploration des systèmes d’exploitation</c:v>
                </c:pt>
                <c:pt idx="4">
                  <c:v>INF-5080 - Production multimédia</c:v>
                </c:pt>
                <c:pt idx="5">
                  <c:v>INF-5079 - Création de documents pour le Web</c:v>
                </c:pt>
                <c:pt idx="6">
                  <c:v>INF-5078 - Présentation assistée</c:v>
                </c:pt>
                <c:pt idx="7">
                  <c:v>INF-5077 - Initiation à l'animation en 3D</c:v>
                </c:pt>
                <c:pt idx="8">
                  <c:v>INF-5076 - Initiation à la modélisation en 3D</c:v>
                </c:pt>
                <c:pt idx="9">
                  <c:v>INF-5075 - Infographie matricielle</c:v>
                </c:pt>
                <c:pt idx="10">
                  <c:v>INF-5074 - Initiation à l’animation en 2D</c:v>
                </c:pt>
                <c:pt idx="11">
                  <c:v>INF-5073 - Infographie vectorielle</c:v>
                </c:pt>
                <c:pt idx="12">
                  <c:v>INF-5072 - Création d'une base de données</c:v>
                </c:pt>
                <c:pt idx="13">
                  <c:v>INF-5071 - Exploitation d'une base de données</c:v>
                </c:pt>
                <c:pt idx="14">
                  <c:v>INF-5070 - Tableur électronique, analyse de données</c:v>
                </c:pt>
                <c:pt idx="15">
                  <c:v>INF-5069 - Tableur électronique, bases du calcul…</c:v>
                </c:pt>
                <c:pt idx="16">
                  <c:v>INF-5068 - Traitement de texte, sections et tableaux</c:v>
                </c:pt>
                <c:pt idx="17">
                  <c:v>INF-5067 - Traitement de texte, styles et mise en forme</c:v>
                </c:pt>
              </c:strCache>
            </c:strRef>
          </c:cat>
          <c:val>
            <c:numRef>
              <c:f>Feuil2!$E$16:$E$33</c:f>
              <c:numCache>
                <c:formatCode>_(* #,##0_);_(* \(#,##0\);_(* "-"_);_(@_)</c:formatCode>
                <c:ptCount val="18"/>
                <c:pt idx="0">
                  <c:v>47</c:v>
                </c:pt>
                <c:pt idx="1">
                  <c:v>5</c:v>
                </c:pt>
                <c:pt idx="2">
                  <c:v>3</c:v>
                </c:pt>
                <c:pt idx="3">
                  <c:v>0</c:v>
                </c:pt>
                <c:pt idx="4">
                  <c:v>46</c:v>
                </c:pt>
                <c:pt idx="5">
                  <c:v>7</c:v>
                </c:pt>
                <c:pt idx="6">
                  <c:v>106</c:v>
                </c:pt>
                <c:pt idx="7">
                  <c:v>1</c:v>
                </c:pt>
                <c:pt idx="8">
                  <c:v>9</c:v>
                </c:pt>
                <c:pt idx="9">
                  <c:v>7</c:v>
                </c:pt>
                <c:pt idx="10">
                  <c:v>7</c:v>
                </c:pt>
                <c:pt idx="11">
                  <c:v>5</c:v>
                </c:pt>
                <c:pt idx="12">
                  <c:v>7</c:v>
                </c:pt>
                <c:pt idx="13">
                  <c:v>19</c:v>
                </c:pt>
                <c:pt idx="14">
                  <c:v>21</c:v>
                </c:pt>
                <c:pt idx="15">
                  <c:v>45</c:v>
                </c:pt>
                <c:pt idx="16">
                  <c:v>69</c:v>
                </c:pt>
                <c:pt idx="17">
                  <c:v>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130581392"/>
        <c:axId val="130577864"/>
      </c:barChart>
      <c:catAx>
        <c:axId val="1305813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fr-FR"/>
          </a:p>
        </c:txPr>
        <c:crossAx val="130577864"/>
        <c:crosses val="autoZero"/>
        <c:auto val="1"/>
        <c:lblAlgn val="ctr"/>
        <c:lblOffset val="100"/>
        <c:noMultiLvlLbl val="0"/>
      </c:catAx>
      <c:valAx>
        <c:axId val="130577864"/>
        <c:scaling>
          <c:orientation val="minMax"/>
        </c:scaling>
        <c:delete val="0"/>
        <c:axPos val="b"/>
        <c:majorGridlines/>
        <c:numFmt formatCode="_(* #,##0_);_(* \(#,##0\);_(* &quot;-&quot;_);_(@_)" sourceLinked="1"/>
        <c:majorTickMark val="out"/>
        <c:minorTickMark val="none"/>
        <c:tickLblPos val="nextTo"/>
        <c:crossAx val="1305813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 b="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937715926894423"/>
          <c:y val="5.3208635195888691E-2"/>
          <c:w val="0.41500263464242765"/>
          <c:h val="0.8739175302813956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Feuil2!$B$2</c:f>
              <c:strCache>
                <c:ptCount val="1"/>
                <c:pt idx="0">
                  <c:v>2011-2012 (138)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Feuil2!$A$3:$A$14</c:f>
              <c:strCache>
                <c:ptCount val="12"/>
                <c:pt idx="0">
                  <c:v>CMP-5067 - Word Processing: Styles and Layout</c:v>
                </c:pt>
                <c:pt idx="1">
                  <c:v>CMP-5068 - Word Processing: Sections and Tables</c:v>
                </c:pt>
                <c:pt idx="2">
                  <c:v>CMP-5072 - Creating a Database</c:v>
                </c:pt>
                <c:pt idx="3">
                  <c:v>CMP-5074 - Introduction to 2D Animation</c:v>
                </c:pt>
                <c:pt idx="4">
                  <c:v>CMP-5075 - Raster Graphics</c:v>
                </c:pt>
                <c:pt idx="5">
                  <c:v>CMP-5078 - Computer-Assisted Presentation</c:v>
                </c:pt>
                <c:pt idx="6">
                  <c:v>CMP-5079 - Creating Web Documents</c:v>
                </c:pt>
                <c:pt idx="7">
                  <c:v>CMP-5080 - Multimedia Production</c:v>
                </c:pt>
                <c:pt idx="8">
                  <c:v>CMP-5081 - Operating Systems</c:v>
                </c:pt>
                <c:pt idx="9">
                  <c:v>CMP-5082 - Introduction to Programming</c:v>
                </c:pt>
                <c:pt idx="10">
                  <c:v>CMP-5083 - Emerging Computer Applications</c:v>
                </c:pt>
                <c:pt idx="11">
                  <c:v>CMP-5084 - Supplementary Computer Training</c:v>
                </c:pt>
              </c:strCache>
            </c:strRef>
          </c:cat>
          <c:val>
            <c:numRef>
              <c:f>Feuil2!$B$3:$B$14</c:f>
              <c:numCache>
                <c:formatCode>_(* #,##0_);_(* \(#,##0\);_(* "-"_);_(@_)</c:formatCode>
                <c:ptCount val="12"/>
                <c:pt idx="0">
                  <c:v>17</c:v>
                </c:pt>
                <c:pt idx="1">
                  <c:v>16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14</c:v>
                </c:pt>
                <c:pt idx="6">
                  <c:v>38</c:v>
                </c:pt>
                <c:pt idx="7">
                  <c:v>25</c:v>
                </c:pt>
                <c:pt idx="8">
                  <c:v>0</c:v>
                </c:pt>
                <c:pt idx="9">
                  <c:v>1</c:v>
                </c:pt>
                <c:pt idx="10">
                  <c:v>27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Feuil2!$C$2</c:f>
              <c:strCache>
                <c:ptCount val="1"/>
                <c:pt idx="0">
                  <c:v>2012-2013 (366)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Feuil2!$A$3:$A$14</c:f>
              <c:strCache>
                <c:ptCount val="12"/>
                <c:pt idx="0">
                  <c:v>CMP-5067 - Word Processing: Styles and Layout</c:v>
                </c:pt>
                <c:pt idx="1">
                  <c:v>CMP-5068 - Word Processing: Sections and Tables</c:v>
                </c:pt>
                <c:pt idx="2">
                  <c:v>CMP-5072 - Creating a Database</c:v>
                </c:pt>
                <c:pt idx="3">
                  <c:v>CMP-5074 - Introduction to 2D Animation</c:v>
                </c:pt>
                <c:pt idx="4">
                  <c:v>CMP-5075 - Raster Graphics</c:v>
                </c:pt>
                <c:pt idx="5">
                  <c:v>CMP-5078 - Computer-Assisted Presentation</c:v>
                </c:pt>
                <c:pt idx="6">
                  <c:v>CMP-5079 - Creating Web Documents</c:v>
                </c:pt>
                <c:pt idx="7">
                  <c:v>CMP-5080 - Multimedia Production</c:v>
                </c:pt>
                <c:pt idx="8">
                  <c:v>CMP-5081 - Operating Systems</c:v>
                </c:pt>
                <c:pt idx="9">
                  <c:v>CMP-5082 - Introduction to Programming</c:v>
                </c:pt>
                <c:pt idx="10">
                  <c:v>CMP-5083 - Emerging Computer Applications</c:v>
                </c:pt>
                <c:pt idx="11">
                  <c:v>CMP-5084 - Supplementary Computer Training</c:v>
                </c:pt>
              </c:strCache>
            </c:strRef>
          </c:cat>
          <c:val>
            <c:numRef>
              <c:f>Feuil2!$C$3:$C$14</c:f>
              <c:numCache>
                <c:formatCode>_(* #,##0_);_(* \(#,##0\);_(* "-"_);_(@_)</c:formatCode>
                <c:ptCount val="12"/>
                <c:pt idx="0">
                  <c:v>23</c:v>
                </c:pt>
                <c:pt idx="1">
                  <c:v>22</c:v>
                </c:pt>
                <c:pt idx="2">
                  <c:v>31</c:v>
                </c:pt>
                <c:pt idx="3">
                  <c:v>25</c:v>
                </c:pt>
                <c:pt idx="4">
                  <c:v>2</c:v>
                </c:pt>
                <c:pt idx="5">
                  <c:v>79</c:v>
                </c:pt>
                <c:pt idx="6">
                  <c:v>41</c:v>
                </c:pt>
                <c:pt idx="7">
                  <c:v>56</c:v>
                </c:pt>
                <c:pt idx="8">
                  <c:v>11</c:v>
                </c:pt>
                <c:pt idx="9">
                  <c:v>18</c:v>
                </c:pt>
                <c:pt idx="10">
                  <c:v>56</c:v>
                </c:pt>
                <c:pt idx="11">
                  <c:v>2</c:v>
                </c:pt>
              </c:numCache>
            </c:numRef>
          </c:val>
        </c:ser>
        <c:ser>
          <c:idx val="2"/>
          <c:order val="2"/>
          <c:tx>
            <c:strRef>
              <c:f>Feuil2!$D$2</c:f>
              <c:strCache>
                <c:ptCount val="1"/>
                <c:pt idx="0">
                  <c:v>2013-2014 (375)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Feuil2!$A$3:$A$14</c:f>
              <c:strCache>
                <c:ptCount val="12"/>
                <c:pt idx="0">
                  <c:v>CMP-5067 - Word Processing: Styles and Layout</c:v>
                </c:pt>
                <c:pt idx="1">
                  <c:v>CMP-5068 - Word Processing: Sections and Tables</c:v>
                </c:pt>
                <c:pt idx="2">
                  <c:v>CMP-5072 - Creating a Database</c:v>
                </c:pt>
                <c:pt idx="3">
                  <c:v>CMP-5074 - Introduction to 2D Animation</c:v>
                </c:pt>
                <c:pt idx="4">
                  <c:v>CMP-5075 - Raster Graphics</c:v>
                </c:pt>
                <c:pt idx="5">
                  <c:v>CMP-5078 - Computer-Assisted Presentation</c:v>
                </c:pt>
                <c:pt idx="6">
                  <c:v>CMP-5079 - Creating Web Documents</c:v>
                </c:pt>
                <c:pt idx="7">
                  <c:v>CMP-5080 - Multimedia Production</c:v>
                </c:pt>
                <c:pt idx="8">
                  <c:v>CMP-5081 - Operating Systems</c:v>
                </c:pt>
                <c:pt idx="9">
                  <c:v>CMP-5082 - Introduction to Programming</c:v>
                </c:pt>
                <c:pt idx="10">
                  <c:v>CMP-5083 - Emerging Computer Applications</c:v>
                </c:pt>
                <c:pt idx="11">
                  <c:v>CMP-5084 - Supplementary Computer Training</c:v>
                </c:pt>
              </c:strCache>
            </c:strRef>
          </c:cat>
          <c:val>
            <c:numRef>
              <c:f>Feuil2!$D$3:$D$14</c:f>
              <c:numCache>
                <c:formatCode>_(* #,##0_);_(* \(#,##0\);_(* "-"_);_(@_)</c:formatCode>
                <c:ptCount val="12"/>
                <c:pt idx="0">
                  <c:v>33</c:v>
                </c:pt>
                <c:pt idx="1">
                  <c:v>25</c:v>
                </c:pt>
                <c:pt idx="2">
                  <c:v>0</c:v>
                </c:pt>
                <c:pt idx="3">
                  <c:v>48</c:v>
                </c:pt>
                <c:pt idx="4">
                  <c:v>0</c:v>
                </c:pt>
                <c:pt idx="5">
                  <c:v>36</c:v>
                </c:pt>
                <c:pt idx="6">
                  <c:v>51</c:v>
                </c:pt>
                <c:pt idx="7">
                  <c:v>68</c:v>
                </c:pt>
                <c:pt idx="8">
                  <c:v>23</c:v>
                </c:pt>
                <c:pt idx="9">
                  <c:v>32</c:v>
                </c:pt>
                <c:pt idx="10">
                  <c:v>34</c:v>
                </c:pt>
                <c:pt idx="11">
                  <c:v>25</c:v>
                </c:pt>
              </c:numCache>
            </c:numRef>
          </c:val>
        </c:ser>
        <c:ser>
          <c:idx val="3"/>
          <c:order val="3"/>
          <c:tx>
            <c:strRef>
              <c:f>Feuil2!$E$2</c:f>
              <c:strCache>
                <c:ptCount val="1"/>
                <c:pt idx="0">
                  <c:v>2014-2015 (237)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Feuil2!$A$3:$A$14</c:f>
              <c:strCache>
                <c:ptCount val="12"/>
                <c:pt idx="0">
                  <c:v>CMP-5067 - Word Processing: Styles and Layout</c:v>
                </c:pt>
                <c:pt idx="1">
                  <c:v>CMP-5068 - Word Processing: Sections and Tables</c:v>
                </c:pt>
                <c:pt idx="2">
                  <c:v>CMP-5072 - Creating a Database</c:v>
                </c:pt>
                <c:pt idx="3">
                  <c:v>CMP-5074 - Introduction to 2D Animation</c:v>
                </c:pt>
                <c:pt idx="4">
                  <c:v>CMP-5075 - Raster Graphics</c:v>
                </c:pt>
                <c:pt idx="5">
                  <c:v>CMP-5078 - Computer-Assisted Presentation</c:v>
                </c:pt>
                <c:pt idx="6">
                  <c:v>CMP-5079 - Creating Web Documents</c:v>
                </c:pt>
                <c:pt idx="7">
                  <c:v>CMP-5080 - Multimedia Production</c:v>
                </c:pt>
                <c:pt idx="8">
                  <c:v>CMP-5081 - Operating Systems</c:v>
                </c:pt>
                <c:pt idx="9">
                  <c:v>CMP-5082 - Introduction to Programming</c:v>
                </c:pt>
                <c:pt idx="10">
                  <c:v>CMP-5083 - Emerging Computer Applications</c:v>
                </c:pt>
                <c:pt idx="11">
                  <c:v>CMP-5084 - Supplementary Computer Training</c:v>
                </c:pt>
              </c:strCache>
            </c:strRef>
          </c:cat>
          <c:val>
            <c:numRef>
              <c:f>Feuil2!$E$3:$E$14</c:f>
              <c:numCache>
                <c:formatCode>_(* #,##0_);_(* \(#,##0\);_(* "-"_);_(@_)</c:formatCode>
                <c:ptCount val="12"/>
                <c:pt idx="0">
                  <c:v>38</c:v>
                </c:pt>
                <c:pt idx="1">
                  <c:v>1</c:v>
                </c:pt>
                <c:pt idx="2">
                  <c:v>0</c:v>
                </c:pt>
                <c:pt idx="3">
                  <c:v>19</c:v>
                </c:pt>
                <c:pt idx="4">
                  <c:v>43</c:v>
                </c:pt>
                <c:pt idx="5">
                  <c:v>35</c:v>
                </c:pt>
                <c:pt idx="6">
                  <c:v>40</c:v>
                </c:pt>
                <c:pt idx="7">
                  <c:v>27</c:v>
                </c:pt>
                <c:pt idx="8">
                  <c:v>0</c:v>
                </c:pt>
                <c:pt idx="9">
                  <c:v>25</c:v>
                </c:pt>
                <c:pt idx="10">
                  <c:v>2</c:v>
                </c:pt>
                <c:pt idx="1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130579432"/>
        <c:axId val="130577080"/>
      </c:barChart>
      <c:catAx>
        <c:axId val="130579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fr-FR"/>
          </a:p>
        </c:txPr>
        <c:crossAx val="130577080"/>
        <c:crosses val="autoZero"/>
        <c:auto val="1"/>
        <c:lblAlgn val="ctr"/>
        <c:lblOffset val="100"/>
        <c:noMultiLvlLbl val="0"/>
      </c:catAx>
      <c:valAx>
        <c:axId val="130577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057943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0AC0C-B6C2-4CAC-9360-6DDCF09511DC}" type="datetimeFigureOut">
              <a:rPr lang="fr-CA" smtClean="0"/>
              <a:t>2017-05-20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B8DDF-C766-42AD-910A-8D75E71442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5893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2F9AC-A1F6-4A61-BA8A-C973E14F87AB}" type="datetimeFigureOut">
              <a:rPr lang="fr-CA" smtClean="0"/>
              <a:t>2017-05-20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82D77-2C39-4678-AE60-A60F9B3C425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6017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5802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3674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CA" u="sng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171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A" b="1" u="non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4619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CA" u="non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3381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7883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5252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3123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3222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 smtClean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1471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186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1894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 smtClean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9583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1431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CA" u="non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24055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6968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8804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38592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7677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8157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4979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4979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5327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3072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0675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82D77-2C39-4678-AE60-A60F9B3C425C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965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5649-4897-4187-85E7-0E62D8AE7740}" type="datetime1">
              <a:rPr lang="fr-CA" smtClean="0"/>
              <a:t>2017-05-20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Avant révision linguistique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A8BF-1D2F-4883-803A-292BF5D93BE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22881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1"/>
          <a:stretch/>
        </p:blipFill>
        <p:spPr>
          <a:xfrm>
            <a:off x="0" y="0"/>
            <a:ext cx="9144000" cy="516403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/>
          <p:cNvSpPr txBox="1"/>
          <p:nvPr userDrawn="1"/>
        </p:nvSpPr>
        <p:spPr>
          <a:xfrm rot="16200000">
            <a:off x="-2401058" y="2412739"/>
            <a:ext cx="516404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fr-CA" sz="1200" spc="2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INFORMATIQUE</a:t>
            </a:r>
            <a:r>
              <a:rPr lang="fr-CA" sz="1200" spc="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A" sz="1200" spc="200" dirty="0" smtClean="0">
                <a:solidFill>
                  <a:schemeClr val="tx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FBD   |  </a:t>
            </a:r>
            <a:r>
              <a:rPr lang="fr-CA" sz="1200" spc="2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A" sz="1200" spc="200" dirty="0" err="1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aqifga</a:t>
            </a:r>
            <a:r>
              <a:rPr lang="fr-CA" sz="1200" spc="2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fr-CA" sz="1200" spc="200" dirty="0" err="1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treaqfp</a:t>
            </a:r>
            <a:r>
              <a:rPr lang="fr-CA" sz="1200" spc="2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A" sz="1200" spc="200" dirty="0" smtClean="0">
                <a:solidFill>
                  <a:schemeClr val="tx1">
                    <a:lumMod val="9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2017</a:t>
            </a:r>
            <a:r>
              <a:rPr lang="fr-CA" sz="400" spc="2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fr-CA" sz="400" spc="2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CA" sz="400" spc="2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endParaRPr lang="fr-CA" sz="1200" spc="2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1684" y="1910"/>
            <a:ext cx="338556" cy="576064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AEECA8BF-1D2F-4883-803A-292BF5D93BED}" type="slidenum">
              <a:rPr lang="fr-CA" smtClean="0"/>
              <a:pPr/>
              <a:t>‹N°›</a:t>
            </a:fld>
            <a:r>
              <a:rPr lang="fr-CA" sz="400" dirty="0" smtClean="0"/>
              <a:t> </a:t>
            </a:r>
            <a:br>
              <a:rPr lang="fr-CA" sz="400" dirty="0" smtClean="0"/>
            </a:br>
            <a:r>
              <a:rPr lang="fr-CA" dirty="0" smtClean="0"/>
              <a:t>24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92073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30349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5606"/>
            <a:ext cx="8229600" cy="3078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874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97A9C-206D-4743-A0BB-AD01B2BA8E1F}" type="datetime1">
              <a:rPr lang="fr-CA" smtClean="0"/>
              <a:t>2017-05-20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A" smtClean="0"/>
              <a:t>Avant révision linguistique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874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CA8BF-1D2F-4883-803A-292BF5D93BE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58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Cl&#233;%20de%20lecture.docx" TargetMode="External"/><Relationship Id="rId4" Type="http://schemas.openxmlformats.org/officeDocument/2006/relationships/hyperlink" Target="PROPOSITIONS%20DE%20CHEMINEMENT.doc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DDE_INF-5075-2.pdf" TargetMode="External"/><Relationship Id="rId4" Type="http://schemas.openxmlformats.org/officeDocument/2006/relationships/hyperlink" Target="DDE_INF-5067-1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accompagnementfga.ca/informatiqu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ntenant.docx" TargetMode="External"/><Relationship Id="rId4" Type="http://schemas.openxmlformats.org/officeDocument/2006/relationships/hyperlink" Target="Liste%20des%20logiciels.xlsx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lain.dumais2@csmb.qc.ca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1"/>
          <a:stretch/>
        </p:blipFill>
        <p:spPr>
          <a:xfrm>
            <a:off x="0" y="0"/>
            <a:ext cx="9144000" cy="516403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07504" y="475387"/>
            <a:ext cx="90364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INF</a:t>
            </a:r>
            <a:r>
              <a:rPr lang="fr-CA" sz="4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ORMATIQUE </a:t>
            </a:r>
            <a:r>
              <a:rPr lang="fr-CA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FBD</a:t>
            </a:r>
            <a:endParaRPr lang="fr-CA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1184434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AQIFGA et TREAQ</a:t>
            </a:r>
            <a:r>
              <a:rPr lang="fr-C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FP</a:t>
            </a:r>
            <a:r>
              <a:rPr lang="fr-C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2017</a:t>
            </a:r>
            <a:endParaRPr lang="fr-C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NF-5084 Exempl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9512" y="75440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44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4716016" y="1779662"/>
            <a:ext cx="4248472" cy="2880320"/>
            <a:chOff x="4716016" y="1779662"/>
            <a:chExt cx="4248472" cy="2880320"/>
          </a:xfrm>
        </p:grpSpPr>
        <p:sp>
          <p:nvSpPr>
            <p:cNvPr id="6" name="Rectangle 5"/>
            <p:cNvSpPr/>
            <p:nvPr/>
          </p:nvSpPr>
          <p:spPr>
            <a:xfrm>
              <a:off x="4716016" y="1779662"/>
              <a:ext cx="4248472" cy="2880320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r>
                <a:rPr lang="fr-CA" sz="1200" dirty="0" smtClean="0">
                  <a:solidFill>
                    <a:schemeClr val="tx1">
                      <a:lumMod val="75000"/>
                    </a:schemeClr>
                  </a:solidFill>
                </a:rPr>
                <a:t>Informatique FGA          </a:t>
              </a:r>
              <a:r>
                <a:rPr lang="fr-CA" sz="1200" dirty="0" smtClean="0">
                  <a:solidFill>
                    <a:schemeClr val="bg1">
                      <a:lumMod val="85000"/>
                    </a:schemeClr>
                  </a:solidFill>
                </a:rPr>
                <a:t>.    </a:t>
              </a:r>
              <a:endParaRPr lang="fr-CA" sz="1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30400" y="4220726"/>
              <a:ext cx="4234088" cy="4320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dirty="0" smtClean="0">
                  <a:solidFill>
                    <a:schemeClr val="accent3">
                      <a:lumMod val="50000"/>
                    </a:schemeClr>
                  </a:solidFill>
                </a:rPr>
                <a:t>Novice</a:t>
              </a:r>
              <a:endParaRPr lang="fr-CA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730400" y="1779662"/>
              <a:ext cx="4234088" cy="79929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700" dirty="0" smtClean="0">
                  <a:solidFill>
                    <a:schemeClr val="accent5">
                      <a:lumMod val="75000"/>
                    </a:schemeClr>
                  </a:solidFill>
                </a:rPr>
                <a:t>Formation professionnelle / DEC technique</a:t>
              </a:r>
              <a:endParaRPr lang="fr-CA" sz="17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23520" y="2427734"/>
              <a:ext cx="720080" cy="1159032"/>
            </a:xfrm>
            <a:prstGeom prst="rect">
              <a:avLst/>
            </a:prstGeom>
            <a:ln w="6350"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dirty="0" smtClean="0"/>
                <a:t>FBD</a:t>
              </a:r>
              <a:endParaRPr lang="fr-CA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77072" y="3435846"/>
              <a:ext cx="720080" cy="777672"/>
            </a:xfrm>
            <a:prstGeom prst="rect">
              <a:avLst/>
            </a:prstGeom>
            <a:solidFill>
              <a:schemeClr val="accent2"/>
            </a:solidFill>
            <a:ln w="6350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dirty="0" smtClean="0"/>
                <a:t>FBC</a:t>
              </a:r>
              <a:endParaRPr lang="fr-CA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08104" y="3219821"/>
              <a:ext cx="720080" cy="993697"/>
            </a:xfrm>
            <a:prstGeom prst="rect">
              <a:avLst/>
            </a:prstGeom>
            <a:solidFill>
              <a:schemeClr val="accent2"/>
            </a:solidFill>
            <a:ln w="6350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dirty="0" smtClean="0"/>
                <a:t>1996</a:t>
              </a:r>
              <a:endParaRPr lang="fr-CA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96074"/>
            <a:ext cx="8229600" cy="1276174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1b</a:t>
            </a: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Informatique FBD et </a:t>
            </a:r>
            <a:b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orientation professionnelle</a:t>
            </a:r>
            <a:endParaRPr lang="fr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725656"/>
            <a:ext cx="4042792" cy="315035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sz="2800" dirty="0" smtClean="0"/>
              <a:t>Offre de cours plus près de la réalité professionnelle</a:t>
            </a:r>
            <a:br>
              <a:rPr lang="fr-CA" sz="2800" dirty="0" smtClean="0"/>
            </a:br>
            <a:endParaRPr lang="fr-CA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CA" sz="2800" dirty="0" smtClean="0"/>
              <a:t>Préparation pour la poursuite des études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400" dirty="0" smtClean="0"/>
              <a:t>pour </a:t>
            </a:r>
            <a:r>
              <a:rPr lang="fr-CA" sz="2400" dirty="0"/>
              <a:t>outiller les adultes qui visent la f</a:t>
            </a:r>
            <a:r>
              <a:rPr lang="fr-CA" sz="2400" dirty="0" smtClean="0"/>
              <a:t>ormation professionnelle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400" dirty="0" smtClean="0"/>
              <a:t>pour outiller les adultes qui visent le cégep technique en lien avec l’informatique </a:t>
            </a:r>
            <a:endParaRPr lang="fr-CA" sz="2400" dirty="0"/>
          </a:p>
          <a:p>
            <a:pPr marL="0" indent="0">
              <a:buNone/>
            </a:pPr>
            <a:endParaRPr lang="fr-CA" sz="2400" dirty="0"/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7197152" y="3579862"/>
            <a:ext cx="17673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4716016" y="3586766"/>
            <a:ext cx="7920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6228184" y="3579862"/>
            <a:ext cx="2488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9</a:t>
            </a:r>
            <a:endParaRPr lang="fr-CA" sz="8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2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8610"/>
            <a:ext cx="8229600" cy="857250"/>
          </a:xfrm>
        </p:spPr>
        <p:txBody>
          <a:bodyPr/>
          <a:lstStyle/>
          <a:p>
            <a:r>
              <a:rPr lang="fr-CA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blocs de cours</a:t>
            </a:r>
            <a:endParaRPr lang="fr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1059582"/>
            <a:ext cx="273630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BUREAUTIQUE</a:t>
            </a:r>
          </a:p>
          <a:p>
            <a:endParaRPr lang="fr-CA" dirty="0"/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INF-5067-1 </a:t>
            </a:r>
            <a:r>
              <a:rPr lang="fr-CA" sz="1400" dirty="0"/>
              <a:t>Traitement de texte, style et mise en forme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INF-5068-1</a:t>
            </a:r>
            <a:r>
              <a:rPr lang="fr-CA" sz="1400" dirty="0"/>
              <a:t> Traitement de texte, sections et tableaux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INF-5069-1</a:t>
            </a:r>
            <a:r>
              <a:rPr lang="fr-CA" sz="1400" dirty="0"/>
              <a:t> Tableur électronique, bases de calcul et de la mise en forme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INF-5070-1</a:t>
            </a:r>
            <a:r>
              <a:rPr lang="fr-CA" sz="1400" dirty="0"/>
              <a:t> Tableur électronique, analyse de données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INF-5071-2</a:t>
            </a:r>
            <a:r>
              <a:rPr lang="fr-CA" sz="1400" dirty="0"/>
              <a:t> Exploitation d’une base de données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INF-5072-2</a:t>
            </a:r>
            <a:r>
              <a:rPr lang="fr-CA" sz="1400" dirty="0"/>
              <a:t> Création d’une base de données</a:t>
            </a:r>
          </a:p>
          <a:p>
            <a:endParaRPr lang="fr-CA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3433516" y="1059582"/>
            <a:ext cx="308269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MULTIMÉDIA</a:t>
            </a:r>
          </a:p>
          <a:p>
            <a:r>
              <a:rPr lang="fr-CA" u="sng" dirty="0" smtClean="0"/>
              <a:t> </a:t>
            </a:r>
            <a:endParaRPr lang="fr-CA" u="sng" dirty="0"/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INF-5073-2 </a:t>
            </a:r>
            <a:r>
              <a:rPr lang="fr-CA" sz="1400" dirty="0"/>
              <a:t>Infographie vectorielle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INF-5074-2 </a:t>
            </a:r>
            <a:r>
              <a:rPr lang="fr-CA" sz="1400" dirty="0"/>
              <a:t>Initiation à l’animation en 2D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INF-5075-2</a:t>
            </a:r>
            <a:r>
              <a:rPr lang="fr-CA" sz="1400" dirty="0"/>
              <a:t> Infographie matricielle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INF-5076-2</a:t>
            </a:r>
            <a:r>
              <a:rPr lang="fr-CA" sz="1400" dirty="0"/>
              <a:t> Initiation à la modélisation en 3D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INF-5077-2</a:t>
            </a:r>
            <a:r>
              <a:rPr lang="fr-CA" sz="1400" dirty="0"/>
              <a:t> Initiation à l’animation en 3D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INF-5078-2</a:t>
            </a:r>
            <a:r>
              <a:rPr lang="fr-CA" sz="1400" dirty="0"/>
              <a:t> Présentation assistée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INF-5079-3</a:t>
            </a:r>
            <a:r>
              <a:rPr lang="fr-CA" sz="1400" dirty="0"/>
              <a:t> Création de documents pour le Web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INF-5080-2</a:t>
            </a:r>
            <a:r>
              <a:rPr lang="fr-CA" sz="1400" dirty="0"/>
              <a:t> Production multimédia</a:t>
            </a:r>
          </a:p>
          <a:p>
            <a:endParaRPr lang="fr-CA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6479704" y="1059582"/>
            <a:ext cx="262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OPTIMISATION</a:t>
            </a:r>
          </a:p>
          <a:p>
            <a:endParaRPr lang="fr-CA" u="sng" dirty="0"/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INF-5081-1</a:t>
            </a:r>
            <a:r>
              <a:rPr lang="fr-CA" sz="1400" dirty="0"/>
              <a:t> Exploration des systèmes d’exploitation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INF-5082-2</a:t>
            </a:r>
            <a:r>
              <a:rPr lang="fr-CA" sz="1400" dirty="0"/>
              <a:t> Initiation à la programmation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INF-5083-2</a:t>
            </a:r>
            <a:r>
              <a:rPr lang="fr-CA" sz="1400" dirty="0"/>
              <a:t> Application émergente en informatique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400" dirty="0">
                <a:solidFill>
                  <a:srgbClr val="FFC000"/>
                </a:solidFill>
              </a:rPr>
              <a:t>INF-5084-1</a:t>
            </a:r>
            <a:r>
              <a:rPr lang="fr-CA" sz="1400" dirty="0"/>
              <a:t> Complément de formation en informatique</a:t>
            </a:r>
          </a:p>
          <a:p>
            <a:endParaRPr lang="fr-CA" sz="1400" dirty="0"/>
          </a:p>
        </p:txBody>
      </p:sp>
      <p:sp>
        <p:nvSpPr>
          <p:cNvPr id="8" name="Rectangle 7"/>
          <p:cNvSpPr/>
          <p:nvPr/>
        </p:nvSpPr>
        <p:spPr>
          <a:xfrm>
            <a:off x="4932041" y="0"/>
            <a:ext cx="4228398" cy="51435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/>
            <a:r>
              <a:rPr lang="en-CA" sz="1600" dirty="0" err="1" smtClean="0">
                <a:solidFill>
                  <a:srgbClr val="FFC000"/>
                </a:solidFill>
              </a:rPr>
              <a:t>Création</a:t>
            </a:r>
            <a:r>
              <a:rPr lang="en-CA" sz="1600" dirty="0" smtClean="0">
                <a:solidFill>
                  <a:srgbClr val="FFC000"/>
                </a:solidFill>
              </a:rPr>
              <a:t>  de document pour le Web</a:t>
            </a:r>
            <a:br>
              <a:rPr lang="en-CA" sz="1600" dirty="0" smtClean="0">
                <a:solidFill>
                  <a:srgbClr val="FFC000"/>
                </a:solidFill>
              </a:rPr>
            </a:br>
            <a:endParaRPr lang="en-CA" sz="1600" dirty="0" smtClean="0">
              <a:solidFill>
                <a:srgbClr val="FFC000"/>
              </a:solidFill>
            </a:endParaRPr>
          </a:p>
          <a:p>
            <a:pPr marL="460375" indent="-285750">
              <a:buFont typeface="Wingdings" panose="05000000000000000000" pitchFamily="2" charset="2"/>
              <a:buChar char="§"/>
            </a:pPr>
            <a:r>
              <a:rPr lang="en-CA" sz="1400" dirty="0" err="1" smtClean="0"/>
              <a:t>Seul</a:t>
            </a:r>
            <a:r>
              <a:rPr lang="en-CA" sz="1400" dirty="0" smtClean="0"/>
              <a:t> </a:t>
            </a:r>
            <a:r>
              <a:rPr lang="en-CA" sz="1400" dirty="0" err="1" smtClean="0"/>
              <a:t>cours</a:t>
            </a:r>
            <a:r>
              <a:rPr lang="en-CA" sz="1400" dirty="0" smtClean="0"/>
              <a:t> de 3 </a:t>
            </a:r>
            <a:r>
              <a:rPr lang="en-CA" sz="1400" dirty="0" err="1" smtClean="0"/>
              <a:t>unités</a:t>
            </a:r>
            <a:r>
              <a:rPr lang="en-CA" sz="1400" dirty="0" smtClean="0"/>
              <a:t> (75 </a:t>
            </a:r>
            <a:r>
              <a:rPr lang="en-CA" sz="1400" dirty="0" err="1" smtClean="0"/>
              <a:t>heures</a:t>
            </a:r>
            <a:r>
              <a:rPr lang="en-CA" sz="1400" dirty="0" smtClean="0"/>
              <a:t>)</a:t>
            </a:r>
            <a:endParaRPr lang="en-CA" sz="1400" dirty="0"/>
          </a:p>
          <a:p>
            <a:pPr marL="174625"/>
            <a:endParaRPr lang="en-CA" sz="1600" dirty="0" smtClean="0">
              <a:solidFill>
                <a:srgbClr val="FFC000"/>
              </a:solidFill>
            </a:endParaRPr>
          </a:p>
          <a:p>
            <a:pPr marL="174625"/>
            <a:r>
              <a:rPr lang="en-CA" sz="1600" dirty="0" smtClean="0">
                <a:solidFill>
                  <a:schemeClr val="tx1">
                    <a:lumMod val="75000"/>
                  </a:schemeClr>
                </a:solidFill>
              </a:rPr>
              <a:t>2 COURS DE RESPONSABILITÉ LOCALE :</a:t>
            </a:r>
          </a:p>
          <a:p>
            <a:pPr marL="174625"/>
            <a:endParaRPr lang="en-CA" sz="1600" dirty="0">
              <a:solidFill>
                <a:srgbClr val="FFC000"/>
              </a:solidFill>
            </a:endParaRPr>
          </a:p>
          <a:p>
            <a:pPr marL="174625"/>
            <a:r>
              <a:rPr lang="en-CA" sz="1600" dirty="0" smtClean="0">
                <a:solidFill>
                  <a:srgbClr val="FFC000"/>
                </a:solidFill>
              </a:rPr>
              <a:t>Application </a:t>
            </a:r>
            <a:r>
              <a:rPr lang="en-CA" sz="1600" dirty="0" err="1">
                <a:solidFill>
                  <a:srgbClr val="FFC000"/>
                </a:solidFill>
              </a:rPr>
              <a:t>émergente</a:t>
            </a:r>
            <a:r>
              <a:rPr lang="en-CA" sz="1600" dirty="0">
                <a:solidFill>
                  <a:srgbClr val="FFC000"/>
                </a:solidFill>
              </a:rPr>
              <a:t> </a:t>
            </a:r>
            <a:r>
              <a:rPr lang="en-CA" sz="1600" dirty="0" err="1">
                <a:solidFill>
                  <a:srgbClr val="FFC000"/>
                </a:solidFill>
              </a:rPr>
              <a:t>en</a:t>
            </a:r>
            <a:r>
              <a:rPr lang="en-CA" sz="1600" dirty="0">
                <a:solidFill>
                  <a:srgbClr val="FFC000"/>
                </a:solidFill>
              </a:rPr>
              <a:t> </a:t>
            </a:r>
            <a:r>
              <a:rPr lang="en-CA" sz="1600" dirty="0" err="1" smtClean="0">
                <a:solidFill>
                  <a:srgbClr val="FFC000"/>
                </a:solidFill>
              </a:rPr>
              <a:t>informatique</a:t>
            </a:r>
            <a:r>
              <a:rPr lang="en-CA" sz="1600" dirty="0" smtClean="0">
                <a:solidFill>
                  <a:srgbClr val="FFC000"/>
                </a:solidFill>
              </a:rPr>
              <a:t/>
            </a:r>
            <a:br>
              <a:rPr lang="en-CA" sz="1600" dirty="0" smtClean="0">
                <a:solidFill>
                  <a:srgbClr val="FFC000"/>
                </a:solidFill>
              </a:rPr>
            </a:br>
            <a:endParaRPr lang="en-CA" sz="1600" dirty="0">
              <a:solidFill>
                <a:srgbClr val="FFC000"/>
              </a:solidFill>
            </a:endParaRPr>
          </a:p>
          <a:p>
            <a:pPr marL="460375" indent="-285750">
              <a:buFont typeface="Wingdings" panose="05000000000000000000" pitchFamily="2" charset="2"/>
              <a:buChar char="§"/>
            </a:pPr>
            <a:r>
              <a:rPr lang="en-CA" sz="1400" dirty="0" err="1"/>
              <a:t>Découvrir</a:t>
            </a:r>
            <a:r>
              <a:rPr lang="en-CA" sz="1400" dirty="0"/>
              <a:t> et explorer </a:t>
            </a:r>
            <a:r>
              <a:rPr lang="en-CA" sz="1400" dirty="0" err="1"/>
              <a:t>une</a:t>
            </a:r>
            <a:r>
              <a:rPr lang="en-CA" sz="1400" dirty="0"/>
              <a:t> </a:t>
            </a:r>
            <a:r>
              <a:rPr lang="en-CA" sz="1400" dirty="0" smtClean="0"/>
              <a:t>nouvelle application </a:t>
            </a:r>
            <a:r>
              <a:rPr lang="en-CA" sz="1400" dirty="0" err="1"/>
              <a:t>ou</a:t>
            </a:r>
            <a:r>
              <a:rPr lang="en-CA" sz="1400" dirty="0"/>
              <a:t> </a:t>
            </a:r>
            <a:r>
              <a:rPr lang="en-CA" sz="1400" dirty="0" err="1"/>
              <a:t>une</a:t>
            </a:r>
            <a:r>
              <a:rPr lang="en-CA" sz="1400" dirty="0"/>
              <a:t> </a:t>
            </a:r>
            <a:r>
              <a:rPr lang="en-CA" sz="1400" dirty="0" err="1"/>
              <a:t>catégorie</a:t>
            </a:r>
            <a:r>
              <a:rPr lang="en-CA" sz="1400" dirty="0"/>
              <a:t> </a:t>
            </a:r>
            <a:r>
              <a:rPr lang="en-CA" sz="1400" dirty="0" err="1"/>
              <a:t>d’applications</a:t>
            </a:r>
            <a:r>
              <a:rPr lang="en-CA" sz="1400" dirty="0"/>
              <a:t> absente du programme </a:t>
            </a:r>
            <a:r>
              <a:rPr lang="en-CA" sz="1400" dirty="0" err="1"/>
              <a:t>Informatique</a:t>
            </a:r>
            <a:r>
              <a:rPr lang="en-CA" sz="1400" dirty="0"/>
              <a:t> FBD</a:t>
            </a:r>
          </a:p>
          <a:p>
            <a:pPr marL="174625"/>
            <a:endParaRPr lang="en-CA" sz="1600" dirty="0"/>
          </a:p>
          <a:p>
            <a:pPr marL="174625"/>
            <a:r>
              <a:rPr lang="en-CA" sz="1600" dirty="0" err="1">
                <a:solidFill>
                  <a:srgbClr val="FFC000"/>
                </a:solidFill>
              </a:rPr>
              <a:t>Complément</a:t>
            </a:r>
            <a:r>
              <a:rPr lang="en-CA" sz="1600" dirty="0">
                <a:solidFill>
                  <a:srgbClr val="FFC000"/>
                </a:solidFill>
              </a:rPr>
              <a:t> de formation </a:t>
            </a:r>
            <a:r>
              <a:rPr lang="en-CA" sz="1600" dirty="0" err="1">
                <a:solidFill>
                  <a:srgbClr val="FFC000"/>
                </a:solidFill>
              </a:rPr>
              <a:t>en</a:t>
            </a:r>
            <a:r>
              <a:rPr lang="en-CA" sz="1600" dirty="0">
                <a:solidFill>
                  <a:srgbClr val="FFC000"/>
                </a:solidFill>
              </a:rPr>
              <a:t> </a:t>
            </a:r>
            <a:r>
              <a:rPr lang="en-CA" sz="1600" dirty="0" err="1" smtClean="0">
                <a:solidFill>
                  <a:srgbClr val="FFC000"/>
                </a:solidFill>
              </a:rPr>
              <a:t>informatique</a:t>
            </a:r>
            <a:r>
              <a:rPr lang="en-CA" sz="1600" dirty="0" smtClean="0"/>
              <a:t/>
            </a:r>
            <a:br>
              <a:rPr lang="en-CA" sz="1600" dirty="0" smtClean="0"/>
            </a:br>
            <a:endParaRPr lang="en-CA" sz="1600" dirty="0"/>
          </a:p>
          <a:p>
            <a:pPr marL="460375" indent="-285750">
              <a:buFont typeface="Wingdings" panose="05000000000000000000" pitchFamily="2" charset="2"/>
              <a:buChar char="§"/>
            </a:pPr>
            <a:r>
              <a:rPr lang="en-CA" sz="1400" dirty="0" err="1"/>
              <a:t>Approfondir</a:t>
            </a:r>
            <a:r>
              <a:rPr lang="en-CA" sz="1400" dirty="0"/>
              <a:t> </a:t>
            </a:r>
            <a:r>
              <a:rPr lang="en-CA" sz="1400" dirty="0" err="1"/>
              <a:t>sa</a:t>
            </a:r>
            <a:r>
              <a:rPr lang="en-CA" sz="1400" dirty="0"/>
              <a:t> </a:t>
            </a:r>
            <a:r>
              <a:rPr lang="en-CA" sz="1400" dirty="0" err="1"/>
              <a:t>compétence</a:t>
            </a:r>
            <a:r>
              <a:rPr lang="en-CA" sz="1400" dirty="0"/>
              <a:t>, </a:t>
            </a:r>
            <a:r>
              <a:rPr lang="en-CA" sz="1400" dirty="0" err="1"/>
              <a:t>sa</a:t>
            </a:r>
            <a:r>
              <a:rPr lang="en-CA" sz="1400" dirty="0"/>
              <a:t> </a:t>
            </a:r>
            <a:r>
              <a:rPr lang="en-CA" sz="1400" dirty="0" err="1"/>
              <a:t>maîtrise</a:t>
            </a:r>
            <a:r>
              <a:rPr lang="en-CA" sz="1400" dirty="0"/>
              <a:t> </a:t>
            </a:r>
            <a:r>
              <a:rPr lang="en-CA" sz="1400" dirty="0" err="1"/>
              <a:t>ou</a:t>
            </a:r>
            <a:r>
              <a:rPr lang="en-CA" sz="1400" dirty="0"/>
              <a:t> </a:t>
            </a:r>
            <a:r>
              <a:rPr lang="en-CA" sz="1400" dirty="0" err="1"/>
              <a:t>sa</a:t>
            </a:r>
            <a:r>
              <a:rPr lang="en-CA" sz="1400" dirty="0"/>
              <a:t> </a:t>
            </a:r>
            <a:r>
              <a:rPr lang="en-CA" sz="1400" dirty="0" err="1"/>
              <a:t>connaissance</a:t>
            </a:r>
            <a:r>
              <a:rPr lang="en-CA" sz="1400" dirty="0"/>
              <a:t> </a:t>
            </a:r>
            <a:r>
              <a:rPr lang="en-CA" sz="1400" dirty="0" err="1"/>
              <a:t>d’une</a:t>
            </a:r>
            <a:r>
              <a:rPr lang="en-CA" sz="1400" dirty="0"/>
              <a:t> application </a:t>
            </a:r>
            <a:r>
              <a:rPr lang="en-CA" sz="1400" dirty="0" err="1"/>
              <a:t>ou</a:t>
            </a:r>
            <a:r>
              <a:rPr lang="en-CA" sz="1400" dirty="0"/>
              <a:t> </a:t>
            </a:r>
            <a:r>
              <a:rPr lang="en-CA" sz="1400" dirty="0" err="1"/>
              <a:t>d’une</a:t>
            </a:r>
            <a:r>
              <a:rPr lang="en-CA" sz="1400" dirty="0"/>
              <a:t> </a:t>
            </a:r>
            <a:r>
              <a:rPr lang="en-CA" sz="1400" dirty="0" err="1"/>
              <a:t>catégorie</a:t>
            </a:r>
            <a:r>
              <a:rPr lang="en-CA" sz="1400" dirty="0"/>
              <a:t> </a:t>
            </a:r>
            <a:r>
              <a:rPr lang="en-CA" sz="1400" dirty="0" err="1"/>
              <a:t>d’applications</a:t>
            </a:r>
            <a:r>
              <a:rPr lang="en-CA" sz="1400" dirty="0"/>
              <a:t> du programme </a:t>
            </a:r>
            <a:br>
              <a:rPr lang="en-CA" sz="1400" dirty="0"/>
            </a:br>
            <a:r>
              <a:rPr lang="en-CA" sz="1400" dirty="0" err="1"/>
              <a:t>Informatique</a:t>
            </a:r>
            <a:r>
              <a:rPr lang="en-CA" sz="1400" dirty="0"/>
              <a:t> </a:t>
            </a:r>
            <a:r>
              <a:rPr lang="en-CA" sz="1400" dirty="0" smtClean="0"/>
              <a:t>FBD</a:t>
            </a:r>
            <a:endParaRPr lang="fr-CA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10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099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-20538"/>
            <a:ext cx="8229600" cy="1542635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1d</a:t>
            </a: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Progression des savoirs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(document en cours d’élaboration)</a:t>
            </a:r>
            <a:endParaRPr lang="fr-CA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827584" y="1995686"/>
            <a:ext cx="8013576" cy="25922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Progression des savoirs de la FBC à la FBD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Progression des savoirs entre les cours de la FBD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Proposition </a:t>
            </a:r>
            <a:r>
              <a:rPr lang="fr-CA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lang="fr-CA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cheminements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4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Disponible à la fin juin 2017</a:t>
            </a:r>
            <a:endParaRPr lang="fr-CA" sz="2400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CA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34390"/>
            <a:ext cx="7240047" cy="478126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11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416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1004"/>
            <a:ext cx="9144000" cy="1254601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1e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Propositions de cheminements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(selon la pertinence, en partie « orientés FP ») </a:t>
            </a:r>
            <a:endParaRPr lang="fr-CA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2752348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Clé de lecture d’un cours</a:t>
            </a:r>
            <a:endParaRPr lang="fr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llipse 6">
            <a:hlinkClick r:id="rId4" action="ppaction://hlinkfile"/>
          </p:cNvPr>
          <p:cNvSpPr/>
          <p:nvPr/>
        </p:nvSpPr>
        <p:spPr>
          <a:xfrm>
            <a:off x="3995936" y="1419622"/>
            <a:ext cx="1152128" cy="1152128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700" b="1" dirty="0" smtClean="0">
                <a:solidFill>
                  <a:srgbClr val="FFC000"/>
                </a:solidFill>
              </a:rPr>
              <a:t>DOC</a:t>
            </a:r>
          </a:p>
          <a:p>
            <a:pPr algn="ctr"/>
            <a:r>
              <a:rPr lang="fr-CA" sz="1400" dirty="0" smtClean="0">
                <a:solidFill>
                  <a:srgbClr val="FFC000"/>
                </a:solidFill>
              </a:rPr>
              <a:t>externe</a:t>
            </a:r>
            <a:endParaRPr lang="fr-CA" sz="1400" dirty="0">
              <a:solidFill>
                <a:srgbClr val="FFC000"/>
              </a:solidFill>
            </a:endParaRPr>
          </a:p>
        </p:txBody>
      </p:sp>
      <p:sp>
        <p:nvSpPr>
          <p:cNvPr id="8" name="Ellipse 7">
            <a:hlinkClick r:id="rId5" action="ppaction://hlinkfile"/>
          </p:cNvPr>
          <p:cNvSpPr/>
          <p:nvPr/>
        </p:nvSpPr>
        <p:spPr>
          <a:xfrm>
            <a:off x="3996370" y="3651870"/>
            <a:ext cx="1152128" cy="1152128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700" b="1" dirty="0" smtClean="0">
                <a:solidFill>
                  <a:srgbClr val="FFC000"/>
                </a:solidFill>
              </a:rPr>
              <a:t>DOC</a:t>
            </a:r>
          </a:p>
          <a:p>
            <a:pPr algn="ctr"/>
            <a:r>
              <a:rPr lang="fr-CA" sz="1400" dirty="0" smtClean="0">
                <a:solidFill>
                  <a:srgbClr val="FFC000"/>
                </a:solidFill>
              </a:rPr>
              <a:t>externe</a:t>
            </a:r>
            <a:endParaRPr lang="fr-CA" sz="1400" dirty="0">
              <a:solidFill>
                <a:srgbClr val="FFC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12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313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419622"/>
            <a:ext cx="8820472" cy="2160240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796925"/>
            <a:r>
              <a:rPr lang="fr-CA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PROTOTYPES D’ÉPREUVES</a:t>
            </a:r>
            <a:br>
              <a:rPr lang="fr-CA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EXEMPLES DE PRODUCTIONS</a:t>
            </a:r>
            <a:endParaRPr lang="fr-CA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16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78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-5670"/>
            <a:ext cx="8229600" cy="857250"/>
          </a:xfrm>
        </p:spPr>
        <p:txBody>
          <a:bodyPr/>
          <a:lstStyle/>
          <a:p>
            <a:r>
              <a:rPr lang="fr-CA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2a</a:t>
            </a: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Prototypes d’épreuves</a:t>
            </a:r>
            <a:endParaRPr lang="fr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53564" y="1131590"/>
            <a:ext cx="8510923" cy="25070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sz="2500" dirty="0">
                <a:latin typeface="Calibri Light" panose="020F0302020204030204" pitchFamily="34" charset="0"/>
                <a:cs typeface="Calibri Light" panose="020F0302020204030204" pitchFamily="34" charset="0"/>
              </a:rPr>
              <a:t>Un </a:t>
            </a:r>
            <a:r>
              <a:rPr lang="fr-CA" sz="2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prototype avec exemple est fourni pour </a:t>
            </a:r>
            <a:r>
              <a:rPr lang="fr-CA" sz="2500" dirty="0">
                <a:latin typeface="Calibri Light" panose="020F0302020204030204" pitchFamily="34" charset="0"/>
                <a:cs typeface="Calibri Light" panose="020F0302020204030204" pitchFamily="34" charset="0"/>
              </a:rPr>
              <a:t>chaque cours </a:t>
            </a:r>
            <a:endParaRPr lang="fr-CA" sz="25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A" sz="2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Une seule version d’épreuve est produite par cours, mais…</a:t>
            </a:r>
            <a:br>
              <a:rPr lang="fr-CA" sz="2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CA" sz="2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chaque épreuve est générique </a:t>
            </a:r>
            <a:r>
              <a:rPr lang="fr-CA" sz="25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(une seule forme est requise)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Les épreuves supplémentaires sont de responsabilité locale</a:t>
            </a:r>
            <a:br>
              <a:rPr lang="fr-CA" sz="2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CA" sz="25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et elles devront évidemment respecter les DDÉ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7884368" y="3863465"/>
            <a:ext cx="864096" cy="1128454"/>
            <a:chOff x="6246184" y="3561294"/>
            <a:chExt cx="864096" cy="1128454"/>
          </a:xfrm>
        </p:grpSpPr>
        <p:sp>
          <p:nvSpPr>
            <p:cNvPr id="5" name="Carré corné 4"/>
            <p:cNvSpPr/>
            <p:nvPr/>
          </p:nvSpPr>
          <p:spPr>
            <a:xfrm rot="10800000" flipH="1">
              <a:off x="6354197" y="3561294"/>
              <a:ext cx="648072" cy="842915"/>
            </a:xfrm>
            <a:prstGeom prst="foldedCorner">
              <a:avLst>
                <a:gd name="adj" fmla="val 24926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>
                <a:solidFill>
                  <a:schemeClr val="tx1"/>
                </a:solidFill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6246184" y="4412749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dirty="0" smtClean="0"/>
                <a:t>INF-5075</a:t>
              </a:r>
              <a:endParaRPr lang="fr-CA" sz="1200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7020273" y="3859470"/>
            <a:ext cx="864096" cy="1128454"/>
            <a:chOff x="6246184" y="3561294"/>
            <a:chExt cx="864096" cy="1128454"/>
          </a:xfrm>
        </p:grpSpPr>
        <p:sp>
          <p:nvSpPr>
            <p:cNvPr id="8" name="Carré corné 7"/>
            <p:cNvSpPr/>
            <p:nvPr/>
          </p:nvSpPr>
          <p:spPr>
            <a:xfrm rot="10800000" flipH="1">
              <a:off x="6354197" y="3561294"/>
              <a:ext cx="648072" cy="842915"/>
            </a:xfrm>
            <a:prstGeom prst="foldedCorner">
              <a:avLst>
                <a:gd name="adj" fmla="val 24926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 dirty="0">
                <a:solidFill>
                  <a:schemeClr val="tx1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246184" y="4412749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dirty="0" smtClean="0"/>
                <a:t>INF-5062</a:t>
              </a:r>
              <a:endParaRPr lang="fr-CA" sz="1200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5740807" y="3859470"/>
            <a:ext cx="864096" cy="1128454"/>
            <a:chOff x="6246184" y="3561294"/>
            <a:chExt cx="864096" cy="1128454"/>
          </a:xfrm>
        </p:grpSpPr>
        <p:sp>
          <p:nvSpPr>
            <p:cNvPr id="11" name="Carré corné 10"/>
            <p:cNvSpPr/>
            <p:nvPr/>
          </p:nvSpPr>
          <p:spPr>
            <a:xfrm rot="10800000" flipH="1">
              <a:off x="6354197" y="3561294"/>
              <a:ext cx="648072" cy="842915"/>
            </a:xfrm>
            <a:prstGeom prst="foldedCorner">
              <a:avLst>
                <a:gd name="adj" fmla="val 24926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>
                <a:solidFill>
                  <a:schemeClr val="tx1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246184" y="4412749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dirty="0" smtClean="0"/>
                <a:t>INF-5067</a:t>
              </a:r>
              <a:endParaRPr lang="fr-CA" sz="1200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4876711" y="3834228"/>
            <a:ext cx="864096" cy="1128454"/>
            <a:chOff x="6246184" y="3561294"/>
            <a:chExt cx="864096" cy="1128454"/>
          </a:xfrm>
        </p:grpSpPr>
        <p:sp>
          <p:nvSpPr>
            <p:cNvPr id="14" name="Carré corné 13"/>
            <p:cNvSpPr/>
            <p:nvPr/>
          </p:nvSpPr>
          <p:spPr>
            <a:xfrm rot="10800000" flipH="1">
              <a:off x="6354197" y="3561294"/>
              <a:ext cx="648072" cy="842915"/>
            </a:xfrm>
            <a:prstGeom prst="foldedCorner">
              <a:avLst>
                <a:gd name="adj" fmla="val 24926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 dirty="0">
                <a:solidFill>
                  <a:schemeClr val="tx1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246184" y="4412749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dirty="0" smtClean="0"/>
                <a:t>INF-5056</a:t>
              </a:r>
              <a:endParaRPr lang="fr-CA" sz="1200" dirty="0"/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17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88024" y="3638662"/>
            <a:ext cx="4104456" cy="15048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 </a:t>
            </a:r>
            <a:endParaRPr lang="fr-CA" dirty="0"/>
          </a:p>
        </p:txBody>
      </p:sp>
      <p:sp>
        <p:nvSpPr>
          <p:cNvPr id="20" name="Rectangle 19"/>
          <p:cNvSpPr/>
          <p:nvPr/>
        </p:nvSpPr>
        <p:spPr>
          <a:xfrm>
            <a:off x="4777382" y="3638662"/>
            <a:ext cx="4104456" cy="150483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smtClean="0">
                <a:solidFill>
                  <a:schemeClr val="bg1"/>
                </a:solidFill>
              </a:rPr>
              <a:t>Désolé, mais les documents d’évaluation ne peuvent pas être disponibles en ligne.</a:t>
            </a:r>
            <a:endParaRPr lang="fr-C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473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-5670"/>
            <a:ext cx="8229600" cy="857250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2b</a:t>
            </a: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Exemples </a:t>
            </a:r>
            <a:r>
              <a:rPr lang="fr-C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réalisations</a:t>
            </a:r>
            <a:endParaRPr lang="fr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059581"/>
            <a:ext cx="8229600" cy="331236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sz="2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Exemples d’épreuves complètes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Donnent une belle place à la créativité en fonction du cours et des intérêts de l’adulte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Axés sur </a:t>
            </a:r>
            <a:r>
              <a:rPr lang="fr-CA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la mobilisation des </a:t>
            </a:r>
            <a:r>
              <a:rPr lang="fr-CA" sz="2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savoirs et le </a:t>
            </a:r>
            <a:r>
              <a:rPr lang="fr-CA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développement des compétences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Grande évolution de la production attendue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6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fr-CA" sz="26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 concert avec le programme d’études et la DDÉ, ces exemples peuvent aussi guider l’enseignant dans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2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L’</a:t>
            </a:r>
            <a:r>
              <a:rPr lang="fr-CA" sz="22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fr-CA" sz="22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ppropriation du contenu d’un cours « moins familier »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2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création de matériel didactique (SA, capsules, feuilles guide, etc.) </a:t>
            </a:r>
            <a:endParaRPr lang="fr-CA" sz="2200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CA" dirty="0" smtClean="0"/>
          </a:p>
        </p:txBody>
      </p:sp>
      <p:sp>
        <p:nvSpPr>
          <p:cNvPr id="8" name="Carré corné 7"/>
          <p:cNvSpPr/>
          <p:nvPr/>
        </p:nvSpPr>
        <p:spPr>
          <a:xfrm rot="10800000" flipH="1">
            <a:off x="7998888" y="3863465"/>
            <a:ext cx="648072" cy="842915"/>
          </a:xfrm>
          <a:prstGeom prst="foldedCorner">
            <a:avLst>
              <a:gd name="adj" fmla="val 24926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884368" y="471492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Exemples</a:t>
            </a:r>
            <a:endParaRPr lang="fr-CA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18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0352" y="3638662"/>
            <a:ext cx="1152128" cy="15048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 </a:t>
            </a:r>
            <a:endParaRPr lang="fr-CA" dirty="0"/>
          </a:p>
        </p:txBody>
      </p:sp>
      <p:sp>
        <p:nvSpPr>
          <p:cNvPr id="9" name="Rectangle 8"/>
          <p:cNvSpPr/>
          <p:nvPr/>
        </p:nvSpPr>
        <p:spPr>
          <a:xfrm>
            <a:off x="4685184" y="3638662"/>
            <a:ext cx="4104456" cy="150483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smtClean="0">
                <a:solidFill>
                  <a:schemeClr val="bg1"/>
                </a:solidFill>
              </a:rPr>
              <a:t>Désolé, mais les documents d’évaluation ne peuvent pas être disponibles en ligne.</a:t>
            </a:r>
            <a:endParaRPr lang="fr-C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07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419622"/>
            <a:ext cx="8820472" cy="2160240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796925"/>
            <a:r>
              <a:rPr lang="fr-CA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 DDE, documents d’évaluation </a:t>
            </a:r>
            <a:br>
              <a:rPr lang="fr-CA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grilles d’évaluation à interprétation </a:t>
            </a:r>
            <a:r>
              <a:rPr lang="fr-CA" sz="4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critérielle</a:t>
            </a:r>
            <a:endParaRPr lang="fr-CA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13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0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6138"/>
            <a:ext cx="8229600" cy="1413484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3a</a:t>
            </a: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Documents d’évaluation </a:t>
            </a:r>
            <a:endParaRPr lang="fr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23528" y="1347614"/>
            <a:ext cx="8363272" cy="345638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Consignes d’administration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2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(précise ce qui doit être fait avant, pendant et après l’évaluation)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Cahier de l’adulte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2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(selon le cas, des </a:t>
            </a:r>
            <a:r>
              <a:rPr lang="fr-CA" sz="22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fichiers </a:t>
            </a:r>
            <a:r>
              <a:rPr lang="fr-CA" sz="22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travail sont fournis</a:t>
            </a:r>
            <a:r>
              <a:rPr lang="fr-CA" sz="22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(l’examen peut se dérouler en salle de classe, au lab. ou en </a:t>
            </a:r>
            <a:r>
              <a:rPr lang="fr-CA" sz="22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salle d’examens)</a:t>
            </a:r>
            <a:endParaRPr lang="fr-CA" sz="2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CA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Guide d’évaluation de de correction</a:t>
            </a:r>
          </a:p>
          <a:p>
            <a:pPr marL="914400" lvl="1" indent="-376238">
              <a:buFont typeface="Wingdings" panose="05000000000000000000" pitchFamily="2" charset="2"/>
              <a:buChar char="§"/>
            </a:pPr>
            <a:r>
              <a:rPr lang="fr-CA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Liste de vérification</a:t>
            </a:r>
          </a:p>
          <a:p>
            <a:pPr marL="914400" lvl="1" indent="-376238">
              <a:buFont typeface="Wingdings" panose="05000000000000000000" pitchFamily="2" charset="2"/>
              <a:buChar char="§"/>
            </a:pPr>
            <a:r>
              <a:rPr lang="fr-CA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Grille d’évaluation à interprétation </a:t>
            </a:r>
            <a:r>
              <a:rPr lang="fr-CA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critérielle</a:t>
            </a:r>
            <a:endParaRPr lang="fr-CA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14400" lvl="1" indent="-376238">
              <a:buFont typeface="Wingdings" panose="05000000000000000000" pitchFamily="2" charset="2"/>
              <a:buChar char="§"/>
            </a:pPr>
            <a:r>
              <a:rPr lang="fr-CA" sz="22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(un </a:t>
            </a:r>
            <a:r>
              <a:rPr lang="fr-CA" sz="22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exemple </a:t>
            </a:r>
            <a:r>
              <a:rPr lang="fr-CA" sz="22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copie d’élève </a:t>
            </a:r>
            <a:r>
              <a:rPr lang="fr-CA" sz="22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 fourni</a:t>
            </a:r>
            <a:r>
              <a:rPr lang="fr-CA" sz="22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r>
              <a:rPr lang="fr-CA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514350" lvl="1" indent="-514350">
              <a:buFont typeface="+mj-lt"/>
              <a:buAutoNum type="arabicPeriod" startAt="4"/>
            </a:pPr>
            <a:r>
              <a:rPr lang="fr-CA" sz="3200" dirty="0" smtClean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DDE</a:t>
            </a:r>
            <a:endParaRPr lang="fr-CA" sz="3200" dirty="0">
              <a:solidFill>
                <a:schemeClr val="tx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fr-CA" dirty="0" smtClean="0"/>
          </a:p>
        </p:txBody>
      </p:sp>
      <p:sp>
        <p:nvSpPr>
          <p:cNvPr id="15" name="ZoneTexte 14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15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18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67544" y="10074"/>
            <a:ext cx="8229600" cy="857250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3b</a:t>
            </a: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DDE</a:t>
            </a:r>
            <a:endParaRPr lang="fr-CA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67544" y="987574"/>
            <a:ext cx="8229600" cy="372734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Les DDE ont été rédigées en même temps que les prototypes d’épreuves</a:t>
            </a:r>
            <a:br>
              <a:rPr lang="fr-CA" dirty="0" smtClean="0"/>
            </a:br>
            <a:endParaRPr lang="fr-CA" dirty="0"/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Spécificité </a:t>
            </a:r>
            <a:r>
              <a:rPr lang="fr-CA" dirty="0"/>
              <a:t>des </a:t>
            </a:r>
            <a:r>
              <a:rPr lang="fr-CA" dirty="0" smtClean="0"/>
              <a:t>DDE </a:t>
            </a:r>
            <a:r>
              <a:rPr lang="fr-CA" dirty="0"/>
              <a:t>d’informatique</a:t>
            </a:r>
            <a:endParaRPr lang="fr-CA" dirty="0" smtClean="0"/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fr-CA" dirty="0"/>
              <a:t>Facilite la correction des épreuves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rgbClr val="FFC000"/>
                </a:solidFill>
              </a:rPr>
              <a:t>Contenus </a:t>
            </a:r>
            <a:r>
              <a:rPr lang="fr-CA" dirty="0">
                <a:solidFill>
                  <a:srgbClr val="FFC000"/>
                </a:solidFill>
              </a:rPr>
              <a:t>disciplinaires fournis dans les </a:t>
            </a:r>
            <a:r>
              <a:rPr lang="fr-CA" dirty="0" smtClean="0">
                <a:solidFill>
                  <a:srgbClr val="FFC000"/>
                </a:solidFill>
              </a:rPr>
              <a:t>DDE :</a:t>
            </a:r>
            <a:endParaRPr lang="fr-CA" dirty="0">
              <a:solidFill>
                <a:srgbClr val="FFC000"/>
              </a:solidFill>
            </a:endParaRPr>
          </a:p>
          <a:p>
            <a:pPr marL="1257300" lvl="2" indent="-457200">
              <a:buFont typeface="Wingdings" panose="05000000000000000000" pitchFamily="2" charset="2"/>
              <a:buChar char="§"/>
            </a:pPr>
            <a:r>
              <a:rPr lang="fr-CA" dirty="0"/>
              <a:t>Facilite la création des épreuves </a:t>
            </a:r>
          </a:p>
          <a:p>
            <a:pPr marL="1257300" lvl="2" indent="-457200">
              <a:buFont typeface="Wingdings" panose="05000000000000000000" pitchFamily="2" charset="2"/>
              <a:buChar char="§"/>
            </a:pPr>
            <a:r>
              <a:rPr lang="fr-CA" dirty="0" smtClean="0"/>
              <a:t>Facilite la création des SA</a:t>
            </a:r>
          </a:p>
          <a:p>
            <a:pPr marL="1257300" lvl="2" indent="-457200">
              <a:buFont typeface="Wingdings" panose="05000000000000000000" pitchFamily="2" charset="2"/>
              <a:buChar char="§"/>
            </a:pPr>
            <a:r>
              <a:rPr lang="fr-CA" dirty="0" smtClean="0"/>
              <a:t>Guide le choix de matériel didactique</a:t>
            </a:r>
          </a:p>
          <a:p>
            <a:pPr marL="1257300" lvl="2" indent="-457200">
              <a:buFont typeface="Wingdings" panose="05000000000000000000" pitchFamily="2" charset="2"/>
              <a:buChar char="§"/>
            </a:pPr>
            <a:r>
              <a:rPr lang="fr-CA" dirty="0" smtClean="0"/>
              <a:t>Oriente l’élaboration des cours </a:t>
            </a:r>
            <a:br>
              <a:rPr lang="fr-CA" dirty="0" smtClean="0"/>
            </a:br>
            <a:r>
              <a:rPr lang="fr-CA" dirty="0" smtClean="0"/>
              <a:t>(et des feuilles guide)</a:t>
            </a:r>
          </a:p>
          <a:p>
            <a:endParaRPr lang="fr-CA" dirty="0"/>
          </a:p>
        </p:txBody>
      </p:sp>
      <p:grpSp>
        <p:nvGrpSpPr>
          <p:cNvPr id="6" name="Groupe 5"/>
          <p:cNvGrpSpPr/>
          <p:nvPr/>
        </p:nvGrpSpPr>
        <p:grpSpPr>
          <a:xfrm>
            <a:off x="7075601" y="3863465"/>
            <a:ext cx="864096" cy="1128454"/>
            <a:chOff x="6246184" y="3561294"/>
            <a:chExt cx="864096" cy="1128454"/>
          </a:xfrm>
        </p:grpSpPr>
        <p:sp>
          <p:nvSpPr>
            <p:cNvPr id="4" name="Carré corné 3">
              <a:hlinkClick r:id="rId4" action="ppaction://hlinkfile"/>
            </p:cNvPr>
            <p:cNvSpPr/>
            <p:nvPr/>
          </p:nvSpPr>
          <p:spPr>
            <a:xfrm rot="10800000" flipH="1">
              <a:off x="6354197" y="3561294"/>
              <a:ext cx="648072" cy="842915"/>
            </a:xfrm>
            <a:prstGeom prst="foldedCorner">
              <a:avLst>
                <a:gd name="adj" fmla="val 24926"/>
              </a:avLst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>
                <a:solidFill>
                  <a:schemeClr val="tx1"/>
                </a:solidFill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6246184" y="4412749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dirty="0" smtClean="0"/>
                <a:t>INF-5067</a:t>
              </a:r>
              <a:endParaRPr lang="fr-CA" sz="1200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7956376" y="3863465"/>
            <a:ext cx="864096" cy="1128454"/>
            <a:chOff x="6246184" y="3561294"/>
            <a:chExt cx="864096" cy="1128454"/>
          </a:xfrm>
        </p:grpSpPr>
        <p:sp>
          <p:nvSpPr>
            <p:cNvPr id="8" name="Carré corné 7">
              <a:hlinkClick r:id="rId5" action="ppaction://hlinkfile"/>
            </p:cNvPr>
            <p:cNvSpPr/>
            <p:nvPr/>
          </p:nvSpPr>
          <p:spPr>
            <a:xfrm rot="10800000" flipH="1">
              <a:off x="6354197" y="3561294"/>
              <a:ext cx="648072" cy="842915"/>
            </a:xfrm>
            <a:prstGeom prst="foldedCorner">
              <a:avLst>
                <a:gd name="adj" fmla="val 24926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>
                <a:solidFill>
                  <a:schemeClr val="tx1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246184" y="4412749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dirty="0" smtClean="0"/>
                <a:t>INF-5075</a:t>
              </a:r>
              <a:endParaRPr lang="fr-CA" sz="1200" dirty="0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14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07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1764"/>
            <a:ext cx="9144000" cy="857250"/>
          </a:xfrm>
        </p:spPr>
        <p:txBody>
          <a:bodyPr/>
          <a:lstStyle/>
          <a:p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l’atelier</a:t>
            </a:r>
            <a:endParaRPr lang="fr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043608" y="987574"/>
            <a:ext cx="7704856" cy="4100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statistiques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r>
              <a:rPr lang="fr-CA" sz="2600" dirty="0" smtClean="0"/>
              <a:t> sur le programme d’études</a:t>
            </a:r>
            <a:endParaRPr lang="fr-CA" sz="2600" dirty="0"/>
          </a:p>
          <a:p>
            <a:pPr marL="0" indent="0">
              <a:buNone/>
            </a:pPr>
            <a:r>
              <a:rPr lang="fr-CA" sz="2600" dirty="0">
                <a:solidFill>
                  <a:srgbClr val="FFC000"/>
                </a:solidFill>
              </a:rPr>
              <a:t>Survol de : </a:t>
            </a:r>
          </a:p>
          <a:p>
            <a:pPr marL="514350" lvl="0" indent="-514350">
              <a:buFont typeface="+mj-lt"/>
              <a:buAutoNum type="arabicPeriod" startAt="2"/>
            </a:pPr>
            <a:r>
              <a:rPr lang="fr-CA" sz="2600" dirty="0"/>
              <a:t>Prototypes d’épreuves et d’exemples de productions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fr-CA" sz="2600" dirty="0"/>
              <a:t>DDÉ, documents d’évaluation et grilles d’évaluation à interprétation </a:t>
            </a:r>
            <a:r>
              <a:rPr lang="fr-CA" sz="2600" dirty="0" err="1" smtClean="0"/>
              <a:t>critérielle</a:t>
            </a:r>
            <a:r>
              <a:rPr lang="fr-CA" sz="1400" dirty="0"/>
              <a:t/>
            </a:r>
            <a:br>
              <a:rPr lang="fr-CA" sz="1400" dirty="0"/>
            </a:br>
            <a:endParaRPr lang="fr-CA" sz="14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fr-C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Aperçu</a:t>
            </a:r>
            <a:r>
              <a:rPr lang="fr-CA" sz="2600" dirty="0" smtClean="0"/>
              <a:t> des logiciels, du matériel, des guides, et </a:t>
            </a:r>
            <a:r>
              <a:rPr lang="fr-CA" sz="2600" dirty="0" err="1" smtClean="0"/>
              <a:t>cie</a:t>
            </a:r>
            <a:r>
              <a:rPr lang="fr-CA" sz="2600" dirty="0" smtClean="0"/>
              <a:t>…</a:t>
            </a:r>
            <a:endParaRPr lang="fr-CA" sz="26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CA" dirty="0" smtClean="0"/>
          </a:p>
        </p:txBody>
      </p:sp>
      <p:sp>
        <p:nvSpPr>
          <p:cNvPr id="15" name="Étoile à 32 branches 14"/>
          <p:cNvSpPr/>
          <p:nvPr/>
        </p:nvSpPr>
        <p:spPr>
          <a:xfrm rot="20249622">
            <a:off x="2814367" y="765735"/>
            <a:ext cx="3713208" cy="3423625"/>
          </a:xfrm>
          <a:prstGeom prst="star32">
            <a:avLst>
              <a:gd name="adj" fmla="val 4538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DERNIÈRE</a:t>
            </a:r>
          </a:p>
          <a:p>
            <a:pPr algn="ctr"/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HEURE!</a:t>
            </a:r>
            <a:endParaRPr lang="fr-C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BatmanCli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.375"/>
                  <p14:fade out="1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3478" y="245315"/>
            <a:ext cx="609600" cy="6096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 animBg="1"/>
      <p:bldP spid="1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/>
          <p:cNvSpPr/>
          <p:nvPr/>
        </p:nvSpPr>
        <p:spPr>
          <a:xfrm>
            <a:off x="6677208" y="3953843"/>
            <a:ext cx="703104" cy="703104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613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</a:t>
            </a: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Guide d’évaluation et de correction</a:t>
            </a:r>
            <a:endParaRPr lang="fr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23528" y="1275606"/>
            <a:ext cx="8363272" cy="2579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Liste de vérification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Grille d’évaluation </a:t>
            </a:r>
            <a:r>
              <a:rPr lang="fr-CA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critérielle</a:t>
            </a:r>
            <a:r>
              <a:rPr lang="fr-CA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Versions non officielles (provisoires) fournies en attendant la diffusion des prototypes d’épreuves dans le </a:t>
            </a:r>
            <a:r>
              <a:rPr lang="fr-CA" sz="20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Carrefour FGA &gt; Information de la DEAFC &gt; Accompagnement national &gt; Accompagnement </a:t>
            </a:r>
            <a:r>
              <a:rPr lang="fr-CA" sz="2000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fr-CA" sz="2000" i="1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nformatique</a:t>
            </a:r>
            <a:endParaRPr lang="fr-CA" sz="2000" dirty="0" smtClean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fr-CA" dirty="0" smtClean="0"/>
          </a:p>
        </p:txBody>
      </p:sp>
      <p:grpSp>
        <p:nvGrpSpPr>
          <p:cNvPr id="11" name="Groupe 10"/>
          <p:cNvGrpSpPr/>
          <p:nvPr/>
        </p:nvGrpSpPr>
        <p:grpSpPr>
          <a:xfrm>
            <a:off x="6477969" y="4030676"/>
            <a:ext cx="1063217" cy="961243"/>
            <a:chOff x="5724128" y="4009695"/>
            <a:chExt cx="1063217" cy="961243"/>
          </a:xfrm>
        </p:grpSpPr>
        <p:pic>
          <p:nvPicPr>
            <p:cNvPr id="12" name="Image 11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270" y="4009695"/>
              <a:ext cx="522932" cy="55045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ZoneTexte 12"/>
            <p:cNvSpPr txBox="1"/>
            <p:nvPr/>
          </p:nvSpPr>
          <p:spPr>
            <a:xfrm>
              <a:off x="5724128" y="4693939"/>
              <a:ext cx="10632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dirty="0" smtClean="0"/>
                <a:t>Carrefour FGA</a:t>
              </a:r>
              <a:endParaRPr lang="fr-CA" sz="1200" dirty="0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15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7640837" y="3863465"/>
            <a:ext cx="1539675" cy="1128454"/>
            <a:chOff x="5930645" y="3561294"/>
            <a:chExt cx="1539675" cy="1128454"/>
          </a:xfrm>
        </p:grpSpPr>
        <p:sp>
          <p:nvSpPr>
            <p:cNvPr id="17" name="Carré corné 16"/>
            <p:cNvSpPr/>
            <p:nvPr/>
          </p:nvSpPr>
          <p:spPr>
            <a:xfrm rot="10800000" flipH="1">
              <a:off x="6354197" y="3561294"/>
              <a:ext cx="648072" cy="842915"/>
            </a:xfrm>
            <a:prstGeom prst="foldedCorner">
              <a:avLst>
                <a:gd name="adj" fmla="val 24926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>
                <a:solidFill>
                  <a:schemeClr val="tx1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930645" y="4412749"/>
              <a:ext cx="1539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dirty="0" smtClean="0"/>
                <a:t>INF-5071 doc. d’</a:t>
              </a:r>
              <a:r>
                <a:rPr lang="fr-CA" sz="1200" dirty="0" err="1" smtClean="0"/>
                <a:t>éval</a:t>
              </a:r>
              <a:r>
                <a:rPr lang="fr-CA" sz="1200" dirty="0" smtClean="0"/>
                <a:t>.</a:t>
              </a:r>
              <a:endParaRPr lang="fr-CA" sz="1200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5416516" y="3863465"/>
            <a:ext cx="864096" cy="1313120"/>
            <a:chOff x="6246184" y="3561294"/>
            <a:chExt cx="864096" cy="1313120"/>
          </a:xfrm>
        </p:grpSpPr>
        <p:sp>
          <p:nvSpPr>
            <p:cNvPr id="20" name="Carré corné 19"/>
            <p:cNvSpPr/>
            <p:nvPr/>
          </p:nvSpPr>
          <p:spPr>
            <a:xfrm rot="10800000" flipH="1">
              <a:off x="6354197" y="3561294"/>
              <a:ext cx="648072" cy="842915"/>
            </a:xfrm>
            <a:prstGeom prst="foldedCorner">
              <a:avLst>
                <a:gd name="adj" fmla="val 24926"/>
              </a:avLst>
            </a:prstGeom>
            <a:solidFill>
              <a:schemeClr val="tx1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>
                <a:solidFill>
                  <a:schemeClr val="tx1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246184" y="4412749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dirty="0" smtClean="0"/>
                <a:t>Exemple 1996</a:t>
              </a:r>
              <a:endParaRPr lang="fr-CA" sz="1200" dirty="0"/>
            </a:p>
          </p:txBody>
        </p:sp>
      </p:grpSp>
      <p:pic>
        <p:nvPicPr>
          <p:cNvPr id="22" name="Image 21"/>
          <p:cNvPicPr/>
          <p:nvPr/>
        </p:nvPicPr>
        <p:blipFill>
          <a:blip r:embed="rId6"/>
          <a:stretch>
            <a:fillRect/>
          </a:stretch>
        </p:blipFill>
        <p:spPr>
          <a:xfrm>
            <a:off x="1511971" y="118072"/>
            <a:ext cx="4668044" cy="4604766"/>
          </a:xfrm>
          <a:prstGeom prst="rect">
            <a:avLst/>
          </a:prstGeom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7738542" y="3638662"/>
            <a:ext cx="1405458" cy="15048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 </a:t>
            </a:r>
            <a:endParaRPr lang="fr-CA" dirty="0"/>
          </a:p>
        </p:txBody>
      </p:sp>
      <p:sp>
        <p:nvSpPr>
          <p:cNvPr id="24" name="Rectangle 23"/>
          <p:cNvSpPr/>
          <p:nvPr/>
        </p:nvSpPr>
        <p:spPr>
          <a:xfrm>
            <a:off x="4832985" y="3647997"/>
            <a:ext cx="4104456" cy="150483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smtClean="0">
                <a:solidFill>
                  <a:schemeClr val="bg1"/>
                </a:solidFill>
              </a:rPr>
              <a:t>Désolé, mais les documents d’évaluation ne peuvent pas être disponibles en ligne.</a:t>
            </a:r>
            <a:endParaRPr lang="fr-C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193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419622"/>
            <a:ext cx="8820472" cy="2160240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796925"/>
            <a:r>
              <a:rPr lang="fr-C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 LOGICIELS, COMMUNAUTÉ </a:t>
            </a:r>
            <a:br>
              <a:rPr lang="fr-C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CIE</a:t>
            </a:r>
            <a:endParaRPr lang="fr-CA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19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22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1005"/>
            <a:ext cx="9144000" cy="857250"/>
          </a:xfrm>
        </p:spPr>
        <p:txBody>
          <a:bodyPr/>
          <a:lstStyle/>
          <a:p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Logiciels, matériel, guides…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2578596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maintenant?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llipse 8">
            <a:hlinkClick r:id="rId4" action="ppaction://hlinkfile"/>
          </p:cNvPr>
          <p:cNvSpPr/>
          <p:nvPr/>
        </p:nvSpPr>
        <p:spPr>
          <a:xfrm>
            <a:off x="3996370" y="843558"/>
            <a:ext cx="1152128" cy="1152128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700" b="1" dirty="0" smtClean="0">
                <a:solidFill>
                  <a:srgbClr val="FFC000"/>
                </a:solidFill>
              </a:rPr>
              <a:t>XLS</a:t>
            </a:r>
          </a:p>
          <a:p>
            <a:pPr algn="ctr"/>
            <a:r>
              <a:rPr lang="fr-CA" sz="1400" dirty="0" smtClean="0">
                <a:solidFill>
                  <a:srgbClr val="FFC000"/>
                </a:solidFill>
              </a:rPr>
              <a:t>externe</a:t>
            </a:r>
            <a:endParaRPr lang="fr-CA" sz="1400" dirty="0">
              <a:solidFill>
                <a:srgbClr val="FFC000"/>
              </a:solidFill>
            </a:endParaRPr>
          </a:p>
        </p:txBody>
      </p:sp>
      <p:sp>
        <p:nvSpPr>
          <p:cNvPr id="10" name="Ellipse 9">
            <a:hlinkClick r:id="rId5" action="ppaction://hlinkfile"/>
          </p:cNvPr>
          <p:cNvSpPr/>
          <p:nvPr/>
        </p:nvSpPr>
        <p:spPr>
          <a:xfrm>
            <a:off x="3996370" y="3651870"/>
            <a:ext cx="1152128" cy="1152128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700" b="1" dirty="0" smtClean="0">
                <a:solidFill>
                  <a:srgbClr val="FFC000"/>
                </a:solidFill>
              </a:rPr>
              <a:t>DOC</a:t>
            </a:r>
          </a:p>
          <a:p>
            <a:pPr algn="ctr"/>
            <a:r>
              <a:rPr lang="fr-CA" sz="1400" dirty="0" smtClean="0">
                <a:solidFill>
                  <a:srgbClr val="FFC000"/>
                </a:solidFill>
              </a:rPr>
              <a:t>externe</a:t>
            </a:r>
            <a:endParaRPr lang="fr-CA" sz="1400" dirty="0">
              <a:solidFill>
                <a:srgbClr val="FFC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20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418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6138"/>
            <a:ext cx="8229600" cy="857250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conclure</a:t>
            </a:r>
            <a:endParaRPr lang="fr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39552" y="987574"/>
            <a:ext cx="8352928" cy="396044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clés d’une prise en main réussie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CA" sz="2200" dirty="0" smtClean="0"/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Approche </a:t>
            </a:r>
            <a:r>
              <a:rPr lang="fr-CA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par compétences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DDÉ </a:t>
            </a:r>
            <a:r>
              <a:rPr lang="fr-CA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et prototypes </a:t>
            </a:r>
            <a:r>
              <a:rPr lang="fr-CA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d’épreuves</a:t>
            </a:r>
            <a:endParaRPr lang="fr-CA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Guides </a:t>
            </a:r>
            <a:r>
              <a:rPr lang="fr-CA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lang="fr-CA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correction</a:t>
            </a:r>
            <a:r>
              <a:rPr lang="fr-CA" sz="2200" dirty="0" smtClean="0"/>
              <a:t/>
            </a:r>
            <a:br>
              <a:rPr lang="fr-CA" sz="2200" dirty="0" smtClean="0"/>
            </a:br>
            <a:endParaRPr lang="fr-CA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CA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Ressources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Pédagogiques : Alexandrie FGA, Carrefour FGA et</a:t>
            </a:r>
            <a:br>
              <a:rPr lang="fr-CA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CA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la communauté de partage de Louise Roy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Humaines : Récits FGA régionaux, CP et CP TIC des commissions scolaires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Matérielles : faible investissement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602857" y="1635646"/>
            <a:ext cx="4572000" cy="184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3238" lvl="1" indent="-342900">
              <a:buFont typeface="Wingdings" panose="05000000000000000000" pitchFamily="2" charset="2"/>
              <a:buChar char="§"/>
            </a:pPr>
            <a:r>
              <a:rPr lang="fr-CA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Progression des savoirs (d’ici juin)</a:t>
            </a:r>
          </a:p>
          <a:p>
            <a:pPr marL="503238" lvl="1" indent="-342900">
              <a:buFont typeface="Wingdings" panose="05000000000000000000" pitchFamily="2" charset="2"/>
              <a:buChar char="§"/>
            </a:pPr>
            <a:r>
              <a:rPr lang="fr-CA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Parcours entre les cours </a:t>
            </a:r>
            <a:r>
              <a:rPr lang="fr-CA" sz="2000" dirty="0" smtClean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(d’ici juin)</a:t>
            </a:r>
          </a:p>
          <a:p>
            <a:pPr marL="503238" lvl="1" indent="-342900">
              <a:buFont typeface="Wingdings" panose="05000000000000000000" pitchFamily="2" charset="2"/>
              <a:buChar char="§"/>
            </a:pPr>
            <a:r>
              <a:rPr lang="fr-CA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Clé </a:t>
            </a:r>
            <a:r>
              <a:rPr lang="fr-CA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de lecture</a:t>
            </a:r>
          </a:p>
          <a:p>
            <a:pPr marL="503238" lvl="1" indent="-342900">
              <a:buFont typeface="Wingdings" panose="05000000000000000000" pitchFamily="2" charset="2"/>
              <a:buChar char="§"/>
            </a:pPr>
            <a:endParaRPr lang="fr-CA" sz="22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21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95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419622"/>
            <a:ext cx="8820472" cy="2160240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  <a:p>
            <a:pPr algn="ctr"/>
            <a:r>
              <a:rPr lang="fr-CA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CA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CA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N’oubliez pas de consulter les </a:t>
            </a:r>
            <a:r>
              <a:rPr lang="fr-CA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quelques liens </a:t>
            </a:r>
            <a:r>
              <a:rPr lang="fr-CA" i="1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fr-CA" i="1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CA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qui </a:t>
            </a:r>
            <a:r>
              <a:rPr lang="fr-CA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viennent clore </a:t>
            </a:r>
            <a:r>
              <a:rPr lang="fr-CA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votre </a:t>
            </a:r>
            <a:r>
              <a:rPr lang="fr-CA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document d’accompagnement. </a:t>
            </a:r>
            <a:endParaRPr lang="fr-CA" sz="1200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22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2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419622"/>
            <a:ext cx="8820472" cy="2160240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7338">
              <a:tabLst>
                <a:tab pos="7831138" algn="r"/>
              </a:tabLst>
            </a:pPr>
            <a:r>
              <a:rPr lang="fr-C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C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Alain </a:t>
            </a:r>
            <a:r>
              <a:rPr lang="fr-C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Dumais</a:t>
            </a:r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>	</a:t>
            </a:r>
            <a:br>
              <a:rPr lang="fr-CA" dirty="0" smtClean="0"/>
            </a:br>
            <a:r>
              <a:rPr lang="fr-CA" dirty="0" smtClean="0"/>
              <a:t>	</a:t>
            </a:r>
            <a:r>
              <a:rPr lang="fr-C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Conseiller </a:t>
            </a:r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pédagogique FBD : </a:t>
            </a:r>
            <a:r>
              <a:rPr lang="fr-CA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français et informatique</a:t>
            </a:r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C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Commission </a:t>
            </a:r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scolaire </a:t>
            </a:r>
            <a:r>
              <a:rPr lang="fr-C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Marguerite-Bourgeoys</a:t>
            </a:r>
            <a:r>
              <a:rPr lang="fr-CA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fr-CA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CA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fr-CA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CA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fr-CA" sz="20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alain.dumais2@csmb.qc.ca</a:t>
            </a:r>
            <a:endParaRPr lang="fr-CA" sz="2000" dirty="0" smtClean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  <a:hlinkClick r:id="rId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23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3579862"/>
            <a:ext cx="8820472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7338">
              <a:tabLst>
                <a:tab pos="7804150" algn="r"/>
              </a:tabLst>
            </a:pPr>
            <a:r>
              <a:rPr lang="fr-CA" sz="16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Version adaptée </a:t>
            </a:r>
            <a:r>
              <a:rPr lang="fr-CA" sz="16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l'Atelier pour la Rencontre nationale des gestionnaires </a:t>
            </a:r>
            <a:endParaRPr lang="fr-CA" sz="1600" dirty="0" smtClean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7338">
              <a:tabLst>
                <a:tab pos="7804150" algn="r"/>
              </a:tabLst>
            </a:pPr>
            <a:r>
              <a:rPr lang="fr-CA" sz="16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	et </a:t>
            </a:r>
            <a:r>
              <a:rPr lang="fr-CA" sz="16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 responsables du soutien </a:t>
            </a:r>
            <a:r>
              <a:rPr lang="fr-CA" sz="16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pédagogique (RSP) </a:t>
            </a:r>
          </a:p>
          <a:p>
            <a:pPr marL="287338">
              <a:tabLst>
                <a:tab pos="7804150" algn="r"/>
              </a:tabLst>
            </a:pPr>
            <a:r>
              <a:rPr lang="fr-CA" sz="1600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	présenté </a:t>
            </a:r>
            <a:r>
              <a:rPr lang="fr-CA" sz="16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 </a:t>
            </a:r>
            <a:r>
              <a:rPr lang="fr-CA" sz="1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Véronique Méthé-Crozat </a:t>
            </a:r>
            <a:r>
              <a:rPr lang="fr-CA" sz="16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(MEES) et Alain Dumais les 26 et 27 janvier 2017 </a:t>
            </a:r>
            <a:endParaRPr lang="fr-CA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3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1"/>
          <a:stretch/>
        </p:blipFill>
        <p:spPr>
          <a:xfrm>
            <a:off x="0" y="0"/>
            <a:ext cx="9144000" cy="516403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41151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600000"/>
              </a:lightRig>
            </a:scene3d>
            <a:sp3d extrusionH="31750">
              <a:bevelB w="12700" h="12700"/>
            </a:sp3d>
          </a:bodyPr>
          <a:lstStyle/>
          <a:p>
            <a:pPr algn="ctr"/>
            <a:r>
              <a:rPr lang="fr-CA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MERCI</a:t>
            </a:r>
            <a:br>
              <a:rPr lang="fr-CA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</a:br>
            <a:r>
              <a:rPr lang="fr-C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de votre participation!</a:t>
            </a:r>
            <a:endParaRPr lang="fr-CA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  <p:pic>
        <p:nvPicPr>
          <p:cNvPr id="2" name="INF-5084 Exempl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9512" y="75440"/>
            <a:ext cx="360040" cy="36004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41259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fr-CA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omplément de formation</a:t>
            </a:r>
            <a:endParaRPr lang="fr-CA" sz="1600" dirty="0">
              <a:solidFill>
                <a:schemeClr val="bg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79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932040" y="402793"/>
            <a:ext cx="41764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5067-1 Traitement de texte, </a:t>
            </a:r>
            <a:r>
              <a:rPr lang="fr-CA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styles…</a:t>
            </a:r>
          </a:p>
          <a:p>
            <a:r>
              <a:rPr lang="fr-CA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5069-1 </a:t>
            </a:r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Tableur électronique, </a:t>
            </a:r>
            <a:r>
              <a:rPr lang="fr-CA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bases…</a:t>
            </a:r>
            <a:endParaRPr lang="fr-CA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5071-2 Exploitation d'une base de données</a:t>
            </a: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5075-2 Infographie matricielle</a:t>
            </a: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5078-2 Présentation assistée</a:t>
            </a: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5080-2 Production </a:t>
            </a:r>
            <a:r>
              <a:rPr lang="fr-CA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multimédia</a:t>
            </a:r>
          </a:p>
          <a:p>
            <a:endParaRPr lang="fr-CA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5068-1 Traitement de texte, sections et tableaux</a:t>
            </a: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5070-1 Tableur électronique, analyse de données</a:t>
            </a: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5072-2 Création d'une base de données</a:t>
            </a: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5074-2 Initiation à l'animation en 2D</a:t>
            </a: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5079-3 Création de documents pour le Web</a:t>
            </a: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5084-1 Complément de formation en informatique</a:t>
            </a: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5073-2 Infographie vectorielle</a:t>
            </a: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5076-2 Initiation à la modélisation en 3D</a:t>
            </a: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5077-2 Initiation à l'animation en 3D</a:t>
            </a: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5081-1 Exploration des systèmes d'exploitation</a:t>
            </a: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5082-2 Initiation à la programmation</a:t>
            </a:r>
          </a:p>
          <a:p>
            <a:r>
              <a:rPr lang="fr-C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5083-2 Application émergente en </a:t>
            </a:r>
            <a:r>
              <a:rPr lang="fr-CA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informatique</a:t>
            </a:r>
            <a:endParaRPr lang="fr-CA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11560" y="339502"/>
            <a:ext cx="40324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DATE DU 21 AVRIL 2017</a:t>
            </a:r>
          </a:p>
          <a:p>
            <a:endParaRPr lang="fr-C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Tous les </a:t>
            </a:r>
            <a:r>
              <a:rPr lang="fr-CA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prototypes</a:t>
            </a: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d’épreuves des 18 cours sont terminés et révisés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Ils sont en traduction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Chaque prototype est accompagné d’un exemple de copie d’élève</a:t>
            </a:r>
            <a:b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DDÉ ainsi que les 18 grilles d’évaluation à interprétation </a:t>
            </a:r>
            <a:r>
              <a:rPr lang="fr-CA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critérielle</a:t>
            </a: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sont disponibles</a:t>
            </a:r>
            <a:b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communauté Informatique FBD provinciale a vu le jour! </a:t>
            </a:r>
          </a:p>
          <a:p>
            <a:endParaRPr lang="fr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3</a:t>
            </a: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Étoile à 32 branches 5"/>
          <p:cNvSpPr/>
          <p:nvPr/>
        </p:nvSpPr>
        <p:spPr>
          <a:xfrm rot="20249622">
            <a:off x="2814367" y="765735"/>
            <a:ext cx="3713208" cy="3423625"/>
          </a:xfrm>
          <a:prstGeom prst="star32">
            <a:avLst>
              <a:gd name="adj" fmla="val 4538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DERNIÈRE</a:t>
            </a:r>
          </a:p>
          <a:p>
            <a:pPr algn="ctr"/>
            <a:r>
              <a:rPr lang="fr-C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HEURE!</a:t>
            </a:r>
            <a:endParaRPr lang="fr-C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66911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130324"/>
            <a:ext cx="9144000" cy="857250"/>
          </a:xfrm>
        </p:spPr>
        <p:txBody>
          <a:bodyPr/>
          <a:lstStyle/>
          <a:p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statistiques</a:t>
            </a:r>
            <a:endParaRPr lang="fr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611560" y="1203598"/>
            <a:ext cx="8136904" cy="309634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A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Depuis l’année scolaire 2011-2012,</a:t>
            </a:r>
            <a:r>
              <a:rPr lang="fr-CA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A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plusieurs centres d’éducation des adultes offrent des cours d’informatique FBD 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soit comme cours d’informatique comme tel,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soit dans le cadre de projets spéciaux ou </a:t>
            </a:r>
            <a:r>
              <a:rPr lang="fr-CA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multimatières</a:t>
            </a:r>
            <a:r>
              <a:rPr lang="fr-CA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  <a:br>
              <a:rPr lang="fr-CA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fr-CA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A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 septembre 2011 à juin 2014, plus de </a:t>
            </a:r>
            <a:r>
              <a:rPr lang="fr-C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2850</a:t>
            </a:r>
            <a:r>
              <a:rPr lang="fr-CA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adultes ont été déclarés dans les cours d’informatique FBD</a:t>
            </a:r>
            <a:r>
              <a:rPr lang="fr-CA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4</a:t>
            </a:r>
            <a:endParaRPr lang="fr-CA" sz="8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02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14651" y="915566"/>
            <a:ext cx="3293653" cy="3594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348344" y="3096856"/>
            <a:ext cx="3648892" cy="204103"/>
          </a:xfrm>
          <a:prstGeom prst="rect">
            <a:avLst/>
          </a:prstGeom>
          <a:solidFill>
            <a:schemeClr val="accent6">
              <a:lumMod val="50000"/>
              <a:alpha val="6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348344" y="3514456"/>
            <a:ext cx="3648892" cy="204103"/>
          </a:xfrm>
          <a:prstGeom prst="rect">
            <a:avLst/>
          </a:prstGeom>
          <a:solidFill>
            <a:schemeClr val="accent6">
              <a:lumMod val="50000"/>
              <a:alpha val="6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Rectangle 1"/>
          <p:cNvSpPr/>
          <p:nvPr/>
        </p:nvSpPr>
        <p:spPr>
          <a:xfrm>
            <a:off x="354344" y="906857"/>
            <a:ext cx="3648892" cy="631236"/>
          </a:xfrm>
          <a:prstGeom prst="rect">
            <a:avLst/>
          </a:prstGeom>
          <a:solidFill>
            <a:schemeClr val="accent6">
              <a:lumMod val="50000"/>
              <a:alpha val="6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/>
          <p:cNvSpPr txBox="1"/>
          <p:nvPr/>
        </p:nvSpPr>
        <p:spPr>
          <a:xfrm>
            <a:off x="0" y="12347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Effectif/Cours</a:t>
            </a:r>
            <a:r>
              <a:rPr lang="fr-CA" baseline="30000" dirty="0" smtClean="0"/>
              <a:t>1</a:t>
            </a:r>
            <a:r>
              <a:rPr lang="fr-CA" dirty="0" smtClean="0"/>
              <a:t> </a:t>
            </a:r>
            <a:r>
              <a:rPr lang="fr-CA" dirty="0"/>
              <a:t>déclaré dans les cours du programme </a:t>
            </a:r>
            <a:r>
              <a:rPr lang="fr-CA" dirty="0" smtClean="0"/>
              <a:t>d'études </a:t>
            </a:r>
            <a:r>
              <a:rPr lang="fr-CA" dirty="0"/>
              <a:t>d'informatique </a:t>
            </a:r>
            <a:r>
              <a:rPr lang="fr-CA" dirty="0" smtClean="0"/>
              <a:t>FBD, </a:t>
            </a:r>
            <a:br>
              <a:rPr lang="fr-CA" dirty="0" smtClean="0"/>
            </a:br>
            <a:r>
              <a:rPr lang="fr-CA" dirty="0" smtClean="0"/>
              <a:t>de </a:t>
            </a:r>
            <a:r>
              <a:rPr lang="fr-CA" dirty="0"/>
              <a:t>2010-2011 à </a:t>
            </a:r>
            <a:r>
              <a:rPr lang="fr-CA" dirty="0" smtClean="0"/>
              <a:t>2014-2015 (réseau des CS, cours francophones)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-3961" y="475540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00" dirty="0">
                <a:solidFill>
                  <a:schemeClr val="tx1">
                    <a:lumMod val="50000"/>
                  </a:schemeClr>
                </a:solidFill>
              </a:rPr>
              <a:t>1. Dans </a:t>
            </a:r>
            <a:r>
              <a:rPr lang="fr-CA" sz="1000" dirty="0" smtClean="0">
                <a:solidFill>
                  <a:schemeClr val="tx1">
                    <a:lumMod val="50000"/>
                  </a:schemeClr>
                </a:solidFill>
              </a:rPr>
              <a:t>l'effectif/cours</a:t>
            </a:r>
            <a:r>
              <a:rPr lang="fr-CA" sz="1000" dirty="0">
                <a:solidFill>
                  <a:schemeClr val="tx1">
                    <a:lumMod val="50000"/>
                  </a:schemeClr>
                </a:solidFill>
              </a:rPr>
              <a:t>, un adulte est compté une fois dans chacun des cours </a:t>
            </a:r>
            <a:r>
              <a:rPr lang="fr-CA" sz="1000" dirty="0" smtClean="0">
                <a:solidFill>
                  <a:schemeClr val="tx1">
                    <a:lumMod val="50000"/>
                  </a:schemeClr>
                </a:solidFill>
              </a:rPr>
              <a:t>auxquels </a:t>
            </a:r>
            <a:r>
              <a:rPr lang="fr-CA" sz="1000" dirty="0">
                <a:solidFill>
                  <a:schemeClr val="tx1">
                    <a:lumMod val="50000"/>
                  </a:schemeClr>
                </a:solidFill>
              </a:rPr>
              <a:t>il a été inscrit au cours d'une année scolaire.</a:t>
            </a:r>
            <a:br>
              <a:rPr lang="fr-CA" sz="1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fr-CA" sz="1000" dirty="0">
                <a:solidFill>
                  <a:schemeClr val="tx1">
                    <a:lumMod val="50000"/>
                  </a:schemeClr>
                </a:solidFill>
              </a:rPr>
              <a:t>Source : MELS, DEAAC, extraction spéciale A2014_006, en date de mars 2016, système Charlemagne, bilan 5 de 5 de </a:t>
            </a:r>
            <a:r>
              <a:rPr lang="fr-CA" sz="1000" dirty="0" smtClean="0">
                <a:solidFill>
                  <a:schemeClr val="tx1">
                    <a:lumMod val="50000"/>
                  </a:schemeClr>
                </a:solidFill>
              </a:rPr>
              <a:t>2014-2015</a:t>
            </a:r>
            <a:endParaRPr lang="fr-CA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222593"/>
              </p:ext>
            </p:extLst>
          </p:nvPr>
        </p:nvGraphicFramePr>
        <p:xfrm>
          <a:off x="539552" y="769810"/>
          <a:ext cx="8424936" cy="4106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5</a:t>
            </a:r>
            <a:endParaRPr lang="fr-CA" sz="8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ZoneTexte 1"/>
          <p:cNvSpPr txBox="1"/>
          <p:nvPr/>
        </p:nvSpPr>
        <p:spPr>
          <a:xfrm>
            <a:off x="7623428" y="3355453"/>
            <a:ext cx="1321296" cy="38519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sz="1200" dirty="0" smtClean="0">
                <a:solidFill>
                  <a:schemeClr val="tx1">
                    <a:lumMod val="85000"/>
                  </a:schemeClr>
                </a:solidFill>
              </a:rPr>
              <a:t>(1733 / 2850)</a:t>
            </a: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1884640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4927" y="4167333"/>
            <a:ext cx="3424984" cy="288032"/>
          </a:xfrm>
          <a:prstGeom prst="rect">
            <a:avLst/>
          </a:prstGeom>
          <a:solidFill>
            <a:schemeClr val="accent6">
              <a:lumMod val="50000"/>
              <a:alpha val="6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354928" y="1394469"/>
            <a:ext cx="3424984" cy="288032"/>
          </a:xfrm>
          <a:prstGeom prst="rect">
            <a:avLst/>
          </a:prstGeom>
          <a:solidFill>
            <a:schemeClr val="accent6">
              <a:lumMod val="50000"/>
              <a:alpha val="6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357051" y="2213193"/>
            <a:ext cx="3424984" cy="837460"/>
          </a:xfrm>
          <a:prstGeom prst="rect">
            <a:avLst/>
          </a:prstGeom>
          <a:solidFill>
            <a:schemeClr val="accent6">
              <a:lumMod val="50000"/>
              <a:alpha val="6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3782291" y="1117848"/>
            <a:ext cx="3525982" cy="33320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/>
          <p:cNvSpPr txBox="1"/>
          <p:nvPr/>
        </p:nvSpPr>
        <p:spPr>
          <a:xfrm>
            <a:off x="0" y="12347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Effectif/Cours</a:t>
            </a:r>
            <a:r>
              <a:rPr lang="fr-CA" baseline="30000" dirty="0" smtClean="0"/>
              <a:t>1</a:t>
            </a:r>
            <a:r>
              <a:rPr lang="fr-CA" dirty="0" smtClean="0"/>
              <a:t> </a:t>
            </a:r>
            <a:r>
              <a:rPr lang="fr-CA" dirty="0"/>
              <a:t>déclaré dans les cours du programme </a:t>
            </a:r>
            <a:r>
              <a:rPr lang="fr-CA" dirty="0" smtClean="0"/>
              <a:t>d'études d'informatique FBD,</a:t>
            </a:r>
            <a:br>
              <a:rPr lang="fr-CA" dirty="0" smtClean="0"/>
            </a:br>
            <a:r>
              <a:rPr lang="fr-CA" dirty="0" smtClean="0"/>
              <a:t>de </a:t>
            </a:r>
            <a:r>
              <a:rPr lang="fr-CA" dirty="0"/>
              <a:t>2010-2011 à </a:t>
            </a:r>
            <a:r>
              <a:rPr lang="fr-CA" dirty="0" smtClean="0"/>
              <a:t>2014-2015 (réseau des CS, cours anglophones)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-3870" y="475714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00" dirty="0">
                <a:solidFill>
                  <a:schemeClr val="tx1">
                    <a:lumMod val="50000"/>
                  </a:schemeClr>
                </a:solidFill>
              </a:rPr>
              <a:t>1. Dans </a:t>
            </a:r>
            <a:r>
              <a:rPr lang="fr-CA" sz="1000" dirty="0" smtClean="0">
                <a:solidFill>
                  <a:schemeClr val="tx1">
                    <a:lumMod val="50000"/>
                  </a:schemeClr>
                </a:solidFill>
              </a:rPr>
              <a:t>l'effectif/cours</a:t>
            </a:r>
            <a:r>
              <a:rPr lang="fr-CA" sz="1000" dirty="0">
                <a:solidFill>
                  <a:schemeClr val="tx1">
                    <a:lumMod val="50000"/>
                  </a:schemeClr>
                </a:solidFill>
              </a:rPr>
              <a:t>, un adulte est compté une fois dans chacun des cours </a:t>
            </a:r>
            <a:r>
              <a:rPr lang="fr-CA" sz="1000" dirty="0" smtClean="0">
                <a:solidFill>
                  <a:schemeClr val="tx1">
                    <a:lumMod val="50000"/>
                  </a:schemeClr>
                </a:solidFill>
              </a:rPr>
              <a:t>auxquels </a:t>
            </a:r>
            <a:r>
              <a:rPr lang="fr-CA" sz="1000" dirty="0">
                <a:solidFill>
                  <a:schemeClr val="tx1">
                    <a:lumMod val="50000"/>
                  </a:schemeClr>
                </a:solidFill>
              </a:rPr>
              <a:t>il a été inscrit au cours d'une année scolaire.</a:t>
            </a:r>
            <a:br>
              <a:rPr lang="fr-CA" sz="1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fr-CA" sz="1000" dirty="0">
                <a:solidFill>
                  <a:schemeClr val="tx1">
                    <a:lumMod val="50000"/>
                  </a:schemeClr>
                </a:solidFill>
              </a:rPr>
              <a:t>Source : MELS, DEAAC, extraction spéciale A2014_006, en date de mars 2016, système Charlemagne, bilan 5 de 5 de </a:t>
            </a:r>
            <a:r>
              <a:rPr lang="fr-CA" sz="1000" dirty="0" smtClean="0">
                <a:solidFill>
                  <a:schemeClr val="tx1">
                    <a:lumMod val="50000"/>
                  </a:schemeClr>
                </a:solidFill>
              </a:rPr>
              <a:t>2014-2015</a:t>
            </a:r>
            <a:endParaRPr lang="fr-CA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258036"/>
              </p:ext>
            </p:extLst>
          </p:nvPr>
        </p:nvGraphicFramePr>
        <p:xfrm>
          <a:off x="467544" y="913061"/>
          <a:ext cx="8524876" cy="3818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6</a:t>
            </a:r>
            <a:endParaRPr lang="fr-CA" sz="8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ZoneTexte 1"/>
          <p:cNvSpPr txBox="1"/>
          <p:nvPr/>
        </p:nvSpPr>
        <p:spPr>
          <a:xfrm>
            <a:off x="7657293" y="3355453"/>
            <a:ext cx="1321296" cy="38519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sz="1200" dirty="0" smtClean="0">
                <a:solidFill>
                  <a:schemeClr val="tx1">
                    <a:lumMod val="85000"/>
                  </a:schemeClr>
                </a:solidFill>
              </a:rPr>
              <a:t>(1116 / 2850)</a:t>
            </a: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27822052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419622"/>
            <a:ext cx="8820472" cy="2160240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PROGRAMME D’ÉTUDES</a:t>
            </a:r>
            <a:endParaRPr lang="fr-CA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7</a:t>
            </a:r>
            <a:endParaRPr lang="fr-CA" sz="8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640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7</a:t>
            </a:r>
            <a:endParaRPr lang="fr-CA" sz="8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-56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1a</a:t>
            </a: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Évolution des programmes</a:t>
            </a:r>
            <a:endParaRPr lang="fr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llipse 1"/>
          <p:cNvSpPr/>
          <p:nvPr/>
        </p:nvSpPr>
        <p:spPr>
          <a:xfrm>
            <a:off x="3309226" y="1216946"/>
            <a:ext cx="432048" cy="360040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26" name="Picture 2" descr="https://lh5.googleusercontent.com/-hI1WEllrvWk/T5Qr_qMqcnI/AAAAAAAASX8/RU0FqIWFNEo/s640/dinosaur-trai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8"/>
          <a:stretch/>
        </p:blipFill>
        <p:spPr bwMode="auto">
          <a:xfrm>
            <a:off x="1010238" y="931976"/>
            <a:ext cx="3672408" cy="42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1093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672" y="1131590"/>
            <a:ext cx="7272808" cy="21034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837165"/>
              </p:ext>
            </p:extLst>
          </p:nvPr>
        </p:nvGraphicFramePr>
        <p:xfrm>
          <a:off x="323528" y="771550"/>
          <a:ext cx="8568952" cy="44159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272"/>
                <a:gridCol w="2107119"/>
                <a:gridCol w="2388069"/>
                <a:gridCol w="2809492"/>
              </a:tblGrid>
              <a:tr h="349756">
                <a:tc>
                  <a:txBody>
                    <a:bodyPr/>
                    <a:lstStyle/>
                    <a:p>
                      <a:pPr algn="r"/>
                      <a:endParaRPr lang="fr-CA" sz="16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tx1"/>
                          </a:solidFill>
                        </a:rPr>
                        <a:t>1996</a:t>
                      </a:r>
                      <a:endParaRPr lang="fr-C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tx1"/>
                          </a:solidFill>
                        </a:rPr>
                        <a:t>2007 - FBC</a:t>
                      </a:r>
                      <a:endParaRPr lang="fr-C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tx1"/>
                          </a:solidFill>
                        </a:rPr>
                        <a:t>2012 - FBD</a:t>
                      </a:r>
                      <a:endParaRPr lang="fr-C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756">
                <a:tc>
                  <a:txBody>
                    <a:bodyPr/>
                    <a:lstStyle/>
                    <a:p>
                      <a:pPr algn="r"/>
                      <a:r>
                        <a:rPr lang="en-CA" sz="1200" b="1" dirty="0" smtClean="0"/>
                        <a:t>Sec. 5</a:t>
                      </a:r>
                      <a:endParaRPr lang="fr-CA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>
                          <a:solidFill>
                            <a:schemeClr val="bg1"/>
                          </a:solidFill>
                        </a:rPr>
                        <a:t>12 </a:t>
                      </a:r>
                      <a:r>
                        <a:rPr lang="en-CA" sz="1200" dirty="0" err="1" smtClean="0">
                          <a:solidFill>
                            <a:schemeClr val="bg1"/>
                          </a:solidFill>
                        </a:rPr>
                        <a:t>cours</a:t>
                      </a:r>
                      <a:endParaRPr lang="fr-CA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solidFill>
                            <a:schemeClr val="bg1"/>
                          </a:solidFill>
                        </a:rPr>
                        <a:t>18 </a:t>
                      </a:r>
                      <a:r>
                        <a:rPr lang="en-CA" sz="1400" dirty="0" err="1" smtClean="0">
                          <a:solidFill>
                            <a:schemeClr val="bg1"/>
                          </a:solidFill>
                        </a:rPr>
                        <a:t>cours</a:t>
                      </a:r>
                      <a:endParaRPr lang="fr-CA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49756">
                <a:tc>
                  <a:txBody>
                    <a:bodyPr/>
                    <a:lstStyle/>
                    <a:p>
                      <a:pPr algn="r"/>
                      <a:r>
                        <a:rPr lang="en-CA" sz="1200" b="1" dirty="0" smtClean="0"/>
                        <a:t>Sec. 4</a:t>
                      </a:r>
                      <a:endParaRPr lang="fr-CA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6">
                <a:tc>
                  <a:txBody>
                    <a:bodyPr/>
                    <a:lstStyle/>
                    <a:p>
                      <a:pPr algn="r"/>
                      <a:r>
                        <a:rPr lang="en-CA" sz="1200" b="1" dirty="0" smtClean="0"/>
                        <a:t>Sec. 3</a:t>
                      </a:r>
                      <a:endParaRPr lang="fr-CA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6">
                <a:tc>
                  <a:txBody>
                    <a:bodyPr/>
                    <a:lstStyle/>
                    <a:p>
                      <a:pPr algn="r"/>
                      <a:r>
                        <a:rPr lang="en-CA" sz="1200" b="1" dirty="0" smtClean="0"/>
                        <a:t>Sec. 2</a:t>
                      </a:r>
                      <a:endParaRPr lang="fr-CA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solidFill>
                            <a:schemeClr val="bg1"/>
                          </a:solidFill>
                        </a:rPr>
                        <a:t>1 </a:t>
                      </a:r>
                      <a:r>
                        <a:rPr lang="en-CA" sz="1400" dirty="0" err="1" smtClean="0">
                          <a:solidFill>
                            <a:schemeClr val="bg1"/>
                          </a:solidFill>
                        </a:rPr>
                        <a:t>cours</a:t>
                      </a:r>
                      <a:endParaRPr lang="fr-CA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solidFill>
                            <a:schemeClr val="bg1"/>
                          </a:solidFill>
                        </a:rPr>
                        <a:t>2 </a:t>
                      </a:r>
                      <a:r>
                        <a:rPr lang="en-CA" sz="1400" dirty="0" err="1" smtClean="0">
                          <a:solidFill>
                            <a:schemeClr val="bg1"/>
                          </a:solidFill>
                        </a:rPr>
                        <a:t>cours</a:t>
                      </a:r>
                      <a:endParaRPr lang="fr-CA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(…)</a:t>
                      </a:r>
                      <a:endParaRPr lang="fr-CA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6">
                <a:tc>
                  <a:txBody>
                    <a:bodyPr/>
                    <a:lstStyle/>
                    <a:p>
                      <a:pPr algn="r"/>
                      <a:r>
                        <a:rPr lang="en-CA" sz="1200" b="1" dirty="0" smtClean="0"/>
                        <a:t>Sec. 1</a:t>
                      </a:r>
                      <a:endParaRPr lang="fr-CA" sz="1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A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solidFill>
                            <a:schemeClr val="bg1"/>
                          </a:solidFill>
                        </a:rPr>
                        <a:t>2 </a:t>
                      </a:r>
                      <a:r>
                        <a:rPr lang="en-CA" sz="1400" dirty="0" err="1" smtClean="0">
                          <a:solidFill>
                            <a:schemeClr val="bg1"/>
                          </a:solidFill>
                        </a:rPr>
                        <a:t>cours</a:t>
                      </a:r>
                      <a:endParaRPr lang="fr-CA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(…)</a:t>
                      </a:r>
                      <a:endParaRPr lang="fr-CA" sz="14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6">
                <a:tc>
                  <a:txBody>
                    <a:bodyPr/>
                    <a:lstStyle/>
                    <a:p>
                      <a:pPr algn="r"/>
                      <a:r>
                        <a:rPr lang="en-CA" sz="1100" b="1" dirty="0" smtClean="0"/>
                        <a:t>Alpha</a:t>
                      </a:r>
                      <a:r>
                        <a:rPr lang="en-CA" sz="1100" b="1" baseline="0" dirty="0" smtClean="0"/>
                        <a:t> et </a:t>
                      </a:r>
                      <a:r>
                        <a:rPr lang="en-CA" sz="1100" b="1" baseline="0" dirty="0" err="1" smtClean="0"/>
                        <a:t>présec</a:t>
                      </a:r>
                      <a:endParaRPr lang="fr-CA" sz="11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A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solidFill>
                            <a:schemeClr val="bg1"/>
                          </a:solidFill>
                        </a:rPr>
                        <a:t>3 </a:t>
                      </a:r>
                      <a:r>
                        <a:rPr lang="en-CA" sz="1400" dirty="0" err="1" smtClean="0">
                          <a:solidFill>
                            <a:schemeClr val="bg1"/>
                          </a:solidFill>
                        </a:rPr>
                        <a:t>cours</a:t>
                      </a:r>
                      <a:endParaRPr lang="fr-CA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(…)</a:t>
                      </a:r>
                      <a:endParaRPr lang="fr-CA" sz="14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585">
                <a:tc>
                  <a:txBody>
                    <a:bodyPr/>
                    <a:lstStyle/>
                    <a:p>
                      <a:pPr algn="r"/>
                      <a:r>
                        <a:rPr lang="en-CA" sz="12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Type</a:t>
                      </a:r>
                      <a:br>
                        <a:rPr lang="en-CA" sz="12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</a:br>
                      <a:r>
                        <a:rPr lang="en-CA" sz="12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/>
                      </a:r>
                      <a:br>
                        <a:rPr lang="en-CA" sz="12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</a:br>
                      <a:r>
                        <a:rPr lang="en-CA" sz="12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/>
                      </a:r>
                      <a:br>
                        <a:rPr lang="en-CA" sz="12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</a:br>
                      <a:r>
                        <a:rPr lang="en-CA" sz="1200" b="1" kern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Intention</a:t>
                      </a:r>
                      <a:endParaRPr lang="fr-CA" sz="1200" b="1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Programme par </a:t>
                      </a:r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objectifs</a:t>
                      </a:r>
                      <a:endParaRPr lang="en-CA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Orienté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CA" sz="1200" i="1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Logiciels</a:t>
                      </a:r>
                      <a:endParaRPr lang="en-CA" sz="1200" i="1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endParaRPr lang="en-CA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Initier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l’adulte</a:t>
                      </a:r>
                      <a:r>
                        <a:rPr lang="en-CA" sz="12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à </a:t>
                      </a:r>
                      <a:r>
                        <a:rPr lang="en-CA" sz="1200" baseline="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une</a:t>
                      </a:r>
                      <a:r>
                        <a:rPr lang="en-CA" sz="12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culture </a:t>
                      </a:r>
                      <a:r>
                        <a:rPr lang="en-CA" sz="1200" baseline="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informatique</a:t>
                      </a:r>
                      <a:r>
                        <a:rPr lang="en-CA" sz="12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CA" sz="1200" baseline="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générale</a:t>
                      </a:r>
                      <a:endParaRPr lang="fr-CA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Programme par </a:t>
                      </a:r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compétences</a:t>
                      </a:r>
                      <a:endParaRPr lang="en-CA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Orienté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CA" sz="1200" i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Situations de vie</a:t>
                      </a:r>
                      <a:endParaRPr lang="fr-CA" sz="1200" i="1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endParaRPr lang="en-CA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Utiliser </a:t>
                      </a:r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l’informatique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comme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outil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pour</a:t>
                      </a:r>
                      <a:r>
                        <a:rPr lang="en-CA" sz="12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CA" sz="1200" baseline="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amener</a:t>
                      </a:r>
                      <a:r>
                        <a:rPr lang="en-CA" sz="12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CA" sz="1200" baseline="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l’adulte</a:t>
                      </a:r>
                      <a:r>
                        <a:rPr lang="en-CA" sz="12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à </a:t>
                      </a:r>
                      <a:r>
                        <a:rPr lang="en-CA" sz="1200" baseline="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développer</a:t>
                      </a:r>
                      <a:r>
                        <a:rPr lang="en-CA" sz="12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son </a:t>
                      </a:r>
                      <a:r>
                        <a:rPr lang="en-CA" sz="1200" baseline="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autonomie</a:t>
                      </a:r>
                      <a:r>
                        <a:rPr lang="en-CA" sz="12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CA" sz="1200" baseline="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dans</a:t>
                      </a:r>
                      <a:r>
                        <a:rPr lang="en-CA" sz="12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son </a:t>
                      </a:r>
                      <a:r>
                        <a:rPr lang="en-CA" sz="1200" baseline="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quotidien</a:t>
                      </a:r>
                      <a:endParaRPr lang="fr-CA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Programme par </a:t>
                      </a:r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compétences</a:t>
                      </a:r>
                      <a:endParaRPr lang="en-CA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Orienté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CA" sz="1200" i="1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Tâches</a:t>
                      </a:r>
                      <a:endParaRPr lang="fr-CA" sz="1200" i="1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endParaRPr lang="en-CA" sz="1200" dirty="0" smtClean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Amener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l’adulte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à </a:t>
                      </a:r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découvrir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et </a:t>
                      </a:r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actualiser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des </a:t>
                      </a:r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habiletés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spécifiques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regard de </a:t>
                      </a:r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besoins</a:t>
                      </a:r>
                      <a:r>
                        <a:rPr lang="en-CA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CA" sz="12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spécifiques</a:t>
                      </a:r>
                      <a:endParaRPr lang="fr-CA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73">
                <a:tc>
                  <a:txBody>
                    <a:bodyPr/>
                    <a:lstStyle/>
                    <a:p>
                      <a:pPr algn="r"/>
                      <a:r>
                        <a:rPr lang="en-CA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Schéma</a:t>
                      </a:r>
                      <a:r>
                        <a:rPr lang="en-CA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pédagogique</a:t>
                      </a:r>
                    </a:p>
                    <a:p>
                      <a:pPr algn="r"/>
                      <a:endParaRPr lang="en-CA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Général</a:t>
                      </a:r>
                      <a:r>
                        <a:rPr lang="en-CA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                </a:t>
                      </a:r>
                      <a:r>
                        <a:rPr lang="en-CA" sz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Spécifique</a:t>
                      </a:r>
                      <a:endParaRPr lang="fr-CA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Situation 	</a:t>
                      </a:r>
                      <a:r>
                        <a:rPr lang="en-CA" sz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         </a:t>
                      </a:r>
                      <a:r>
                        <a:rPr lang="en-CA" sz="1200" baseline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Transfert</a:t>
                      </a:r>
                      <a:r>
                        <a:rPr lang="en-CA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en-CA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</a:br>
                      <a:r>
                        <a:rPr lang="en-CA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de</a:t>
                      </a:r>
                      <a:r>
                        <a:rPr lang="en-CA" sz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vie	          des </a:t>
                      </a:r>
                      <a:r>
                        <a:rPr lang="en-CA" sz="1200" baseline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acquis</a:t>
                      </a:r>
                      <a:endParaRPr lang="fr-CA" sz="12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Tâche</a:t>
                      </a:r>
                      <a:r>
                        <a:rPr lang="en-CA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	           </a:t>
                      </a:r>
                      <a:r>
                        <a:rPr lang="en-CA" sz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Habiletés</a:t>
                      </a:r>
                      <a:endParaRPr lang="fr-CA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-568"/>
            <a:ext cx="8229600" cy="857250"/>
          </a:xfrm>
        </p:spPr>
        <p:txBody>
          <a:bodyPr/>
          <a:lstStyle/>
          <a:p>
            <a:r>
              <a:rPr lang="fr-CA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1a</a:t>
            </a:r>
            <a:r>
              <a:rPr lang="fr-C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Évolution des programmes</a:t>
            </a:r>
            <a:endParaRPr lang="fr-C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riangle isocèle 7"/>
          <p:cNvSpPr/>
          <p:nvPr/>
        </p:nvSpPr>
        <p:spPr>
          <a:xfrm rot="5400000">
            <a:off x="2237202" y="4754487"/>
            <a:ext cx="409546" cy="252028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rgbClr val="C00000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9" name="Triangle isocèle 8"/>
          <p:cNvSpPr/>
          <p:nvPr/>
        </p:nvSpPr>
        <p:spPr>
          <a:xfrm rot="5400000">
            <a:off x="7053289" y="4577065"/>
            <a:ext cx="208338" cy="392742"/>
          </a:xfrm>
          <a:prstGeom prst="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2" name="Triangle isocèle 11"/>
          <p:cNvSpPr/>
          <p:nvPr/>
        </p:nvSpPr>
        <p:spPr>
          <a:xfrm rot="5400000">
            <a:off x="7053290" y="4732018"/>
            <a:ext cx="208338" cy="392742"/>
          </a:xfrm>
          <a:prstGeom prst="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3" name="Triangle isocèle 12"/>
          <p:cNvSpPr/>
          <p:nvPr/>
        </p:nvSpPr>
        <p:spPr>
          <a:xfrm rot="16200000" flipH="1">
            <a:off x="6567401" y="4597454"/>
            <a:ext cx="700306" cy="479808"/>
          </a:xfrm>
          <a:prstGeom prst="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>
                  <a:lumMod val="90000"/>
                  <a:lumOff val="1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4" name="Triangle isocèle 13"/>
          <p:cNvSpPr/>
          <p:nvPr/>
        </p:nvSpPr>
        <p:spPr>
          <a:xfrm rot="5400000" flipV="1">
            <a:off x="4510156" y="4787436"/>
            <a:ext cx="409546" cy="216185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accent6">
                  <a:lumMod val="94000"/>
                  <a:lumOff val="6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0" name="Virage 9"/>
          <p:cNvSpPr/>
          <p:nvPr/>
        </p:nvSpPr>
        <p:spPr>
          <a:xfrm rot="5400000">
            <a:off x="4064672" y="1025399"/>
            <a:ext cx="834364" cy="1296144"/>
          </a:xfrm>
          <a:prstGeom prst="bentArrow">
            <a:avLst>
              <a:gd name="adj1" fmla="val 19210"/>
              <a:gd name="adj2" fmla="val 26133"/>
              <a:gd name="adj3" fmla="val 32205"/>
              <a:gd name="adj4" fmla="val 60080"/>
            </a:avLst>
          </a:prstGeom>
          <a:gradFill>
            <a:gsLst>
              <a:gs pos="1000">
                <a:srgbClr val="C00000"/>
              </a:gs>
              <a:gs pos="100000">
                <a:srgbClr val="FFC000"/>
              </a:gs>
            </a:gsLst>
            <a:lin ang="162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5" name="Virage 14"/>
          <p:cNvSpPr/>
          <p:nvPr/>
        </p:nvSpPr>
        <p:spPr>
          <a:xfrm rot="10800000" flipH="1">
            <a:off x="2663787" y="2643758"/>
            <a:ext cx="972109" cy="577918"/>
          </a:xfrm>
          <a:prstGeom prst="bentArrow">
            <a:avLst>
              <a:gd name="adj1" fmla="val 19210"/>
              <a:gd name="adj2" fmla="val 30654"/>
              <a:gd name="adj3" fmla="val 42753"/>
              <a:gd name="adj4" fmla="val 60080"/>
            </a:avLst>
          </a:prstGeom>
          <a:gradFill>
            <a:gsLst>
              <a:gs pos="1000">
                <a:srgbClr val="C00000"/>
              </a:gs>
              <a:gs pos="100000">
                <a:srgbClr val="FFC000"/>
              </a:gs>
            </a:gsLst>
            <a:lin ang="162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0" y="51470"/>
            <a:ext cx="323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8</a:t>
            </a:r>
            <a:endParaRPr lang="fr-CA" sz="8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CA" sz="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24</a:t>
            </a:r>
            <a:endParaRPr lang="fr-CA" sz="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852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3811</TotalTime>
  <Words>975</Words>
  <Application>Microsoft Office PowerPoint</Application>
  <PresentationFormat>Affichage à l'écran (16:9)</PresentationFormat>
  <Paragraphs>304</Paragraphs>
  <Slides>26</Slides>
  <Notes>26</Notes>
  <HiddenSlides>0</HiddenSlides>
  <MMClips>3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Thème Office</vt:lpstr>
      <vt:lpstr>Présentation PowerPoint</vt:lpstr>
      <vt:lpstr>Plan de l’atelier</vt:lpstr>
      <vt:lpstr>Présentation PowerPoint</vt:lpstr>
      <vt:lpstr>Quelques statistiques</vt:lpstr>
      <vt:lpstr>Présentation PowerPoint</vt:lpstr>
      <vt:lpstr>Présentation PowerPoint</vt:lpstr>
      <vt:lpstr>Présentation PowerPoint</vt:lpstr>
      <vt:lpstr>Présentation PowerPoint</vt:lpstr>
      <vt:lpstr>1a Évolution des programmes</vt:lpstr>
      <vt:lpstr>1b Informatique FBD et  orientation professionnelle</vt:lpstr>
      <vt:lpstr>1c 3 blocs de cours</vt:lpstr>
      <vt:lpstr>1d Progression des savoirs (document en cours d’élaboration)</vt:lpstr>
      <vt:lpstr>1e Propositions de cheminements (selon la pertinence, en partie « orientés FP ») </vt:lpstr>
      <vt:lpstr>Présentation PowerPoint</vt:lpstr>
      <vt:lpstr>2a Prototypes d’épreuves</vt:lpstr>
      <vt:lpstr>2b Exemples de réalisations</vt:lpstr>
      <vt:lpstr>Présentation PowerPoint</vt:lpstr>
      <vt:lpstr>3a Documents d’évaluation </vt:lpstr>
      <vt:lpstr>3b DDE</vt:lpstr>
      <vt:lpstr>3c Guide d’évaluation et de correction</vt:lpstr>
      <vt:lpstr>Présentation PowerPoint</vt:lpstr>
      <vt:lpstr>Logiciels, matériel, guides…</vt:lpstr>
      <vt:lpstr>Pour conclure</vt:lpstr>
      <vt:lpstr>Présentation PowerPoint</vt:lpstr>
      <vt:lpstr>Présentation PowerPoint</vt:lpstr>
      <vt:lpstr>Présentation PowerPoint</vt:lpstr>
    </vt:vector>
  </TitlesOfParts>
  <Company>Ministère du Conseil exécutif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Alain.Dumais2@csmb.qc.ca</dc:creator>
  <cp:lastModifiedBy>Danielle Gilbert</cp:lastModifiedBy>
  <cp:revision>348</cp:revision>
  <dcterms:created xsi:type="dcterms:W3CDTF">2015-03-09T18:12:29Z</dcterms:created>
  <dcterms:modified xsi:type="dcterms:W3CDTF">2017-05-20T14:28:37Z</dcterms:modified>
</cp:coreProperties>
</file>