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5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28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1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80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0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041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261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525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8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95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37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pPr/>
              <a:t>2018-06-11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68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5D1A-0EF8-4779-B9DD-6EFD5096B4C6}" type="datetimeFigureOut">
              <a:rPr lang="fr-CA" smtClean="0"/>
              <a:pPr/>
              <a:t>2018-06-11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8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6400800" cy="1415008"/>
          </a:xfrm>
        </p:spPr>
        <p:txBody>
          <a:bodyPr>
            <a:normAutofit/>
          </a:bodyPr>
          <a:lstStyle/>
          <a:p>
            <a:pPr algn="l"/>
            <a:r>
              <a:rPr lang="fr-CA" sz="2400" dirty="0" smtClean="0"/>
              <a:t>Julie </a:t>
            </a:r>
            <a:r>
              <a:rPr lang="fr-CA" sz="2400" dirty="0" err="1" smtClean="0"/>
              <a:t>Champoux-Millette</a:t>
            </a:r>
            <a:r>
              <a:rPr lang="fr-CA" sz="2400" dirty="0" smtClean="0"/>
              <a:t>, DEAFC</a:t>
            </a:r>
          </a:p>
          <a:p>
            <a:pPr algn="l"/>
            <a:r>
              <a:rPr lang="fr-CA" sz="2400" dirty="0" smtClean="0"/>
              <a:t>Véronique Bernard, Carrefour FGA</a:t>
            </a:r>
          </a:p>
          <a:p>
            <a:pPr algn="l"/>
            <a:r>
              <a:rPr lang="fr-CA" sz="1600" dirty="0" smtClean="0"/>
              <a:t>Congrès annuel de l’AQIFGA, 20 avril 2018</a:t>
            </a:r>
            <a:endParaRPr lang="fr-CA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23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25774"/>
            <a:ext cx="7772400" cy="1728000"/>
          </a:xfrm>
          <a:solidFill>
            <a:srgbClr val="777777">
              <a:alpha val="25098"/>
            </a:srgbClr>
          </a:solidFill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Correction collective en</a:t>
            </a:r>
            <a:br>
              <a:rPr lang="fr-CA" b="1" dirty="0" smtClean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> </a:t>
            </a:r>
            <a:r>
              <a:rPr lang="fr-CA" b="1" i="1" dirty="0" smtClean="0">
                <a:solidFill>
                  <a:schemeClr val="bg1"/>
                </a:solidFill>
              </a:rPr>
              <a:t>Français, langue seconde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3100" dirty="0"/>
              <a:t>FRE-5103-2 : Produire </a:t>
            </a:r>
            <a:r>
              <a:rPr lang="fr-CA" sz="3100" dirty="0" smtClean="0"/>
              <a:t>des textes variés en français </a:t>
            </a:r>
            <a:endParaRPr lang="fr-CA" sz="3100" dirty="0"/>
          </a:p>
        </p:txBody>
      </p:sp>
    </p:spTree>
    <p:extLst>
      <p:ext uri="{BB962C8B-B14F-4D97-AF65-F5344CB8AC3E}">
        <p14:creationId xmlns:p14="http://schemas.microsoft.com/office/powerpoint/2010/main" val="33230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1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Site accompagnement national - FLS</a:t>
            </a:r>
            <a:endParaRPr lang="fr-CA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1254985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Correction collective en ligne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Plein de ressources utiles</a:t>
            </a:r>
            <a:endParaRPr lang="fr-CA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1187624" y="314096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u="sng" dirty="0" smtClean="0"/>
              <a:t>www.accompagnementfga.ca/fls</a:t>
            </a:r>
            <a:endParaRPr lang="fr-CA" sz="3200" u="sng" dirty="0"/>
          </a:p>
        </p:txBody>
      </p:sp>
    </p:spTree>
    <p:extLst>
      <p:ext uri="{BB962C8B-B14F-4D97-AF65-F5344CB8AC3E}">
        <p14:creationId xmlns:p14="http://schemas.microsoft.com/office/powerpoint/2010/main" val="38545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 algn="ctr">
              <a:buNone/>
            </a:pPr>
            <a:r>
              <a:rPr lang="fr-CA" sz="4000" b="1" dirty="0" smtClean="0"/>
              <a:t>Merci de votre participation!</a:t>
            </a:r>
            <a:endParaRPr lang="fr-C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217426" y="332656"/>
            <a:ext cx="8229600" cy="1143000"/>
          </a:xfrm>
        </p:spPr>
        <p:txBody>
          <a:bodyPr/>
          <a:lstStyle/>
          <a:p>
            <a:r>
              <a:rPr lang="fr-CA" b="1" dirty="0" smtClean="0"/>
              <a:t>Intentions de la rencontre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104456"/>
          </a:xfrm>
        </p:spPr>
        <p:txBody>
          <a:bodyPr/>
          <a:lstStyle/>
          <a:p>
            <a:pPr marL="625475" indent="-354013"/>
            <a:r>
              <a:rPr lang="fr-CA" dirty="0" smtClean="0"/>
              <a:t>Solidifier sa compréhension des critères d’évaluation de la C3 et harmoniser </a:t>
            </a:r>
            <a:r>
              <a:rPr lang="fr-CA" dirty="0"/>
              <a:t>nos </a:t>
            </a:r>
            <a:r>
              <a:rPr lang="fr-CA" dirty="0" smtClean="0"/>
              <a:t>pratiques d’évaluation</a:t>
            </a:r>
          </a:p>
          <a:p>
            <a:pPr marL="625475" indent="-354013"/>
            <a:r>
              <a:rPr lang="fr-CA" dirty="0" smtClean="0"/>
              <a:t>Muscler son jugement professionnel</a:t>
            </a:r>
          </a:p>
          <a:p>
            <a:pPr marL="625475" indent="-354013"/>
            <a:r>
              <a:rPr lang="fr-CA" dirty="0" smtClean="0"/>
              <a:t>Réfléchir au développement de la C3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744"/>
            <a:ext cx="9144000" cy="282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-27409"/>
            <a:ext cx="9129048" cy="20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89" y="2348880"/>
            <a:ext cx="9329377" cy="13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1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972616" y="197768"/>
            <a:ext cx="8229600" cy="1143000"/>
          </a:xfrm>
        </p:spPr>
        <p:txBody>
          <a:bodyPr/>
          <a:lstStyle/>
          <a:p>
            <a:r>
              <a:rPr lang="fr-CA" b="1" dirty="0" smtClean="0"/>
              <a:t>Lettre de présentation</a:t>
            </a:r>
            <a:endParaRPr lang="fr-CA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196752"/>
            <a:ext cx="8424936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i="1" dirty="0" smtClean="0"/>
              <a:t>Mise en situation</a:t>
            </a:r>
          </a:p>
          <a:p>
            <a:r>
              <a:rPr lang="fr-CA" b="1" dirty="0" smtClean="0"/>
              <a:t>Des vacances pour travailler</a:t>
            </a:r>
          </a:p>
          <a:p>
            <a:endParaRPr lang="fr-CA" sz="1000" dirty="0"/>
          </a:p>
          <a:p>
            <a:r>
              <a:rPr lang="fr-CA" sz="1600" dirty="0" smtClean="0"/>
              <a:t>Vous avez l’intention de profiter des vacances de l’été prochain pour travailler à temps plein. Déjà, des offres d’emploi sont publiées.</a:t>
            </a:r>
          </a:p>
          <a:p>
            <a:endParaRPr lang="fr-CA" sz="1000" dirty="0"/>
          </a:p>
          <a:p>
            <a:r>
              <a:rPr lang="fr-CA" sz="1600" dirty="0" smtClean="0"/>
              <a:t>L’une d’entre elles vous conviendrait.</a:t>
            </a:r>
          </a:p>
          <a:p>
            <a:endParaRPr lang="fr-CA" sz="1000" dirty="0" smtClean="0"/>
          </a:p>
          <a:p>
            <a:r>
              <a:rPr lang="fr-CA" sz="1600" dirty="0" smtClean="0"/>
              <a:t>Vous rédigez une lettre de présentation pour accompagner votre CV, que vous enverrez à l’employeur.</a:t>
            </a:r>
            <a:endParaRPr lang="fr-CA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214" y="3891553"/>
            <a:ext cx="8425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Tâche</a:t>
            </a:r>
            <a:endParaRPr lang="fr-CA" dirty="0"/>
          </a:p>
          <a:p>
            <a:r>
              <a:rPr lang="fr-CA" sz="1600" dirty="0"/>
              <a:t>Vous devez rédiger </a:t>
            </a:r>
            <a:r>
              <a:rPr lang="fr-CA" sz="1600" b="1" dirty="0"/>
              <a:t>une lettre de présentation de 200 mots</a:t>
            </a:r>
            <a:r>
              <a:rPr lang="fr-CA" sz="1600" dirty="0"/>
              <a:t> à l’aide des renseignements fournis sur le poste convoité et l’entreprise visée</a:t>
            </a:r>
            <a:r>
              <a:rPr lang="fr-CA" sz="1600" dirty="0" smtClean="0"/>
              <a:t>.</a:t>
            </a:r>
          </a:p>
          <a:p>
            <a:endParaRPr lang="fr-CA" sz="1600" dirty="0"/>
          </a:p>
          <a:p>
            <a:r>
              <a:rPr lang="fr-CA" sz="1600" dirty="0"/>
              <a:t>Pour convaincre l’employeur de la valeur de votre candidature, abordez notamment les points suivants :</a:t>
            </a:r>
          </a:p>
          <a:p>
            <a:pPr marL="442913" lvl="0" indent="-261938">
              <a:buFont typeface="Courier New" panose="02070309020205020404" pitchFamily="49" charset="0"/>
              <a:buChar char="o"/>
            </a:pPr>
            <a:r>
              <a:rPr lang="fr-CA" sz="1600" dirty="0"/>
              <a:t>votre formation;</a:t>
            </a:r>
          </a:p>
          <a:p>
            <a:pPr marL="442913" lvl="0" indent="-261938">
              <a:buFont typeface="Courier New" panose="02070309020205020404" pitchFamily="49" charset="0"/>
              <a:buChar char="o"/>
            </a:pPr>
            <a:r>
              <a:rPr lang="fr-CA" sz="1600" dirty="0"/>
              <a:t>vos aptitudes;</a:t>
            </a:r>
          </a:p>
          <a:p>
            <a:pPr marL="442913" lvl="0" indent="-261938">
              <a:buFont typeface="Courier New" panose="02070309020205020404" pitchFamily="49" charset="0"/>
              <a:buChar char="o"/>
            </a:pPr>
            <a:r>
              <a:rPr lang="fr-CA" sz="1600" dirty="0"/>
              <a:t>votre expérience de travail et vos qualités professionnelles;</a:t>
            </a:r>
          </a:p>
          <a:p>
            <a:pPr marL="442913" lvl="0" indent="-261938">
              <a:buFont typeface="Courier New" panose="02070309020205020404" pitchFamily="49" charset="0"/>
              <a:buChar char="o"/>
            </a:pPr>
            <a:r>
              <a:rPr lang="fr-CA" sz="1600" dirty="0"/>
              <a:t>votre intérêt marqué pour le poste convoité.</a:t>
            </a:r>
          </a:p>
        </p:txBody>
      </p:sp>
    </p:spTree>
    <p:extLst>
      <p:ext uri="{BB962C8B-B14F-4D97-AF65-F5344CB8AC3E}">
        <p14:creationId xmlns:p14="http://schemas.microsoft.com/office/powerpoint/2010/main" val="2366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1116632" y="197768"/>
            <a:ext cx="8229600" cy="1143000"/>
          </a:xfrm>
        </p:spPr>
        <p:txBody>
          <a:bodyPr/>
          <a:lstStyle/>
          <a:p>
            <a:r>
              <a:rPr lang="fr-CA" b="1" dirty="0" smtClean="0"/>
              <a:t>Critères d’évaluation</a:t>
            </a:r>
            <a:endParaRPr lang="fr-CA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20042" y="1340768"/>
            <a:ext cx="83284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 smtClean="0"/>
              <a:t>3.1 -</a:t>
            </a:r>
            <a:r>
              <a:rPr lang="fr-CA" dirty="0" smtClean="0"/>
              <a:t> </a:t>
            </a:r>
            <a:r>
              <a:rPr lang="fr-CA" b="1" dirty="0" smtClean="0"/>
              <a:t>Cohérence du texte </a:t>
            </a:r>
          </a:p>
          <a:p>
            <a:pPr marL="1189038" indent="-285750"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fr-CA" dirty="0" smtClean="0"/>
              <a:t>Tenir compte des éléments de la communication langagière</a:t>
            </a:r>
          </a:p>
          <a:p>
            <a:pPr marL="1189038" indent="-285750"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fr-CA" dirty="0" smtClean="0"/>
              <a:t>Respecter les règles de la grammaire du texte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420042" y="3052729"/>
            <a:ext cx="83284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 smtClean="0"/>
              <a:t>3.2 -</a:t>
            </a:r>
            <a:r>
              <a:rPr lang="fr-CA" dirty="0" smtClean="0"/>
              <a:t> </a:t>
            </a:r>
            <a:r>
              <a:rPr lang="fr-CA" b="1" dirty="0" smtClean="0"/>
              <a:t>Efficacité de l’application des conventions linguistiques et de la communication </a:t>
            </a:r>
          </a:p>
          <a:p>
            <a:pPr marL="1189038" indent="-285750"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fr-CA" dirty="0" smtClean="0"/>
              <a:t>Appliquer les règles de l’orthographe d’usage et de l’orthographe grammaticale</a:t>
            </a:r>
          </a:p>
          <a:p>
            <a:pPr marL="1189038" indent="-285750"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fr-CA" dirty="0" smtClean="0"/>
              <a:t>Respecter les règles de la syntaxe et de la ponctuation</a:t>
            </a:r>
          </a:p>
          <a:p>
            <a:pPr marL="1189038" indent="-285750"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fr-CA" dirty="0" smtClean="0"/>
              <a:t>Utiliser un vocabulaire précis, varié et approprié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86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2633" y="53752"/>
            <a:ext cx="8229600" cy="1143000"/>
          </a:xfrm>
        </p:spPr>
        <p:txBody>
          <a:bodyPr/>
          <a:lstStyle/>
          <a:p>
            <a:r>
              <a:rPr lang="fr-CA" b="1" dirty="0" smtClean="0"/>
              <a:t>Critères d’évaluation 3.1 - Activité</a:t>
            </a:r>
            <a:endParaRPr lang="fr-CA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75196" y="1196752"/>
            <a:ext cx="8187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Vous devez :</a:t>
            </a:r>
          </a:p>
          <a:p>
            <a:endParaRPr lang="fr-CA" dirty="0" smtClean="0"/>
          </a:p>
          <a:p>
            <a:r>
              <a:rPr lang="fr-CA" sz="3200" dirty="0" smtClean="0"/>
              <a:t>Mettre en langage «  élève » la grille d’observation du </a:t>
            </a:r>
            <a:r>
              <a:rPr lang="fr-CA" sz="3200" i="1" dirty="0" smtClean="0"/>
              <a:t>Guide de correction et d’évaluation </a:t>
            </a:r>
            <a:r>
              <a:rPr lang="fr-CA" sz="3200" dirty="0" smtClean="0"/>
              <a:t>de l’épreuve.</a:t>
            </a:r>
            <a:endParaRPr lang="fr-CA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64502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Vos outils :</a:t>
            </a:r>
          </a:p>
          <a:p>
            <a:pPr marL="342900" indent="-252413">
              <a:buFont typeface="Arial" panose="020B0604020202020204" pitchFamily="34" charset="0"/>
              <a:buChar char="•"/>
            </a:pPr>
            <a:r>
              <a:rPr lang="fr-CA" dirty="0" smtClean="0"/>
              <a:t>Programme de FLS</a:t>
            </a:r>
          </a:p>
          <a:p>
            <a:pPr marL="342900" indent="-252413">
              <a:buFont typeface="Arial" panose="020B0604020202020204" pitchFamily="34" charset="0"/>
              <a:buChar char="•"/>
            </a:pPr>
            <a:r>
              <a:rPr lang="fr-CA" dirty="0" smtClean="0"/>
              <a:t>Progression des apprentissages – FLS</a:t>
            </a:r>
          </a:p>
          <a:p>
            <a:pPr marL="342900" indent="-252413">
              <a:buFont typeface="Arial" panose="020B0604020202020204" pitchFamily="34" charset="0"/>
              <a:buChar char="•"/>
            </a:pPr>
            <a:r>
              <a:rPr lang="fr-CA" dirty="0" smtClean="0"/>
              <a:t>Mise en situation + consignes</a:t>
            </a:r>
          </a:p>
          <a:p>
            <a:pPr marL="342900" indent="-252413">
              <a:buFont typeface="Arial" panose="020B0604020202020204" pitchFamily="34" charset="0"/>
              <a:buChar char="•"/>
            </a:pPr>
            <a:r>
              <a:rPr lang="fr-CA" dirty="0" smtClean="0"/>
              <a:t>Offre d’emploi – camp de vacances</a:t>
            </a:r>
          </a:p>
        </p:txBody>
      </p:sp>
    </p:spTree>
    <p:extLst>
      <p:ext uri="{BB962C8B-B14F-4D97-AF65-F5344CB8AC3E}">
        <p14:creationId xmlns:p14="http://schemas.microsoft.com/office/powerpoint/2010/main" val="7071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1985"/>
            <a:ext cx="8229600" cy="1143000"/>
          </a:xfrm>
        </p:spPr>
        <p:txBody>
          <a:bodyPr/>
          <a:lstStyle/>
          <a:p>
            <a:r>
              <a:rPr lang="fr-CA" b="1" dirty="0" smtClean="0"/>
              <a:t>Correction collective – critère 3.1</a:t>
            </a:r>
            <a:endParaRPr lang="fr-CA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1254985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Correction du texte A 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Mise en commun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Correction des textes B et C 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Retour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0308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1985"/>
            <a:ext cx="8229600" cy="1143000"/>
          </a:xfrm>
        </p:spPr>
        <p:txBody>
          <a:bodyPr/>
          <a:lstStyle/>
          <a:p>
            <a:r>
              <a:rPr lang="fr-CA" b="1" dirty="0" smtClean="0"/>
              <a:t>Correction collective – critère 3.2</a:t>
            </a:r>
            <a:endParaRPr lang="fr-CA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1254985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Activité – Se réchauffer le crayon rouge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Outil en construction : les grands principes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Correction du texte A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Mise en commun</a:t>
            </a:r>
          </a:p>
          <a:p>
            <a:pPr marL="625475" indent="-354013">
              <a:buFont typeface="Courier New" panose="02070309020205020404" pitchFamily="49" charset="0"/>
              <a:buChar char="o"/>
            </a:pPr>
            <a:r>
              <a:rPr lang="fr-CA" sz="3200" dirty="0" smtClean="0"/>
              <a:t>Textes B et C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0107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1737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311</Words>
  <Application>Microsoft Office PowerPoint</Application>
  <PresentationFormat>Affichage à l'écran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Thème Office</vt:lpstr>
      <vt:lpstr>Correction collective en  Français, langue seconde FRE-5103-2 : Produire des textes variés en français </vt:lpstr>
      <vt:lpstr>Intentions de la rencontre</vt:lpstr>
      <vt:lpstr>Présentation PowerPoint</vt:lpstr>
      <vt:lpstr>Lettre de présentation</vt:lpstr>
      <vt:lpstr>Critères d’évaluation</vt:lpstr>
      <vt:lpstr>Critères d’évaluation 3.1 - Activité</vt:lpstr>
      <vt:lpstr>Correction collective – critère 3.1</vt:lpstr>
      <vt:lpstr>Correction collective – critère 3.2</vt:lpstr>
      <vt:lpstr>Présentation PowerPoint</vt:lpstr>
      <vt:lpstr>Site accompagnement national - FLS</vt:lpstr>
      <vt:lpstr>Questions?</vt:lpstr>
    </vt:vector>
  </TitlesOfParts>
  <Company>Ministère du Conseil exécutif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Gosselin, Jérôme</dc:creator>
  <cp:lastModifiedBy>Danielle Gilbert</cp:lastModifiedBy>
  <cp:revision>28</cp:revision>
  <dcterms:created xsi:type="dcterms:W3CDTF">2015-03-09T18:12:29Z</dcterms:created>
  <dcterms:modified xsi:type="dcterms:W3CDTF">2018-06-11T16:10:03Z</dcterms:modified>
</cp:coreProperties>
</file>