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2" r:id="rId32"/>
    <p:sldId id="293" r:id="rId33"/>
    <p:sldId id="294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13" r:id="rId43"/>
    <p:sldId id="314" r:id="rId44"/>
    <p:sldId id="307" r:id="rId45"/>
    <p:sldId id="315" r:id="rId46"/>
    <p:sldId id="308" r:id="rId47"/>
    <p:sldId id="310" r:id="rId48"/>
    <p:sldId id="311" r:id="rId49"/>
    <p:sldId id="312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B00F0-49B4-4207-A83B-BD25A7ABCA08}" type="datetimeFigureOut">
              <a:rPr lang="fr-CA" smtClean="0"/>
              <a:t>2015-05-20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1BAA1-6DE8-48D9-A9E0-FCE99A0211E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2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877" indent="-285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832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19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238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52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666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379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093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A2B78D-3799-4DD1-A372-A1B394575CF8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42739" y="686469"/>
            <a:ext cx="4572522" cy="3427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7" tIns="45714" rIns="91427" bIns="45714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644" y="4343440"/>
            <a:ext cx="5482016" cy="41109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CA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1BAA1-6DE8-48D9-A9E0-FCE99A0211EE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021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877" indent="-28545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832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819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6238" indent="-22742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952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9666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1379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3093" indent="-22742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82C429-B826-4A0C-8B82-B689777B044E}" type="slidenum">
              <a:rPr lang="fr-FR" altLang="fr-F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fr-FR" altLang="fr-FR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A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1BAA1-6DE8-48D9-A9E0-FCE99A0211EE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14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EB1F-8F76-4CE6-9A9B-FB1ACD9F6F83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877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F2E5-5F22-4755-B4EA-5948BE8ED48B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128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25DE7-7768-45A9-80FB-43EAA922B3A0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546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fr-CA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4D84-D29C-4592-A9DB-8E52AB3FA8F8}" type="datetime1">
              <a:rPr lang="fr-CA" smtClean="0"/>
              <a:t>2015-05-20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658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658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4BD00-DDED-4566-A7B1-6C9C7D414B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998891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965B-448F-427B-82E0-1B5178B30B91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068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BEE7-0712-4E94-BF3E-5634C21C6FBA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19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09930-7FA7-45E6-BB96-1B3F5AF22685}" type="datetime1">
              <a:rPr lang="fr-CA" smtClean="0"/>
              <a:t>2015-05-20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508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D340-E6E8-49F8-99FD-7BCE10E99CFF}" type="datetime1">
              <a:rPr lang="fr-CA" smtClean="0"/>
              <a:t>2015-05-20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416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83BC-05BE-4C0A-9A89-E4D64970B875}" type="datetime1">
              <a:rPr lang="fr-CA" smtClean="0"/>
              <a:t>2015-05-20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61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D51B6-9C32-47A3-B20F-01B4027EB642}" type="datetime1">
              <a:rPr lang="fr-CA" smtClean="0"/>
              <a:t>2015-05-20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23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211A7-EF51-49DF-B1B2-3BD8119000B8}" type="datetime1">
              <a:rPr lang="fr-CA" smtClean="0"/>
              <a:t>2015-05-20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087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EB02-EEA7-4D18-8E62-C9CD20A7C0DD}" type="datetime1">
              <a:rPr lang="fr-CA" smtClean="0"/>
              <a:t>2015-05-20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951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19FCA-4E90-4254-90E9-7E0D0F511E68}" type="datetime1">
              <a:rPr lang="fr-CA" smtClean="0"/>
              <a:t>2015-05-20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B0FD-58D7-4BE9-8C41-D0F68DBF71D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118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mpeaup@csdm.qc.ca" TargetMode="Externa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jpeg"/><Relationship Id="rId3" Type="http://schemas.openxmlformats.org/officeDocument/2006/relationships/hyperlink" Target="../CADPISP%20%20formation%20continue/&#201;VALUATION%20ISP/GRILLES%20D'&#201;VALUATION/ISP-1029_BilanDesComp&#233;tencesSociop1503.xlsx" TargetMode="Externa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8.xml"/><Relationship Id="rId7" Type="http://schemas.openxmlformats.org/officeDocument/2006/relationships/image" Target="../media/image39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Chart3.xls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1540784-C076-4BE0-B602-BA006359B090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fr-FR" altLang="fr-FR" sz="1400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0" y="2060575"/>
            <a:ext cx="2698750" cy="2159000"/>
            <a:chOff x="0" y="1661"/>
            <a:chExt cx="1700" cy="1360"/>
          </a:xfrm>
        </p:grpSpPr>
        <p:pic>
          <p:nvPicPr>
            <p:cNvPr id="30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"/>
              <a:ext cx="1701" cy="1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5" name="Rectangle 5"/>
            <p:cNvSpPr>
              <a:spLocks noChangeArrowheads="1"/>
            </p:cNvSpPr>
            <p:nvPr/>
          </p:nvSpPr>
          <p:spPr bwMode="auto">
            <a:xfrm>
              <a:off x="0" y="1661"/>
              <a:ext cx="1701" cy="2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  <p:sp>
          <p:nvSpPr>
            <p:cNvPr id="3086" name="Rectangle 6"/>
            <p:cNvSpPr>
              <a:spLocks noChangeArrowheads="1"/>
            </p:cNvSpPr>
            <p:nvPr/>
          </p:nvSpPr>
          <p:spPr bwMode="auto">
            <a:xfrm>
              <a:off x="0" y="2994"/>
              <a:ext cx="1701" cy="2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800"/>
            </a:p>
          </p:txBody>
        </p:sp>
      </p:grpSp>
      <p:sp>
        <p:nvSpPr>
          <p:cNvPr id="3077" name="Line 8"/>
          <p:cNvSpPr>
            <a:spLocks noChangeShapeType="1"/>
          </p:cNvSpPr>
          <p:nvPr/>
        </p:nvSpPr>
        <p:spPr bwMode="auto">
          <a:xfrm>
            <a:off x="2700338" y="0"/>
            <a:ext cx="1587" cy="6858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3348038" y="1125538"/>
            <a:ext cx="498792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-110" charset="0"/>
              <a:buNone/>
            </a:pPr>
            <a:r>
              <a:rPr lang="fr-CA" altLang="fr-FR" sz="1800" b="1">
                <a:solidFill>
                  <a:srgbClr val="3333FF"/>
                </a:solidFill>
                <a:cs typeface="Lucida Sans Unicode" pitchFamily="34" charset="0"/>
              </a:rPr>
              <a:t/>
            </a:r>
            <a:br>
              <a:rPr lang="fr-CA" altLang="fr-FR" sz="1800" b="1">
                <a:solidFill>
                  <a:srgbClr val="3333FF"/>
                </a:solidFill>
                <a:cs typeface="Lucida Sans Unicode" pitchFamily="34" charset="0"/>
              </a:rPr>
            </a:br>
            <a:endParaRPr lang="fr-CA" altLang="fr-FR" sz="1800" b="1">
              <a:solidFill>
                <a:srgbClr val="3333FF"/>
              </a:solidFill>
              <a:cs typeface="Lucida Sans Unicode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itchFamily="-110" charset="0"/>
              <a:buNone/>
            </a:pPr>
            <a:endParaRPr lang="fr-CA" altLang="fr-FR" sz="1800" b="1">
              <a:solidFill>
                <a:srgbClr val="3333FF"/>
              </a:solidFill>
              <a:cs typeface="Lucida Sans Unicode" pitchFamily="34" charset="0"/>
            </a:endParaRPr>
          </a:p>
        </p:txBody>
      </p:sp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8"/>
          <a:stretch>
            <a:fillRect/>
          </a:stretch>
        </p:blipFill>
        <p:spPr bwMode="auto">
          <a:xfrm>
            <a:off x="2689225" y="5753100"/>
            <a:ext cx="64547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218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ZoneTexte 1"/>
          <p:cNvSpPr txBox="1">
            <a:spLocks noChangeArrowheads="1"/>
          </p:cNvSpPr>
          <p:nvPr/>
        </p:nvSpPr>
        <p:spPr bwMode="auto">
          <a:xfrm>
            <a:off x="3635375" y="4365104"/>
            <a:ext cx="46069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 smtClean="0"/>
              <a:t>Conception</a:t>
            </a:r>
            <a:r>
              <a:rPr lang="fr-CA" altLang="fr-FR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dirty="0"/>
              <a:t>Pierre </a:t>
            </a:r>
            <a:r>
              <a:rPr lang="fr-CA" altLang="fr-FR" sz="1400" dirty="0" err="1"/>
              <a:t>Campeau</a:t>
            </a:r>
            <a:r>
              <a:rPr lang="fr-CA" altLang="fr-FR" sz="1200" dirty="0"/>
              <a:t>, </a:t>
            </a:r>
            <a:r>
              <a:rPr lang="fr-CA" altLang="fr-FR" sz="1200" dirty="0" smtClean="0">
                <a:hlinkClick r:id="rId6"/>
              </a:rPr>
              <a:t>campeaup@csdm.qc.ca</a:t>
            </a:r>
            <a:endParaRPr lang="fr-CA" altLang="fr-FR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5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 smtClean="0"/>
              <a:t>Collaboration: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dirty="0" smtClean="0"/>
              <a:t>Claude Gagnon</a:t>
            </a:r>
            <a:endParaRPr lang="fr-CA" altLang="fr-F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100" dirty="0"/>
              <a:t>Intégration socioprofessionnelle – CREP  2015</a:t>
            </a:r>
          </a:p>
        </p:txBody>
      </p:sp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1050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7" name="Rectangle 25"/>
          <p:cNvSpPr>
            <a:spLocks noChangeArrowheads="1"/>
          </p:cNvSpPr>
          <p:nvPr/>
        </p:nvSpPr>
        <p:spPr bwMode="auto">
          <a:xfrm>
            <a:off x="3276600" y="1268413"/>
            <a:ext cx="5183188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b="1" dirty="0" smtClean="0">
                <a:solidFill>
                  <a:srgbClr val="009ED6"/>
                </a:solidFill>
                <a:latin typeface="Arial Black" pitchFamily="34" charset="0"/>
              </a:rPr>
              <a:t>AQIFGA 2015 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CA" altLang="fr-FR" sz="2400" b="1" dirty="0" smtClean="0">
              <a:solidFill>
                <a:srgbClr val="E689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CA" altLang="fr-FR" sz="2400" b="1" dirty="0" smtClean="0">
              <a:solidFill>
                <a:srgbClr val="E689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 smtClean="0">
                <a:latin typeface="Arial Black" pitchFamily="34" charset="0"/>
              </a:rPr>
              <a:t>ATELIER 217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CA" altLang="fr-FR" sz="1100" b="1" dirty="0" smtClean="0">
              <a:solidFill>
                <a:srgbClr val="E68900"/>
              </a:solidFill>
              <a:latin typeface="Arial Black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latin typeface="+mn-lt"/>
              </a:rPr>
              <a:t>Un programme individualisé de formations axées sur l’emploi</a:t>
            </a: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556125"/>
            <a:ext cx="219551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0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69EF38-05D7-4B30-8B55-F2AAFB9EAC59}" type="slidenum">
              <a:rPr lang="fr-CA" altLang="fr-F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CA" altLang="fr-FR" sz="1400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625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ous-titre 7"/>
          <p:cNvSpPr txBox="1">
            <a:spLocks/>
          </p:cNvSpPr>
          <p:nvPr/>
        </p:nvSpPr>
        <p:spPr bwMode="auto">
          <a:xfrm>
            <a:off x="827088" y="1773238"/>
            <a:ext cx="7848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2400" b="1" kern="0" dirty="0" smtClean="0">
                <a:solidFill>
                  <a:srgbClr val="E28700"/>
                </a:solidFill>
                <a:latin typeface="Arial Black" panose="020B0A04020102020204" pitchFamily="34" charset="0"/>
              </a:rPr>
              <a:t>Portrait de la clientèle</a:t>
            </a:r>
            <a:r>
              <a:rPr lang="fr-CA" sz="2400" kern="0" dirty="0" smtClean="0">
                <a:solidFill>
                  <a:srgbClr val="E28700"/>
                </a:solidFill>
                <a:latin typeface="Arial Black" panose="020B0A04020102020204" pitchFamily="34" charset="0"/>
              </a:rPr>
              <a:t>: </a:t>
            </a:r>
            <a:r>
              <a:rPr lang="fr-CA" sz="1400" kern="0" dirty="0" smtClean="0"/>
              <a:t>(recherche et constats sur le terrain)</a:t>
            </a:r>
          </a:p>
          <a:p>
            <a:pPr marL="0" indent="0" algn="ctr">
              <a:buFontTx/>
              <a:buNone/>
              <a:defRPr/>
            </a:pPr>
            <a:r>
              <a:rPr lang="fr-FR" altLang="fr-FR" sz="1200" b="1" kern="0" dirty="0" smtClean="0"/>
              <a:t>Enquête: Personnel des CEA et des entreprises d’insertion</a:t>
            </a:r>
            <a:r>
              <a:rPr lang="fr-FR" altLang="fr-FR" sz="1200" b="1" kern="0" dirty="0"/>
              <a:t> </a:t>
            </a:r>
            <a:endParaRPr lang="fr-FR" altLang="fr-FR" sz="1400" kern="0" dirty="0" smtClean="0"/>
          </a:p>
          <a:p>
            <a:pPr algn="just">
              <a:defRPr/>
            </a:pPr>
            <a:endParaRPr lang="fr-CA" sz="900" kern="0" dirty="0" smtClean="0">
              <a:solidFill>
                <a:srgbClr val="EEB5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ous-titre 7"/>
          <p:cNvSpPr txBox="1">
            <a:spLocks/>
          </p:cNvSpPr>
          <p:nvPr/>
        </p:nvSpPr>
        <p:spPr bwMode="auto">
          <a:xfrm>
            <a:off x="827088" y="4149725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Manquent </a:t>
            </a:r>
            <a:r>
              <a:rPr lang="fr-CA" sz="1600" kern="0" dirty="0" smtClean="0"/>
              <a:t>d’outils pour </a:t>
            </a:r>
            <a:r>
              <a:rPr lang="fr-CA" sz="1600" kern="0" dirty="0"/>
              <a:t>affronter leurs difficultés </a:t>
            </a:r>
          </a:p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Absentéisme lié </a:t>
            </a:r>
            <a:r>
              <a:rPr lang="fr-CA" sz="1600" kern="0" dirty="0" smtClean="0"/>
              <a:t>notamment à </a:t>
            </a:r>
            <a:r>
              <a:rPr lang="fr-CA" sz="1600" kern="0" dirty="0"/>
              <a:t>un manque d’organisation personnelle</a:t>
            </a:r>
          </a:p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Difficultés à définir leurs priorités </a:t>
            </a:r>
            <a:r>
              <a:rPr lang="fr-CA" sz="1600" kern="0" dirty="0" smtClean="0"/>
              <a:t> </a:t>
            </a:r>
            <a:endParaRPr lang="fr-CA" sz="1600" kern="0" dirty="0"/>
          </a:p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Problématiques multiples d’adaptation</a:t>
            </a:r>
            <a:r>
              <a:rPr lang="fr-CA" sz="1400" kern="0" dirty="0"/>
              <a:t> (comportementales, santé mentale, financières, consommation, immigration, etc</a:t>
            </a:r>
            <a:r>
              <a:rPr lang="fr-CA" sz="1400" kern="0" dirty="0" smtClean="0"/>
              <a:t>.)</a:t>
            </a:r>
            <a:endParaRPr lang="fr-CA" sz="1400" kern="0" dirty="0"/>
          </a:p>
        </p:txBody>
      </p:sp>
      <p:sp>
        <p:nvSpPr>
          <p:cNvPr id="2" name="Rectangle 1"/>
          <p:cNvSpPr/>
          <p:nvPr/>
        </p:nvSpPr>
        <p:spPr>
          <a:xfrm>
            <a:off x="827088" y="2636838"/>
            <a:ext cx="7488237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Échecs répétitifs reliés à l’école et plusieurs essais de raccrochage à la FGA</a:t>
            </a:r>
          </a:p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Travail-études en simultanée, enfants en bas âges, aide financière</a:t>
            </a:r>
          </a:p>
          <a:p>
            <a:pPr marL="190500" indent="-190500">
              <a:lnSpc>
                <a:spcPct val="150000"/>
              </a:lnSpc>
              <a:buFontTx/>
              <a:buChar char="-"/>
              <a:defRPr/>
            </a:pPr>
            <a:r>
              <a:rPr lang="fr-CA" sz="1600" kern="0" dirty="0"/>
              <a:t>Pas vraiment LEUR choix et de plus en plus jeunes</a:t>
            </a:r>
          </a:p>
          <a:p>
            <a:pPr>
              <a:lnSpc>
                <a:spcPct val="150000"/>
              </a:lnSpc>
              <a:defRPr/>
            </a:pPr>
            <a:r>
              <a:rPr lang="fr-CA" sz="1600" kern="0" dirty="0"/>
              <a:t>-  Se déresponsabilisent facilement  (</a:t>
            </a:r>
            <a:r>
              <a:rPr lang="fr-CA" sz="1400" b="1" i="1" kern="0" dirty="0"/>
              <a:t>c’t’à cause</a:t>
            </a:r>
            <a:r>
              <a:rPr lang="fr-CA" sz="1600" kern="0" dirty="0"/>
              <a:t>) et ils manquent d’autonomie</a:t>
            </a:r>
          </a:p>
        </p:txBody>
      </p:sp>
    </p:spTree>
    <p:extLst>
      <p:ext uri="{BB962C8B-B14F-4D97-AF65-F5344CB8AC3E}">
        <p14:creationId xmlns:p14="http://schemas.microsoft.com/office/powerpoint/2010/main" val="427904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CF90-2807-4116-95B7-12EB5F72EF65}" type="slidenum">
              <a:rPr lang="fr-CA" altLang="fr-F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CA" altLang="fr-FR" sz="14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5625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ous-titre 7"/>
          <p:cNvSpPr txBox="1">
            <a:spLocks/>
          </p:cNvSpPr>
          <p:nvPr/>
        </p:nvSpPr>
        <p:spPr bwMode="auto">
          <a:xfrm>
            <a:off x="827088" y="1773238"/>
            <a:ext cx="7848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fr-CA" sz="2400" b="1" kern="0" dirty="0" smtClean="0">
                <a:solidFill>
                  <a:srgbClr val="E28700"/>
                </a:solidFill>
                <a:latin typeface="Arial Black" panose="020B0A04020102020204" pitchFamily="34" charset="0"/>
              </a:rPr>
              <a:t>Portrait de la clientèle</a:t>
            </a:r>
            <a:r>
              <a:rPr lang="fr-CA" sz="2400" kern="0" dirty="0" smtClean="0">
                <a:solidFill>
                  <a:srgbClr val="E28700"/>
                </a:solidFill>
                <a:latin typeface="Arial Black" panose="020B0A04020102020204" pitchFamily="34" charset="0"/>
              </a:rPr>
              <a:t>: </a:t>
            </a:r>
            <a:r>
              <a:rPr lang="fr-CA" sz="1400" kern="0" dirty="0" smtClean="0"/>
              <a:t>(recherche et constats sur le terrain)</a:t>
            </a:r>
          </a:p>
          <a:p>
            <a:pPr marL="0" indent="0" algn="ctr">
              <a:buFontTx/>
              <a:buNone/>
              <a:defRPr/>
            </a:pPr>
            <a:r>
              <a:rPr lang="fr-FR" altLang="fr-FR" sz="1200" b="1" kern="0" dirty="0" smtClean="0"/>
              <a:t>Selon le personnel des CEA et celui des entreprises d’insertion</a:t>
            </a:r>
            <a:r>
              <a:rPr lang="fr-FR" altLang="fr-FR" sz="1200" b="1" kern="0" dirty="0"/>
              <a:t> </a:t>
            </a:r>
            <a:r>
              <a:rPr lang="fr-FR" altLang="fr-FR" sz="1200" b="1" kern="0" dirty="0" smtClean="0"/>
              <a:t> </a:t>
            </a:r>
            <a:r>
              <a:rPr lang="fr-FR" altLang="fr-FR" sz="1400" kern="0" dirty="0" smtClean="0"/>
              <a:t>(enquête)</a:t>
            </a:r>
          </a:p>
          <a:p>
            <a:pPr algn="just">
              <a:defRPr/>
            </a:pPr>
            <a:endParaRPr lang="fr-CA" sz="900" kern="0" dirty="0" smtClean="0">
              <a:solidFill>
                <a:srgbClr val="EEB5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Flèche droite rayée 8"/>
          <p:cNvSpPr/>
          <p:nvPr/>
        </p:nvSpPr>
        <p:spPr>
          <a:xfrm rot="16200000">
            <a:off x="4301331" y="4707732"/>
            <a:ext cx="936625" cy="684212"/>
          </a:xfrm>
          <a:prstGeom prst="stripedRightArrow">
            <a:avLst/>
          </a:prstGeom>
          <a:solidFill>
            <a:schemeClr val="bg1"/>
          </a:solidFill>
          <a:ln>
            <a:solidFill>
              <a:srgbClr val="DA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331913" y="3500438"/>
            <a:ext cx="68389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indent="-190500" algn="ctr">
              <a:lnSpc>
                <a:spcPct val="150000"/>
              </a:lnSpc>
              <a:buFontTx/>
              <a:buChar char="-"/>
              <a:defRPr/>
            </a:pPr>
            <a:r>
              <a:rPr lang="fr-CA" b="1" kern="0" dirty="0"/>
              <a:t>Et …. finalement , la majorité n’ont pas de direction définie et pas vraiment d’objectif précis et motivant</a:t>
            </a:r>
          </a:p>
        </p:txBody>
      </p:sp>
    </p:spTree>
    <p:extLst>
      <p:ext uri="{BB962C8B-B14F-4D97-AF65-F5344CB8AC3E}">
        <p14:creationId xmlns:p14="http://schemas.microsoft.com/office/powerpoint/2010/main" val="97547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7238" y="3821113"/>
            <a:ext cx="7847012" cy="25082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CA" sz="2000" b="1" dirty="0">
                <a:latin typeface="+mn-lt"/>
                <a:cs typeface="Arial" pitchFamily="34" charset="0"/>
              </a:rPr>
              <a:t>Sentiment d’efficacité personnelle (SEP) </a:t>
            </a:r>
          </a:p>
          <a:p>
            <a:pPr algn="ctr">
              <a:defRPr/>
            </a:pPr>
            <a:r>
              <a:rPr lang="fr-CA" dirty="0">
                <a:latin typeface="+mn-lt"/>
                <a:cs typeface="Arial" pitchFamily="34" charset="0"/>
              </a:rPr>
              <a:t>ou sentiment de compétence</a:t>
            </a:r>
          </a:p>
          <a:p>
            <a:pPr>
              <a:defRPr/>
            </a:pPr>
            <a:endParaRPr lang="fr-CA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CA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meilleure façon de maintenir la </a:t>
            </a:r>
            <a:r>
              <a:rPr lang="fr-C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motivation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et le </a:t>
            </a:r>
            <a:r>
              <a:rPr lang="fr-CA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sentiment de compétence 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est de </a:t>
            </a:r>
            <a:r>
              <a:rPr lang="fr-CA" sz="1600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combiner un objectif à long terme, qui fixe </a:t>
            </a:r>
            <a:r>
              <a:rPr lang="fr-CA" sz="1600" b="1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l’orientation du projet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avec une série de </a:t>
            </a:r>
            <a:r>
              <a:rPr lang="fr-CA" sz="1600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sous-objectifs </a:t>
            </a:r>
            <a:r>
              <a:rPr lang="fr-CA" sz="1600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accessibles</a:t>
            </a:r>
            <a:r>
              <a:rPr lang="fr-CA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1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(ou moyens d’actions</a:t>
            </a:r>
            <a:r>
              <a:rPr lang="fr-CA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pour maintenir et guider les efforts pendant le parcours et </a:t>
            </a:r>
            <a:r>
              <a:rPr lang="fr-CA" sz="1600" u="sng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fournir des rétroactions positives</a:t>
            </a:r>
            <a:r>
              <a:rPr lang="fr-CA" sz="16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	</a:t>
            </a:r>
            <a:endParaRPr lang="fr-CA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02D696-5ECB-4ED8-893D-4C33FF235A93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CA" altLang="fr-FR" sz="1400" smtClean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916238" y="765175"/>
            <a:ext cx="3168650" cy="2400300"/>
          </a:xfrm>
          <a:prstGeom prst="rect">
            <a:avLst/>
          </a:prstGeom>
          <a:solidFill>
            <a:srgbClr val="FBFED2"/>
          </a:solidFill>
          <a:ln w="9525">
            <a:solidFill>
              <a:srgbClr val="DE84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DE8400"/>
                </a:solidFill>
                <a:latin typeface="Arial Black" pitchFamily="-110" charset="0"/>
              </a:rPr>
              <a:t>Quelle est l’importance de se fixer un </a:t>
            </a:r>
            <a:r>
              <a:rPr lang="fr-CA" altLang="fr-FR" sz="2000" b="1">
                <a:latin typeface="Arial Black" pitchFamily="-110" charset="0"/>
              </a:rPr>
              <a:t>objectif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DE8400"/>
                </a:solidFill>
                <a:latin typeface="Arial Black" pitchFamily="-110" charset="0"/>
              </a:rPr>
              <a:t>dans la vie, aux études, …?  </a:t>
            </a:r>
          </a:p>
        </p:txBody>
      </p:sp>
      <p:pic>
        <p:nvPicPr>
          <p:cNvPr id="17413" name="Picture 4" descr="http://lennygonzalez.files.wordpress.com/2009/08/bandura_00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18002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6732588" y="2921000"/>
            <a:ext cx="172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800"/>
              <a:t>Albert Bandura</a:t>
            </a:r>
            <a:endParaRPr lang="fr-CA" altLang="fr-FR" sz="1800">
              <a:solidFill>
                <a:srgbClr val="0033CC"/>
              </a:solidFill>
            </a:endParaRPr>
          </a:p>
        </p:txBody>
      </p:sp>
      <p:pic>
        <p:nvPicPr>
          <p:cNvPr id="17415" name="Picture 9" descr="http://www.referencement-siteinternet.com/images/object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62050"/>
            <a:ext cx="1989137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4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www.leadersheep.net/fr/wp-content/uploads/2013/02/le-management-par-objecti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065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DB671AA-F307-4A9B-B113-BC825E94EC14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CA" altLang="fr-FR" sz="1400" smtClean="0"/>
          </a:p>
        </p:txBody>
      </p:sp>
      <p:sp>
        <p:nvSpPr>
          <p:cNvPr id="7" name="Pensées 6"/>
          <p:cNvSpPr/>
          <p:nvPr/>
        </p:nvSpPr>
        <p:spPr>
          <a:xfrm>
            <a:off x="1763713" y="508000"/>
            <a:ext cx="2376487" cy="852488"/>
          </a:xfrm>
          <a:prstGeom prst="cloudCallout">
            <a:avLst>
              <a:gd name="adj1" fmla="val 32428"/>
              <a:gd name="adj2" fmla="val 16993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Qu’est-ce qu’on fait </a:t>
            </a:r>
            <a:r>
              <a:rPr lang="fr-CA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icit</a:t>
            </a: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</p:txBody>
      </p:sp>
      <p:sp>
        <p:nvSpPr>
          <p:cNvPr id="3" name="Rectangle 2"/>
          <p:cNvSpPr/>
          <p:nvPr/>
        </p:nvSpPr>
        <p:spPr>
          <a:xfrm rot="2314238">
            <a:off x="1000125" y="2714625"/>
            <a:ext cx="2052638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Pensées 7"/>
          <p:cNvSpPr/>
          <p:nvPr/>
        </p:nvSpPr>
        <p:spPr>
          <a:xfrm>
            <a:off x="5292725" y="404813"/>
            <a:ext cx="3376613" cy="1117600"/>
          </a:xfrm>
          <a:prstGeom prst="cloudCallout">
            <a:avLst>
              <a:gd name="adj1" fmla="val -22967"/>
              <a:gd name="adj2" fmla="val 8486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Veux-tu ben m’dire </a:t>
            </a:r>
            <a:r>
              <a:rPr lang="fr-CA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ousqu’on</a:t>
            </a: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s’en va?</a:t>
            </a:r>
          </a:p>
        </p:txBody>
      </p:sp>
      <p:sp>
        <p:nvSpPr>
          <p:cNvPr id="2" name="Rectangle 1"/>
          <p:cNvSpPr/>
          <p:nvPr/>
        </p:nvSpPr>
        <p:spPr>
          <a:xfrm>
            <a:off x="2627313" y="5373688"/>
            <a:ext cx="2376487" cy="325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000" b="1" dirty="0">
                <a:solidFill>
                  <a:srgbClr val="DA8200"/>
                </a:solidFill>
                <a:latin typeface="Comic Sans MS" panose="030F0702030302020204" pitchFamily="66" charset="0"/>
              </a:rPr>
              <a:t>Élèves en FGA</a:t>
            </a:r>
          </a:p>
        </p:txBody>
      </p:sp>
      <p:sp>
        <p:nvSpPr>
          <p:cNvPr id="4" name="Rectangle 3"/>
          <p:cNvSpPr/>
          <p:nvPr/>
        </p:nvSpPr>
        <p:spPr>
          <a:xfrm>
            <a:off x="1835150" y="5949950"/>
            <a:ext cx="6246813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CA" b="1" kern="0" dirty="0">
                <a:solidFill>
                  <a:srgbClr val="0000FF"/>
                </a:solidFill>
                <a:latin typeface="Comic Sans MS" panose="030F0702030302020204" pitchFamily="66" charset="0"/>
              </a:rPr>
              <a:t>«…la majorité </a:t>
            </a:r>
            <a:r>
              <a:rPr lang="fr-CA" b="1" kern="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des élèves n’ont </a:t>
            </a:r>
            <a:r>
              <a:rPr lang="fr-CA" b="1" kern="0" dirty="0">
                <a:solidFill>
                  <a:srgbClr val="0000FF"/>
                </a:solidFill>
                <a:latin typeface="Comic Sans MS" panose="030F0702030302020204" pitchFamily="66" charset="0"/>
              </a:rPr>
              <a:t>pas de direction définie et pas vraiment d’objectif précis et motivant»</a:t>
            </a:r>
          </a:p>
        </p:txBody>
      </p:sp>
    </p:spTree>
    <p:extLst>
      <p:ext uri="{BB962C8B-B14F-4D97-AF65-F5344CB8AC3E}">
        <p14:creationId xmlns:p14="http://schemas.microsoft.com/office/powerpoint/2010/main" val="49448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http://www.leadersheep.net/fr/wp-content/uploads/2013/02/le-management-par-objecti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065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04F7A1-55C1-471F-87C4-FAECDF6731DD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CA" altLang="fr-FR" sz="1400" smtClean="0"/>
          </a:p>
        </p:txBody>
      </p:sp>
      <p:sp>
        <p:nvSpPr>
          <p:cNvPr id="3" name="Pensées 2"/>
          <p:cNvSpPr/>
          <p:nvPr/>
        </p:nvSpPr>
        <p:spPr>
          <a:xfrm>
            <a:off x="971550" y="3070225"/>
            <a:ext cx="1944688" cy="936625"/>
          </a:xfrm>
          <a:prstGeom prst="cloudCallout">
            <a:avLst>
              <a:gd name="adj1" fmla="val 7736"/>
              <a:gd name="adj2" fmla="val 55210"/>
            </a:avLst>
          </a:prstGeom>
          <a:solidFill>
            <a:srgbClr val="FFFFCC">
              <a:alpha val="7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2012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ttp://www.leadersheep.net/fr/wp-content/uploads/2013/02/le-management-par-objecti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7788"/>
            <a:ext cx="7065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88125" y="61658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446A72-184B-4ED7-94C5-B3B8951AD196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CA" altLang="fr-FR" sz="1400" smtClean="0"/>
          </a:p>
        </p:txBody>
      </p:sp>
      <p:sp>
        <p:nvSpPr>
          <p:cNvPr id="3" name="Rectangle 2"/>
          <p:cNvSpPr/>
          <p:nvPr/>
        </p:nvSpPr>
        <p:spPr>
          <a:xfrm>
            <a:off x="971550" y="3221038"/>
            <a:ext cx="1800225" cy="792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8" name="Pensées 7"/>
          <p:cNvSpPr/>
          <p:nvPr/>
        </p:nvSpPr>
        <p:spPr>
          <a:xfrm rot="309831">
            <a:off x="3608388" y="-22225"/>
            <a:ext cx="3368675" cy="1255713"/>
          </a:xfrm>
          <a:prstGeom prst="cloudCallout">
            <a:avLst>
              <a:gd name="adj1" fmla="val 13633"/>
              <a:gd name="adj2" fmla="val 8232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Qui peux nous aider, pis quand est-ce qu’on s’en occupe?</a:t>
            </a:r>
          </a:p>
        </p:txBody>
      </p:sp>
      <p:sp>
        <p:nvSpPr>
          <p:cNvPr id="7" name="Rectangle 6"/>
          <p:cNvSpPr/>
          <p:nvPr/>
        </p:nvSpPr>
        <p:spPr>
          <a:xfrm rot="4845856">
            <a:off x="1677194" y="3737769"/>
            <a:ext cx="763588" cy="44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9" name="Pensées 8"/>
          <p:cNvSpPr/>
          <p:nvPr/>
        </p:nvSpPr>
        <p:spPr>
          <a:xfrm rot="21360251">
            <a:off x="-284163" y="1658938"/>
            <a:ext cx="3368676" cy="1385887"/>
          </a:xfrm>
          <a:prstGeom prst="cloudCallout">
            <a:avLst>
              <a:gd name="adj1" fmla="val 5103"/>
              <a:gd name="adj2" fmla="val 11423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paraît qu’i ont un projet qui pourrait vraiment nous aider!</a:t>
            </a:r>
          </a:p>
        </p:txBody>
      </p:sp>
    </p:spTree>
    <p:extLst>
      <p:ext uri="{BB962C8B-B14F-4D97-AF65-F5344CB8AC3E}">
        <p14:creationId xmlns:p14="http://schemas.microsoft.com/office/powerpoint/2010/main" val="28805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15D95A6-3311-4DDC-9EC5-0AF79384EA61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CA" altLang="fr-FR" sz="140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900112" y="2636838"/>
            <a:ext cx="770433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6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r-FR" altLang="fr-FR" sz="1600" dirty="0"/>
              <a:t> </a:t>
            </a:r>
            <a:r>
              <a:rPr lang="fr-FR" altLang="fr-FR" sz="1600" u="sng" dirty="0"/>
              <a:t>Un objectif ou projet clair et réaliste </a:t>
            </a:r>
            <a:r>
              <a:rPr lang="fr-FR" altLang="fr-FR" sz="1600" dirty="0"/>
              <a:t>est la pierre angulaire de la motivation et de la persévérance dans la vie, les études et au travail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fr-FR" altLang="fr-FR" sz="1600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fr-FR" altLang="fr-FR" sz="1600" dirty="0"/>
              <a:t> </a:t>
            </a:r>
            <a:r>
              <a:rPr lang="fr-FR" altLang="fr-FR" sz="1600" u="sng" dirty="0"/>
              <a:t>La réalisation des moyens d’action</a:t>
            </a:r>
            <a:r>
              <a:rPr lang="fr-FR" altLang="fr-FR" sz="1600" dirty="0"/>
              <a:t> </a:t>
            </a:r>
            <a:r>
              <a:rPr lang="fr-FR" altLang="fr-FR" sz="1200" dirty="0"/>
              <a:t>(sous-objectifs) </a:t>
            </a:r>
            <a:r>
              <a:rPr lang="fr-FR" altLang="fr-FR" sz="1600" dirty="0"/>
              <a:t>d’un objectif de vie </a:t>
            </a:r>
            <a:r>
              <a:rPr lang="fr-FR" altLang="fr-FR" sz="1600" b="1" dirty="0"/>
              <a:t>professionnel</a:t>
            </a:r>
            <a:r>
              <a:rPr lang="fr-FR" altLang="fr-FR" sz="1600" dirty="0"/>
              <a:t> doit être vue comme le «cœur» et le «moteur» des apprentissages dans les centres d’éducation des adultes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fr-FR" altLang="fr-FR" sz="11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00113" y="4535488"/>
            <a:ext cx="72723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3. Les diplômes ne sont pas des «fins» mais plutôt des «</a:t>
            </a:r>
            <a:r>
              <a:rPr lang="fr-FR" altLang="fr-FR" sz="1600" u="sng" dirty="0">
                <a:solidFill>
                  <a:srgbClr val="000000"/>
                </a:solidFill>
              </a:rPr>
              <a:t>moyens d’action</a:t>
            </a:r>
            <a:r>
              <a:rPr lang="fr-FR" altLang="fr-FR" sz="1600" dirty="0">
                <a:solidFill>
                  <a:srgbClr val="000000"/>
                </a:solidFill>
              </a:rPr>
              <a:t>» </a:t>
            </a:r>
            <a:endParaRPr lang="fr-FR" altLang="fr-FR" sz="1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000000"/>
                </a:solidFill>
              </a:rPr>
              <a:t>4. </a:t>
            </a:r>
            <a:r>
              <a:rPr lang="fr-FR" altLang="fr-FR" sz="2000" dirty="0">
                <a:solidFill>
                  <a:srgbClr val="000000"/>
                </a:solidFill>
              </a:rPr>
              <a:t> </a:t>
            </a:r>
            <a:r>
              <a:rPr lang="fr-FR" altLang="fr-FR" sz="1600" dirty="0">
                <a:solidFill>
                  <a:srgbClr val="000000"/>
                </a:solidFill>
              </a:rPr>
              <a:t>L’ensemble des intervenants doivent participer </a:t>
            </a:r>
            <a:r>
              <a:rPr lang="fr-FR" altLang="fr-FR" sz="1600" dirty="0" err="1">
                <a:solidFill>
                  <a:srgbClr val="000000"/>
                </a:solidFill>
              </a:rPr>
              <a:t>synergitiquement</a:t>
            </a:r>
            <a:r>
              <a:rPr lang="fr-FR" altLang="fr-FR" sz="1600" dirty="0">
                <a:solidFill>
                  <a:srgbClr val="000000"/>
                </a:solidFill>
              </a:rPr>
              <a:t> au cours «</a:t>
            </a:r>
            <a:r>
              <a:rPr lang="fr-FR" altLang="fr-FR" sz="1600" b="1" dirty="0">
                <a:solidFill>
                  <a:srgbClr val="000000"/>
                </a:solidFill>
              </a:rPr>
              <a:t>orientation professionnelle personnalisée</a:t>
            </a:r>
            <a:r>
              <a:rPr lang="fr-FR" altLang="fr-FR" sz="1600" dirty="0">
                <a:solidFill>
                  <a:srgbClr val="000000"/>
                </a:solidFill>
              </a:rPr>
              <a:t>» (OPP). Celui-ci devrait être considéré comme le </a:t>
            </a:r>
            <a:r>
              <a:rPr lang="fr-FR" altLang="fr-FR" sz="1600" dirty="0" smtClean="0">
                <a:solidFill>
                  <a:srgbClr val="000000"/>
                </a:solidFill>
              </a:rPr>
              <a:t>point </a:t>
            </a:r>
            <a:r>
              <a:rPr lang="fr-FR" altLang="fr-FR" sz="1600" dirty="0">
                <a:solidFill>
                  <a:srgbClr val="000000"/>
                </a:solidFill>
              </a:rPr>
              <a:t>névralgique d’un c</a:t>
            </a:r>
            <a:r>
              <a:rPr lang="fr-FR" altLang="fr-FR" sz="1600" dirty="0" smtClean="0">
                <a:solidFill>
                  <a:srgbClr val="000000"/>
                </a:solidFill>
              </a:rPr>
              <a:t>entre d’éducation des adultes.  </a:t>
            </a:r>
            <a:endParaRPr lang="fr-CA" altLang="fr-FR" sz="1400" dirty="0">
              <a:solidFill>
                <a:srgbClr val="000000"/>
              </a:solidFill>
            </a:endParaRPr>
          </a:p>
        </p:txBody>
      </p:sp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971550" y="1773238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>
                <a:solidFill>
                  <a:srgbClr val="E68900"/>
                </a:solidFill>
                <a:latin typeface="Arial Black" pitchFamily="-110" charset="0"/>
              </a:rPr>
              <a:t>Postulats en lien avec notre modèle  </a:t>
            </a:r>
          </a:p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/>
              <a:t>«</a:t>
            </a:r>
            <a:r>
              <a:rPr lang="fr-CA" altLang="fr-FR" sz="2000" b="1">
                <a:latin typeface="Arial Black" pitchFamily="-110" charset="0"/>
              </a:rPr>
              <a:t>OPP-ISP-Synergie</a:t>
            </a:r>
            <a:r>
              <a:rPr lang="fr-CA" altLang="fr-FR" sz="2000"/>
              <a:t>»</a:t>
            </a:r>
            <a:endParaRPr lang="fr-CA" altLang="fr-FR" sz="2400">
              <a:solidFill>
                <a:srgbClr val="E68900"/>
              </a:solidFill>
              <a:latin typeface="Arial Black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1908175" y="333375"/>
            <a:ext cx="5795963" cy="768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000" dirty="0" smtClean="0">
                <a:solidFill>
                  <a:srgbClr val="E68900"/>
                </a:solidFill>
                <a:latin typeface="Arial Black" pitchFamily="34" charset="0"/>
                <a:cs typeface="Times New Roman" pitchFamily="18" charset="0"/>
              </a:rPr>
              <a:t>Modèle organisationnel proposé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fr-CA" altLang="fr-FR" sz="2000" dirty="0" smtClean="0">
                <a:solidFill>
                  <a:srgbClr val="E68900"/>
                </a:solidFill>
                <a:latin typeface="Arial Black" pitchFamily="34" charset="0"/>
                <a:cs typeface="Times New Roman" pitchFamily="18" charset="0"/>
              </a:rPr>
              <a:t> OPP-ISP </a:t>
            </a:r>
            <a:r>
              <a:rPr lang="fr-CA" altLang="fr-FR" sz="2000" b="1" dirty="0" smtClean="0">
                <a:latin typeface="+mn-lt"/>
                <a:cs typeface="Times New Roman" pitchFamily="18" charset="0"/>
              </a:rPr>
              <a:t>et</a:t>
            </a:r>
            <a:r>
              <a:rPr lang="fr-CA" altLang="fr-FR" sz="2000" dirty="0" smtClean="0">
                <a:solidFill>
                  <a:srgbClr val="E68900"/>
                </a:solidFill>
                <a:latin typeface="Arial Black" pitchFamily="34" charset="0"/>
                <a:cs typeface="Times New Roman" pitchFamily="18" charset="0"/>
              </a:rPr>
              <a:t>  CÉA</a:t>
            </a:r>
          </a:p>
        </p:txBody>
      </p:sp>
      <p:sp>
        <p:nvSpPr>
          <p:cNvPr id="22531" name="Oval 25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779838" y="3213100"/>
            <a:ext cx="1873250" cy="1728788"/>
          </a:xfrm>
          <a:prstGeom prst="ellipse">
            <a:avLst/>
          </a:prstGeom>
          <a:solidFill>
            <a:srgbClr val="FF9900"/>
          </a:solidFill>
          <a:ln w="76200" cmpd="tri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fr-CA" altLang="fr-FR" sz="1400" b="1">
              <a:latin typeface="Helvetica Neue Light" pitchFamily="-11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700" b="1">
              <a:latin typeface="Helvetica Neue Light" pitchFamily="-110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 rot="-8137766">
            <a:off x="3563938" y="2925763"/>
            <a:ext cx="277812" cy="550862"/>
          </a:xfrm>
          <a:prstGeom prst="upDownArrow">
            <a:avLst>
              <a:gd name="adj1" fmla="val 50000"/>
              <a:gd name="adj2" fmla="val 39657"/>
            </a:avLst>
          </a:prstGeom>
          <a:solidFill>
            <a:srgbClr val="729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356100" y="5013325"/>
            <a:ext cx="647700" cy="6381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5400000">
            <a:off x="5719763" y="3794125"/>
            <a:ext cx="647700" cy="6381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356100" y="2493963"/>
            <a:ext cx="647700" cy="6381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5400000">
            <a:off x="3055938" y="3794125"/>
            <a:ext cx="647700" cy="6381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8137766">
            <a:off x="5508625" y="4725988"/>
            <a:ext cx="277813" cy="550862"/>
          </a:xfrm>
          <a:prstGeom prst="upDownArrow">
            <a:avLst>
              <a:gd name="adj1" fmla="val 50000"/>
              <a:gd name="adj2" fmla="val 39657"/>
            </a:avLst>
          </a:prstGeom>
          <a:solidFill>
            <a:srgbClr val="729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-2916497">
            <a:off x="5500687" y="2860676"/>
            <a:ext cx="277813" cy="550862"/>
          </a:xfrm>
          <a:prstGeom prst="upDownArrow">
            <a:avLst>
              <a:gd name="adj1" fmla="val 50000"/>
              <a:gd name="adj2" fmla="val 39657"/>
            </a:avLst>
          </a:prstGeom>
          <a:solidFill>
            <a:srgbClr val="729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-2916497">
            <a:off x="3629025" y="4660900"/>
            <a:ext cx="277813" cy="550863"/>
          </a:xfrm>
          <a:prstGeom prst="upDownArrow">
            <a:avLst>
              <a:gd name="adj1" fmla="val 50000"/>
              <a:gd name="adj2" fmla="val 39657"/>
            </a:avLst>
          </a:prstGeom>
          <a:solidFill>
            <a:srgbClr val="729A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051050" y="1516063"/>
            <a:ext cx="5192713" cy="48656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 rot="-2543812">
            <a:off x="2508250" y="17097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MATHS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 rot="2508490">
            <a:off x="5487988" y="2336800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FRANÇAIS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 rot="-2610973">
            <a:off x="5614988" y="48641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ANGLAIS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 rot="5400000">
            <a:off x="6133306" y="3659982"/>
            <a:ext cx="16208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600" b="1"/>
              <a:t>AUTRES DISCIPLINES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 rot="-4306380">
            <a:off x="1635919" y="2274094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TIC</a:t>
            </a: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3779838" y="3357563"/>
            <a:ext cx="18351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Arial Black" pitchFamily="-110" charset="0"/>
              </a:rPr>
              <a:t>OPP-ISP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/>
              <a:t>Le </a:t>
            </a:r>
            <a:r>
              <a:rPr lang="fr-CA" altLang="fr-FR" sz="1600" b="1"/>
              <a:t>projet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professionnel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/>
              <a:t>de l’élève</a:t>
            </a:r>
            <a:r>
              <a:rPr lang="fr-CA" altLang="fr-FR" sz="1600" b="1"/>
              <a:t> </a:t>
            </a:r>
            <a:r>
              <a:rPr lang="fr-CA" altLang="fr-FR" sz="1400"/>
              <a:t>et son</a:t>
            </a:r>
            <a:r>
              <a:rPr lang="fr-CA" altLang="fr-FR" sz="1600" b="1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plan d’action </a:t>
            </a:r>
          </a:p>
        </p:txBody>
      </p:sp>
      <p:sp>
        <p:nvSpPr>
          <p:cNvPr id="22547" name="Text Box 14"/>
          <p:cNvSpPr txBox="1">
            <a:spLocks noChangeArrowheads="1"/>
          </p:cNvSpPr>
          <p:nvPr/>
        </p:nvSpPr>
        <p:spPr bwMode="auto">
          <a:xfrm>
            <a:off x="4140200" y="1700213"/>
            <a:ext cx="12779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2000"/>
              <a:t>SARCA</a:t>
            </a:r>
          </a:p>
        </p:txBody>
      </p:sp>
      <p:sp>
        <p:nvSpPr>
          <p:cNvPr id="28692" name="Text Box 13"/>
          <p:cNvSpPr txBox="1">
            <a:spLocks noChangeArrowheads="1"/>
          </p:cNvSpPr>
          <p:nvPr/>
        </p:nvSpPr>
        <p:spPr bwMode="auto">
          <a:xfrm rot="-2741343">
            <a:off x="1155701" y="1952625"/>
            <a:ext cx="2468562" cy="369887"/>
          </a:xfrm>
          <a:prstGeom prst="rect">
            <a:avLst/>
          </a:prstGeom>
          <a:solidFill>
            <a:srgbClr val="FFD6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 dirty="0"/>
              <a:t>DES AEP DEP autres </a:t>
            </a:r>
          </a:p>
        </p:txBody>
      </p:sp>
      <p:sp>
        <p:nvSpPr>
          <p:cNvPr id="28693" name="Text Box 13"/>
          <p:cNvSpPr txBox="1">
            <a:spLocks noChangeArrowheads="1"/>
          </p:cNvSpPr>
          <p:nvPr/>
        </p:nvSpPr>
        <p:spPr bwMode="auto">
          <a:xfrm rot="2925277">
            <a:off x="5764213" y="2057400"/>
            <a:ext cx="2451100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Ressources en santé</a:t>
            </a:r>
          </a:p>
        </p:txBody>
      </p:sp>
      <p:sp>
        <p:nvSpPr>
          <p:cNvPr id="28694" name="Text Box 13"/>
          <p:cNvSpPr txBox="1">
            <a:spLocks noChangeArrowheads="1"/>
          </p:cNvSpPr>
          <p:nvPr/>
        </p:nvSpPr>
        <p:spPr bwMode="auto">
          <a:xfrm rot="3282141">
            <a:off x="461963" y="5283200"/>
            <a:ext cx="3217862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Ressources en </a:t>
            </a:r>
            <a:r>
              <a:rPr lang="fr-CA" altLang="fr-FR" sz="1600"/>
              <a:t>emploi </a:t>
            </a:r>
            <a:r>
              <a:rPr lang="fr-CA" altLang="fr-FR" sz="1400"/>
              <a:t>(ex: CJE)</a:t>
            </a:r>
          </a:p>
        </p:txBody>
      </p:sp>
      <p:sp>
        <p:nvSpPr>
          <p:cNvPr id="28695" name="Text Box 13"/>
          <p:cNvSpPr txBox="1">
            <a:spLocks noChangeArrowheads="1"/>
          </p:cNvSpPr>
          <p:nvPr/>
        </p:nvSpPr>
        <p:spPr bwMode="auto">
          <a:xfrm rot="-2905572">
            <a:off x="5845968" y="5657057"/>
            <a:ext cx="2170113" cy="368300"/>
          </a:xfrm>
          <a:prstGeom prst="rect">
            <a:avLst/>
          </a:prstGeom>
          <a:solidFill>
            <a:srgbClr val="FFD6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800" dirty="0"/>
              <a:t>FMS  FAE  PAMT</a:t>
            </a: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3779838" y="5805488"/>
            <a:ext cx="17891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200" b="1"/>
              <a:t>SERVICES COMPLÉMENTAIRES</a:t>
            </a:r>
          </a:p>
        </p:txBody>
      </p:sp>
      <p:sp>
        <p:nvSpPr>
          <p:cNvPr id="22553" name="Text Box 14"/>
          <p:cNvSpPr txBox="1">
            <a:spLocks noChangeArrowheads="1"/>
          </p:cNvSpPr>
          <p:nvPr/>
        </p:nvSpPr>
        <p:spPr bwMode="auto">
          <a:xfrm rot="-6352535">
            <a:off x="1569244" y="4145756"/>
            <a:ext cx="161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SCIENCES</a:t>
            </a:r>
          </a:p>
        </p:txBody>
      </p:sp>
      <p:sp>
        <p:nvSpPr>
          <p:cNvPr id="22554" name="Text Box 14"/>
          <p:cNvSpPr txBox="1">
            <a:spLocks noChangeArrowheads="1"/>
          </p:cNvSpPr>
          <p:nvPr/>
        </p:nvSpPr>
        <p:spPr bwMode="auto">
          <a:xfrm rot="2414062">
            <a:off x="2554288" y="5535613"/>
            <a:ext cx="161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CA" altLang="fr-FR" sz="1800"/>
              <a:t>TECHNO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601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2" grpId="0" animBg="1"/>
      <p:bldP spid="28693" grpId="0" animBg="1"/>
      <p:bldP spid="28694" grpId="0" animBg="1"/>
      <p:bldP spid="286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39552" y="3213100"/>
            <a:ext cx="71278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b="1" dirty="0"/>
              <a:t>SIGNIFICATIF: </a:t>
            </a:r>
            <a:r>
              <a:rPr lang="fr-CA" altLang="fr-FR" sz="1800" b="1" dirty="0">
                <a:solidFill>
                  <a:srgbClr val="E68900"/>
                </a:solidFill>
              </a:rPr>
              <a:t>Quelle est l’importance de cet objectif pour moi?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dirty="0"/>
              <a:t>Suis-je-certain de «</a:t>
            </a:r>
            <a:r>
              <a:rPr lang="fr-CA" altLang="fr-FR" sz="1600" b="1" dirty="0"/>
              <a:t>pouvoir faire</a:t>
            </a:r>
            <a:r>
              <a:rPr lang="fr-CA" altLang="fr-FR" sz="1600" dirty="0"/>
              <a:t>» ce qu’il faut  pour l’atteindre?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 b="1" dirty="0">
              <a:solidFill>
                <a:srgbClr val="E68900"/>
              </a:solidFill>
            </a:endParaRPr>
          </a:p>
        </p:txBody>
      </p:sp>
      <p:pic>
        <p:nvPicPr>
          <p:cNvPr id="23555" name="Picture 2" descr="https://www.energiecardio.com/data/Magazine/113/thumb_505x335_objectifsm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69913"/>
            <a:ext cx="37623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4859338" y="620713"/>
            <a:ext cx="3673475" cy="244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800"/>
              <a:t>Les personnes qui réussissent à apporter des changements importants dans leur vie se concentrent sur un nombre restreint d’objectifs «</a:t>
            </a:r>
            <a:r>
              <a:rPr lang="fr-CA" altLang="fr-FR" sz="1800">
                <a:latin typeface="Arial Black" pitchFamily="-110" charset="0"/>
              </a:rPr>
              <a:t>SMART</a:t>
            </a:r>
            <a:r>
              <a:rPr lang="fr-CA" altLang="fr-FR" sz="1800"/>
              <a:t>»!!!</a:t>
            </a:r>
            <a:endParaRPr lang="fr-CA" altLang="fr-FR" sz="2000"/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200"/>
              <a:t>A. Bandura</a:t>
            </a:r>
            <a:endParaRPr lang="fr-CA" altLang="fr-FR" sz="110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273550"/>
            <a:ext cx="8005763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 dirty="0"/>
              <a:t>Exemple d’un objectif SMART</a:t>
            </a:r>
            <a:r>
              <a:rPr lang="fr-CA" altLang="fr-FR" sz="1600" b="1" dirty="0" smtClean="0"/>
              <a:t>:</a:t>
            </a:r>
            <a:endParaRPr lang="fr-CA" altLang="fr-FR" sz="16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2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i="1" dirty="0"/>
              <a:t>L’objectif de « </a:t>
            </a:r>
            <a:r>
              <a:rPr lang="fr-CA" altLang="fr-FR" sz="1600" b="1" i="1" dirty="0"/>
              <a:t>lire plus</a:t>
            </a:r>
            <a:r>
              <a:rPr lang="fr-CA" altLang="fr-FR" sz="1600" i="1" dirty="0"/>
              <a:t>» n’indique pas ce que vous allez faire ni quand vous le </a:t>
            </a:r>
            <a:r>
              <a:rPr lang="fr-CA" altLang="fr-FR" sz="1600" i="1" dirty="0" smtClean="0"/>
              <a:t>ferez</a:t>
            </a:r>
            <a:r>
              <a:rPr lang="fr-CA" altLang="fr-FR" sz="1600" i="1" dirty="0"/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i="1" dirty="0"/>
              <a:t>Par contre, « </a:t>
            </a:r>
            <a:r>
              <a:rPr lang="fr-CA" altLang="fr-FR" sz="1600" b="1" i="1" dirty="0"/>
              <a:t>réserver une période, de 30 minutes, chaque jour, le soir, à 9h00, pendant un mois, pour lire la bio de Céline Dion</a:t>
            </a:r>
            <a:r>
              <a:rPr lang="fr-CA" altLang="fr-FR" sz="1600" i="1" dirty="0"/>
              <a:t>» est un objectif SMART. </a:t>
            </a:r>
            <a:r>
              <a:rPr lang="fr-CA" altLang="fr-FR" sz="1600" i="1" dirty="0" smtClean="0"/>
              <a:t>        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CA" altLang="fr-FR" sz="1400" i="1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400" i="1" dirty="0"/>
              <a:t>Il est spécifique et significatif, mesurable, atteignable et </a:t>
            </a:r>
            <a:r>
              <a:rPr lang="fr-CA" altLang="fr-FR" sz="1400" i="1" dirty="0" smtClean="0"/>
              <a:t>réaliste et </a:t>
            </a:r>
            <a:r>
              <a:rPr lang="fr-CA" altLang="fr-FR" sz="1400" i="1" dirty="0"/>
              <a:t>il décrit la durée </a:t>
            </a:r>
            <a:r>
              <a:rPr lang="fr-CA" altLang="fr-FR" sz="1400" i="1" dirty="0" smtClean="0"/>
              <a:t>et </a:t>
            </a:r>
            <a:r>
              <a:rPr lang="fr-CA" altLang="fr-FR" sz="1400" i="1" dirty="0"/>
              <a:t>le </a:t>
            </a:r>
            <a:r>
              <a:rPr lang="fr-CA" altLang="fr-FR" sz="1400" i="1" dirty="0" smtClean="0"/>
              <a:t>moment.</a:t>
            </a:r>
            <a:r>
              <a:rPr lang="fr-CA" altLang="fr-FR" sz="1400" i="1" dirty="0"/>
              <a:t>   </a:t>
            </a:r>
          </a:p>
        </p:txBody>
      </p:sp>
      <p:sp>
        <p:nvSpPr>
          <p:cNvPr id="2355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343611-49B9-4BA7-B5CB-ECD789BAC382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CA" altLang="fr-FR" sz="1400" smtClean="0"/>
          </a:p>
        </p:txBody>
      </p:sp>
      <p:sp>
        <p:nvSpPr>
          <p:cNvPr id="4" name="ZoneTexte 3"/>
          <p:cNvSpPr txBox="1"/>
          <p:nvPr/>
        </p:nvSpPr>
        <p:spPr>
          <a:xfrm rot="155640">
            <a:off x="3010123" y="109818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</a:t>
            </a:r>
            <a:r>
              <a:rPr lang="fr-CA" sz="16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t significatif</a:t>
            </a:r>
            <a:endParaRPr lang="fr-CA" sz="1600" dirty="0">
              <a:solidFill>
                <a:schemeClr val="bg1">
                  <a:lumMod val="9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3010" name="Picture 2" descr="http://www.renaud-bray.com/ImagesEditeurs/PG/1000/1000043-g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501">
            <a:off x="7415456" y="3159294"/>
            <a:ext cx="1025554" cy="1633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7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www.energiecardio.com/data/Magazine/113/thumb_505x335_objectif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69913"/>
            <a:ext cx="3657600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650" y="4154488"/>
            <a:ext cx="7777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b="1"/>
              <a:t>EXEMPLE 2 :</a:t>
            </a:r>
            <a:r>
              <a:rPr lang="fr-CA" altLang="fr-FR" sz="1100"/>
              <a:t>  </a:t>
            </a:r>
            <a:r>
              <a:rPr lang="fr-CA" altLang="fr-FR" sz="1600" i="1"/>
              <a:t>«</a:t>
            </a:r>
            <a:r>
              <a:rPr lang="fr-CA" altLang="fr-FR" sz="1600" b="1" i="1">
                <a:solidFill>
                  <a:srgbClr val="DA8200"/>
                </a:solidFill>
                <a:latin typeface="Arial Black" pitchFamily="-110" charset="0"/>
              </a:rPr>
              <a:t>Se mettre en forme</a:t>
            </a:r>
            <a:r>
              <a:rPr lang="fr-CA" altLang="fr-FR" sz="1600" i="1"/>
              <a:t>» est-ce un objectif </a:t>
            </a:r>
            <a:r>
              <a:rPr lang="fr-CA" altLang="fr-FR" sz="1600" b="1" i="1"/>
              <a:t>SMART</a:t>
            </a:r>
            <a:r>
              <a:rPr lang="fr-CA" altLang="fr-FR" sz="1600" i="1"/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i="1"/>
              <a:t>Indique-t-il ce que vous allez faire, quand et où vous le ferez?</a:t>
            </a:r>
          </a:p>
        </p:txBody>
      </p:sp>
      <p:sp>
        <p:nvSpPr>
          <p:cNvPr id="24580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4AB457-BA10-4ED9-AD5C-6E8B115B35D4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CA" altLang="fr-FR" sz="1400" smtClean="0"/>
          </a:p>
        </p:txBody>
      </p:sp>
      <p:pic>
        <p:nvPicPr>
          <p:cNvPr id="16386" name="Picture 2" descr="http://emilegirard.com/wordpress/wp-content/uploads/2012/05/cour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28035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836988" y="3141663"/>
            <a:ext cx="455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E28700"/>
                </a:solidFill>
                <a:latin typeface="Arial Black" pitchFamily="-110" charset="0"/>
              </a:rPr>
              <a:t>Il est important de visualiser l’objectif 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E28700"/>
                </a:solidFill>
                <a:latin typeface="Arial Black" pitchFamily="-110" charset="0"/>
              </a:rPr>
              <a:t>qui est significatif pour nous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5175" y="5091113"/>
            <a:ext cx="79105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i="1"/>
              <a:t>Que pensez-vous de : « </a:t>
            </a:r>
            <a:r>
              <a:rPr lang="fr-CA" altLang="fr-FR" sz="1600" b="1" i="1"/>
              <a:t>faire de la marche rapide autour du parc La Fontaine pendant 30 minutes, le matin, chaque jour, pendant un mois </a:t>
            </a:r>
            <a:r>
              <a:rPr lang="fr-CA" altLang="fr-FR" sz="1600" i="1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48368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5D6DE7-A3EB-4DC9-B720-61EA2DB28EF8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fr-CA" altLang="fr-FR" sz="140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828675" y="1700213"/>
            <a:ext cx="73437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b="1"/>
              <a:t>Descripteur de l’atelier: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Formation à un métier semi-spécialisé, insertion socioprofessionnelle, formation axée sur l’emploi, ce sont tous des termes avec lesquels nous sommes de plus en plus familiers en FGA. Mais, avons-nous instauré des pratiques gagnantes?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CA" altLang="fr-FR" sz="11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Sous forme de plénière, venez participer à une réflexion sur le cheminement en insertion socioprofessionnelle et venez-vous inspirer de la réussite et de témoignages d’élèves qui sont partis à la conquête du marché du travail grâce à des formations axées sur  l’emploi.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CA" altLang="fr-FR" sz="110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600"/>
              <a:t>Nous vous exposerons aussi notre modèle présentant l’objectif professionnel personnalisé comme étant la pierre angulaire de la réussite.</a:t>
            </a:r>
            <a:endParaRPr lang="fr-CA" altLang="fr-FR" sz="160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4103688" y="333375"/>
            <a:ext cx="4572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E68900"/>
                </a:solidFill>
              </a:rPr>
              <a:t>Un programme individualisé de formations axées sur l’emploi</a:t>
            </a:r>
          </a:p>
        </p:txBody>
      </p:sp>
    </p:spTree>
    <p:extLst>
      <p:ext uri="{BB962C8B-B14F-4D97-AF65-F5344CB8AC3E}">
        <p14:creationId xmlns:p14="http://schemas.microsoft.com/office/powerpoint/2010/main" val="185002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energiecardio.com/data/Magazine/113/thumb_505x335_objectifsm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69913"/>
            <a:ext cx="2644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A5815B-91D3-4EA3-88A6-FC1C907699C6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CA" altLang="fr-FR" sz="1400" smtClean="0"/>
          </a:p>
        </p:txBody>
      </p:sp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3348038" y="2492375"/>
            <a:ext cx="50403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E28700"/>
                </a:solidFill>
                <a:latin typeface="Arial Black" pitchFamily="-110" charset="0"/>
              </a:rPr>
              <a:t>Est-ce vraiment important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>
                <a:solidFill>
                  <a:srgbClr val="E28700"/>
                </a:solidFill>
                <a:latin typeface="Arial Black" pitchFamily="-110" charset="0"/>
              </a:rPr>
              <a:t>de visualiser l’objectif qui est significatif pour nous?  Pourquoi?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3716338"/>
            <a:ext cx="791051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A" altLang="fr-FR" sz="2400" b="1" dirty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Les objectifs professionnels de nos élèves,</a:t>
            </a:r>
          </a:p>
          <a:p>
            <a:pPr algn="ctr">
              <a:lnSpc>
                <a:spcPct val="150000"/>
              </a:lnSpc>
              <a:defRPr/>
            </a:pPr>
            <a:r>
              <a:rPr lang="fr-CA" altLang="fr-FR" sz="2400" b="1" dirty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sont-ils vraiment </a:t>
            </a:r>
            <a:r>
              <a:rPr lang="fr-CA" alt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SMART</a:t>
            </a:r>
            <a:r>
              <a:rPr lang="fr-CA" alt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fr-CA" altLang="fr-FR" sz="2400" b="1" dirty="0" smtClean="0">
              <a:solidFill>
                <a:srgbClr val="E28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fr-CA" altLang="fr-FR" sz="24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 lorsqu’ils en ont ???</a:t>
            </a:r>
            <a:endParaRPr lang="fr-CA" altLang="fr-FR" sz="2400" b="1" dirty="0">
              <a:solidFill>
                <a:srgbClr val="E28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8066" name="Picture 2" descr="http://www.bonjourdefrance.com/image/metiers-bonjourdef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415925"/>
            <a:ext cx="4129087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12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yvelines.fr/wp-content/uploads/2010/11/orien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1275"/>
            <a:ext cx="3779838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ZoneTexte 1"/>
          <p:cNvSpPr txBox="1">
            <a:spLocks noChangeArrowheads="1"/>
          </p:cNvSpPr>
          <p:nvPr/>
        </p:nvSpPr>
        <p:spPr bwMode="auto">
          <a:xfrm>
            <a:off x="755650" y="476250"/>
            <a:ext cx="82089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olidFill>
                  <a:srgbClr val="E68900"/>
                </a:solidFill>
                <a:latin typeface="Arial Black" pitchFamily="-110" charset="0"/>
              </a:rPr>
              <a:t>       </a:t>
            </a:r>
            <a:r>
              <a:rPr lang="fr-CA" altLang="fr-FR" sz="1800" b="1">
                <a:solidFill>
                  <a:srgbClr val="E68900"/>
                </a:solidFill>
                <a:latin typeface="Arial Black" pitchFamily="-110" charset="0"/>
              </a:rPr>
              <a:t>A. </a:t>
            </a:r>
            <a:r>
              <a:rPr lang="fr-CA" altLang="fr-FR" sz="2000" b="1">
                <a:solidFill>
                  <a:srgbClr val="E68900"/>
                </a:solidFill>
                <a:latin typeface="Arial Black" pitchFamily="-110" charset="0"/>
              </a:rPr>
              <a:t>Objectif de vie professionnel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 b="1">
              <a:solidFill>
                <a:srgbClr val="E68900"/>
              </a:solidFill>
              <a:latin typeface="Arial Black" pitchFamily="-11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E68900"/>
                </a:solidFill>
                <a:latin typeface="Arial Black" pitchFamily="-110" charset="0"/>
              </a:rPr>
              <a:t> </a:t>
            </a:r>
            <a:r>
              <a:rPr lang="fr-CA" altLang="fr-FR" sz="1600" b="1"/>
              <a:t>   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Je veux aller en formation professionnel, au cégep, à l’université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Je veux gagner beaucoup d’argent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Je n’ai pas de but dans la vie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Je veux travailler en garderie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Je veux finir mon DES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/>
              <a:t>J’ai aucune idée</a:t>
            </a:r>
          </a:p>
        </p:txBody>
      </p:sp>
      <p:sp>
        <p:nvSpPr>
          <p:cNvPr id="26628" name="AutoShape 2" descr="https://u.osu.edu/program60/files/2015/01/orientation-1b530o8.jpg"/>
          <p:cNvSpPr>
            <a:spLocks noChangeAspect="1" noChangeArrowheads="1"/>
          </p:cNvSpPr>
          <p:nvPr/>
        </p:nvSpPr>
        <p:spPr bwMode="auto">
          <a:xfrm>
            <a:off x="155575" y="-2308225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6629" name="AutoShape 6" descr="https://u.osu.edu/program60/files/2015/01/orientation-1b530o8.jpg"/>
          <p:cNvSpPr>
            <a:spLocks noChangeAspect="1" noChangeArrowheads="1"/>
          </p:cNvSpPr>
          <p:nvPr/>
        </p:nvSpPr>
        <p:spPr bwMode="auto">
          <a:xfrm>
            <a:off x="460375" y="-2003425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" name="Picture 2" descr="http://www.comment-devenir-independant.fr/wp-content/uploads/2012/11/objectif-smart-infograph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22320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619250" y="981075"/>
            <a:ext cx="6215063" cy="523875"/>
          </a:xfrm>
          <a:prstGeom prst="rect">
            <a:avLst/>
          </a:prstGeom>
          <a:solidFill>
            <a:srgbClr val="FBF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/>
              <a:t>Parmi ces objectifs d’élèves en FGA, identifiez un objectif</a:t>
            </a:r>
            <a:r>
              <a:rPr lang="fr-CA" altLang="fr-FR" sz="1400" b="1"/>
              <a:t> SMART </a:t>
            </a:r>
            <a:r>
              <a:rPr lang="fr-CA" altLang="fr-FR" sz="1600"/>
              <a:t>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/>
              <a:t> (spécifique, mesurable, atteignable, réaliste, temporel) </a:t>
            </a:r>
            <a:endParaRPr lang="fr-CA" altLang="fr-FR" sz="1600" b="1">
              <a:solidFill>
                <a:srgbClr val="E689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35375" y="5373688"/>
            <a:ext cx="4572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600" b="1" dirty="0" smtClean="0">
                <a:latin typeface="+mn-lt"/>
              </a:rPr>
              <a:t>Comment savoir si mon objectif est SMART?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600" b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solidFill>
                  <a:srgbClr val="E28700"/>
                </a:solidFill>
                <a:latin typeface="Arial Black" pitchFamily="34" charset="0"/>
              </a:rPr>
              <a:t>B- Plan d’action pour y arriver</a:t>
            </a:r>
          </a:p>
        </p:txBody>
      </p:sp>
      <p:sp>
        <p:nvSpPr>
          <p:cNvPr id="2663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5D4803-E253-43C2-A1D0-7DE0E32D5BBE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CA" altLang="fr-FR" sz="1400" smtClean="0"/>
          </a:p>
        </p:txBody>
      </p:sp>
      <p:sp>
        <p:nvSpPr>
          <p:cNvPr id="3" name="Flèche droite rayée 2"/>
          <p:cNvSpPr/>
          <p:nvPr/>
        </p:nvSpPr>
        <p:spPr>
          <a:xfrm rot="5400000">
            <a:off x="5656262" y="5754688"/>
            <a:ext cx="396875" cy="406400"/>
          </a:xfrm>
          <a:prstGeom prst="stripedRightArrow">
            <a:avLst/>
          </a:prstGeom>
          <a:solidFill>
            <a:schemeClr val="bg1"/>
          </a:solidFill>
          <a:ln>
            <a:solidFill>
              <a:srgbClr val="E28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0278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7" presetClass="emph" presetSubtype="0" fill="remove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oneTexte 1"/>
          <p:cNvSpPr txBox="1">
            <a:spLocks noChangeArrowheads="1"/>
          </p:cNvSpPr>
          <p:nvPr/>
        </p:nvSpPr>
        <p:spPr bwMode="auto">
          <a:xfrm>
            <a:off x="755650" y="476250"/>
            <a:ext cx="8208963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45085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olidFill>
                  <a:srgbClr val="DA8200"/>
                </a:solidFill>
                <a:latin typeface="Arial Black" pitchFamily="-110" charset="0"/>
              </a:rPr>
              <a:t>       </a:t>
            </a:r>
            <a:r>
              <a:rPr lang="fr-CA" altLang="fr-FR" sz="1800" b="1">
                <a:solidFill>
                  <a:srgbClr val="DA8200"/>
                </a:solidFill>
                <a:latin typeface="Arial Black" pitchFamily="-110" charset="0"/>
              </a:rPr>
              <a:t>A. </a:t>
            </a:r>
            <a:r>
              <a:rPr lang="fr-CA" altLang="fr-FR" sz="2000" b="1">
                <a:solidFill>
                  <a:srgbClr val="DA8200"/>
                </a:solidFill>
                <a:latin typeface="Arial Black" pitchFamily="-110" charset="0"/>
              </a:rPr>
              <a:t>Objectif de vie professionnel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0" b="1">
              <a:solidFill>
                <a:srgbClr val="E68900"/>
              </a:solidFill>
              <a:latin typeface="Arial Black" pitchFamily="-11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E68900"/>
                </a:solidFill>
                <a:latin typeface="Arial Black" pitchFamily="-110" charset="0"/>
              </a:rPr>
              <a:t> </a:t>
            </a:r>
            <a:r>
              <a:rPr lang="fr-CA" altLang="fr-FR" sz="1600" b="1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</p:txBody>
      </p:sp>
      <p:sp>
        <p:nvSpPr>
          <p:cNvPr id="27651" name="AutoShape 2" descr="https://u.osu.edu/program60/files/2015/01/orientation-1b530o8.jpg"/>
          <p:cNvSpPr>
            <a:spLocks noChangeAspect="1" noChangeArrowheads="1"/>
          </p:cNvSpPr>
          <p:nvPr/>
        </p:nvSpPr>
        <p:spPr bwMode="auto">
          <a:xfrm>
            <a:off x="155575" y="-2308225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2" name="AutoShape 4" descr="https://u.osu.edu/program60/files/2015/01/orientation-1b530o8.jpg"/>
          <p:cNvSpPr>
            <a:spLocks noChangeAspect="1" noChangeArrowheads="1"/>
          </p:cNvSpPr>
          <p:nvPr/>
        </p:nvSpPr>
        <p:spPr bwMode="auto">
          <a:xfrm>
            <a:off x="307975" y="-2155825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7653" name="AutoShape 6" descr="https://u.osu.edu/program60/files/2015/01/orientation-1b530o8.jpg"/>
          <p:cNvSpPr>
            <a:spLocks noChangeAspect="1" noChangeArrowheads="1"/>
          </p:cNvSpPr>
          <p:nvPr/>
        </p:nvSpPr>
        <p:spPr bwMode="auto">
          <a:xfrm>
            <a:off x="460375" y="-2003425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10" name="Picture 2" descr="http://www.comment-devenir-independant.fr/wp-content/uploads/2012/11/objectif-smart-infograph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87166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403350" y="981075"/>
            <a:ext cx="5832475" cy="830263"/>
          </a:xfrm>
          <a:prstGeom prst="rect">
            <a:avLst/>
          </a:prstGeom>
          <a:solidFill>
            <a:srgbClr val="FBF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i="1"/>
              <a:t>Transformez l’objectif «</a:t>
            </a:r>
            <a:r>
              <a:rPr lang="fr-CA" altLang="fr-FR" sz="1600" b="1" i="1">
                <a:solidFill>
                  <a:srgbClr val="DA8200"/>
                </a:solidFill>
              </a:rPr>
              <a:t>travailler en garderie</a:t>
            </a:r>
            <a:r>
              <a:rPr lang="fr-CA" altLang="fr-FR" sz="1600" i="1"/>
              <a:t>» en un  objectif</a:t>
            </a:r>
            <a:r>
              <a:rPr lang="fr-CA" altLang="fr-FR" sz="1400" b="1" i="1"/>
              <a:t> </a:t>
            </a:r>
            <a:r>
              <a:rPr lang="fr-CA" altLang="fr-FR" sz="1600" i="1"/>
              <a:t>vraiment</a:t>
            </a:r>
            <a:r>
              <a:rPr lang="fr-CA" altLang="fr-FR" sz="1400" b="1" i="1"/>
              <a:t> SMART </a:t>
            </a:r>
            <a:r>
              <a:rPr lang="fr-CA" altLang="fr-FR" sz="1600" i="1"/>
              <a:t>?</a:t>
            </a:r>
            <a:r>
              <a:rPr lang="fr-CA" altLang="fr-FR" sz="1200" b="1"/>
              <a:t> </a:t>
            </a:r>
            <a:r>
              <a:rPr lang="fr-CA" altLang="fr-FR" sz="1200"/>
              <a:t>(spécifique, mesurable, atteignable, réaliste, temporel) </a:t>
            </a:r>
            <a:endParaRPr lang="fr-CA" altLang="fr-FR" sz="1600">
              <a:solidFill>
                <a:srgbClr val="E689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1913" y="5765800"/>
            <a:ext cx="6048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solidFill>
                  <a:srgbClr val="DA8200"/>
                </a:solidFill>
                <a:latin typeface="Arial Black" pitchFamily="34" charset="0"/>
              </a:rPr>
              <a:t>B- Plan d’action </a:t>
            </a:r>
            <a:r>
              <a:rPr lang="fr-CA" altLang="fr-FR" sz="1600" b="1" dirty="0" smtClean="0">
                <a:solidFill>
                  <a:srgbClr val="DA8200"/>
                </a:solidFill>
                <a:latin typeface="+mn-lt"/>
              </a:rPr>
              <a:t>(SMART) </a:t>
            </a:r>
            <a:r>
              <a:rPr lang="fr-CA" altLang="fr-FR" sz="2000" b="1" dirty="0" smtClean="0">
                <a:solidFill>
                  <a:srgbClr val="DA8200"/>
                </a:solidFill>
                <a:latin typeface="Arial Black" pitchFamily="34" charset="0"/>
              </a:rPr>
              <a:t>pour y arriver</a:t>
            </a:r>
          </a:p>
        </p:txBody>
      </p:sp>
      <p:sp>
        <p:nvSpPr>
          <p:cNvPr id="2765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73EAC3-CD3E-4958-BD96-FB7EF844D675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CA" altLang="fr-FR" sz="140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47813" y="2276475"/>
            <a:ext cx="511175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800" b="1" dirty="0"/>
              <a:t>Exemple: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1600" dirty="0"/>
              <a:t>En janvier 2017, je veux travailler dans la garderie «Tom Pousse». C’est une garderie éducative en milieu familial qui reçoit des enfants de 1 à 4 ans. Elle est située tout près de chez moi au 2296 rue </a:t>
            </a:r>
            <a:r>
              <a:rPr lang="fr-CA" altLang="fr-FR" sz="1600" dirty="0" err="1"/>
              <a:t>Fullum</a:t>
            </a:r>
            <a:r>
              <a:rPr lang="fr-CA" altLang="fr-FR" sz="1600" dirty="0"/>
              <a:t> à Montréal. J’ai déjà rencontré la proprio et elle m’a précisé ses exigences qui semblent correspondre à </a:t>
            </a:r>
            <a:r>
              <a:rPr lang="fr-CA" altLang="fr-FR" sz="1600" dirty="0" smtClean="0"/>
              <a:t>		ma </a:t>
            </a:r>
            <a:r>
              <a:rPr lang="fr-CA" altLang="fr-FR" sz="1600" dirty="0"/>
              <a:t>réalité.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3350" y="2205038"/>
            <a:ext cx="5400675" cy="3168650"/>
          </a:xfrm>
          <a:prstGeom prst="rect">
            <a:avLst/>
          </a:prstGeom>
          <a:noFill/>
          <a:ln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536845" y="4940423"/>
            <a:ext cx="2592660" cy="1800945"/>
            <a:chOff x="611188" y="4652963"/>
            <a:chExt cx="3096716" cy="2088405"/>
          </a:xfrm>
        </p:grpSpPr>
        <p:pic>
          <p:nvPicPr>
            <p:cNvPr id="27661" name="Picture 2" descr="http://blog.creationdln.ca/upload/grand/deposer-son-enfant-a-la-garderie-59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88" y="4652963"/>
              <a:ext cx="2890837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ZoneTexte 4"/>
            <p:cNvSpPr txBox="1">
              <a:spLocks noChangeArrowheads="1"/>
            </p:cNvSpPr>
            <p:nvPr/>
          </p:nvSpPr>
          <p:spPr bwMode="auto">
            <a:xfrm>
              <a:off x="1259161" y="6433591"/>
              <a:ext cx="24487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400" b="1"/>
                <a:t>VISUALISATION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437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remove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7" presetClass="emph" presetSubtype="0" fill="remove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2" grpId="0"/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blog-3d.fr/files/2011/07/article_chiffres-564x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4221163"/>
            <a:ext cx="9217026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ZoneTexte 1"/>
          <p:cNvSpPr txBox="1">
            <a:spLocks noChangeArrowheads="1"/>
          </p:cNvSpPr>
          <p:nvPr/>
        </p:nvSpPr>
        <p:spPr bwMode="auto">
          <a:xfrm>
            <a:off x="611188" y="188913"/>
            <a:ext cx="8532812" cy="714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800" b="1" dirty="0" smtClean="0">
              <a:solidFill>
                <a:srgbClr val="E287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800" b="1" dirty="0">
                <a:solidFill>
                  <a:srgbClr val="E68900"/>
                </a:solidFill>
                <a:latin typeface="Arial Black" pitchFamily="34" charset="0"/>
              </a:rPr>
              <a:t>A. </a:t>
            </a:r>
            <a:r>
              <a:rPr lang="fr-CA" altLang="fr-FR" sz="2000" b="1" dirty="0">
                <a:solidFill>
                  <a:srgbClr val="E68900"/>
                </a:solidFill>
                <a:latin typeface="Arial Black" pitchFamily="34" charset="0"/>
              </a:rPr>
              <a:t>Objectif de vie professionnel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000" b="1" dirty="0" smtClean="0">
              <a:solidFill>
                <a:srgbClr val="E28700"/>
              </a:solidFill>
              <a:latin typeface="Arial Black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solidFill>
                  <a:srgbClr val="E28700"/>
                </a:solidFill>
                <a:latin typeface="Arial Black" pitchFamily="34" charset="0"/>
              </a:rPr>
              <a:t>B- Plan d’action de l’objectif de vie professionnel: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0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20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CA" altLang="fr-FR" sz="1800" dirty="0" smtClean="0"/>
              <a:t>Les moyens concrets pour parvenir à mon objectif:	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8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4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CA" altLang="fr-FR" sz="1800" dirty="0" smtClean="0"/>
              <a:t>Les ressources utiles </a:t>
            </a:r>
            <a:r>
              <a:rPr lang="fr-CA" altLang="fr-FR" sz="1600" dirty="0" smtClean="0"/>
              <a:t>(personnelles et externes)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4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8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CA" altLang="fr-FR" sz="1800" dirty="0" smtClean="0"/>
              <a:t>Les obstacles et les facteurs de réalité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8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4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CA" altLang="fr-FR" sz="1800" dirty="0" smtClean="0"/>
              <a:t>Un échéancier réaliste pour chaque moyen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0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6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4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fr-CA" altLang="fr-FR" sz="1800" dirty="0" smtClean="0"/>
              <a:t>Un suivi de proximité et régulier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1800" dirty="0" smtClean="0"/>
          </a:p>
          <a:p>
            <a:pPr eaLnBrk="1" hangingPunct="1">
              <a:spcBef>
                <a:spcPct val="0"/>
              </a:spcBef>
              <a:buFontTx/>
              <a:buAutoNum type="arabicPeriod"/>
              <a:defRPr/>
            </a:pPr>
            <a:endParaRPr lang="fr-CA" altLang="fr-FR" sz="48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solidFill>
                  <a:srgbClr val="E28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C- Un bilan personnel , scolaire et socioprofessionnel</a:t>
            </a:r>
          </a:p>
          <a:p>
            <a:pPr lvl="1" eaLnBrk="1" hangingPunct="1">
              <a:spcBef>
                <a:spcPct val="0"/>
              </a:spcBef>
              <a:buFont typeface="Arial" charset="0"/>
              <a:buAutoNum type="arabicPeriod"/>
              <a:defRPr/>
            </a:pPr>
            <a:endParaRPr lang="fr-CA" altLang="fr-FR" sz="2000" dirty="0" smtClean="0"/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fr-CA" altLang="fr-FR" sz="1800" dirty="0" smtClean="0"/>
          </a:p>
        </p:txBody>
      </p:sp>
      <p:sp>
        <p:nvSpPr>
          <p:cNvPr id="28676" name="ZoneTexte 1"/>
          <p:cNvSpPr txBox="1">
            <a:spLocks noChangeArrowheads="1"/>
          </p:cNvSpPr>
          <p:nvPr/>
        </p:nvSpPr>
        <p:spPr bwMode="auto">
          <a:xfrm>
            <a:off x="971550" y="1484313"/>
            <a:ext cx="4968875" cy="339725"/>
          </a:xfrm>
          <a:prstGeom prst="rect">
            <a:avLst/>
          </a:prstGeom>
          <a:solidFill>
            <a:srgbClr val="FBFE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/>
              <a:t>Donnez des exemples de moyens «</a:t>
            </a:r>
            <a:r>
              <a:rPr lang="fr-CA" altLang="fr-FR" sz="1400" b="1"/>
              <a:t>SMART»</a:t>
            </a:r>
            <a:endParaRPr lang="fr-CA" altLang="fr-FR" sz="1600" b="1"/>
          </a:p>
        </p:txBody>
      </p:sp>
      <p:sp>
        <p:nvSpPr>
          <p:cNvPr id="2867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645971-45ED-45B6-9CCC-8DD426A36F78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98300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547813" y="2057400"/>
            <a:ext cx="4905375" cy="1898650"/>
          </a:xfrm>
          <a:prstGeom prst="ellipse">
            <a:avLst/>
          </a:prstGeom>
          <a:solidFill>
            <a:srgbClr val="FFFF00">
              <a:alpha val="12549"/>
            </a:srgbClr>
          </a:solidFill>
          <a:ln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/>
              <a:t>z</a:t>
            </a:r>
          </a:p>
        </p:txBody>
      </p:sp>
      <p:sp>
        <p:nvSpPr>
          <p:cNvPr id="4" name="Rectangle 3"/>
          <p:cNvSpPr/>
          <p:nvPr/>
        </p:nvSpPr>
        <p:spPr>
          <a:xfrm>
            <a:off x="1943100" y="2708275"/>
            <a:ext cx="1189038" cy="642938"/>
          </a:xfrm>
          <a:prstGeom prst="rect">
            <a:avLst/>
          </a:prstGeom>
          <a:solidFill>
            <a:srgbClr val="FBFED2"/>
          </a:solidFill>
          <a:ln w="38100">
            <a:solidFill>
              <a:srgbClr val="DE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FBC  FBD</a:t>
            </a:r>
          </a:p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suivi matière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08363" y="2708275"/>
            <a:ext cx="1308100" cy="642938"/>
          </a:xfrm>
          <a:prstGeom prst="rect">
            <a:avLst/>
          </a:prstGeom>
          <a:solidFill>
            <a:srgbClr val="FBFED2"/>
          </a:solidFill>
          <a:ln w="38100">
            <a:solidFill>
              <a:srgbClr val="DE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b="1" dirty="0">
                <a:solidFill>
                  <a:schemeClr val="tx1"/>
                </a:solidFill>
              </a:rPr>
              <a:t>ISP-OPP</a:t>
            </a:r>
          </a:p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Plan d’action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2709863"/>
            <a:ext cx="1131888" cy="641350"/>
          </a:xfrm>
          <a:prstGeom prst="rect">
            <a:avLst/>
          </a:prstGeom>
          <a:solidFill>
            <a:srgbClr val="FBFED2"/>
          </a:solidFill>
          <a:ln w="38100">
            <a:solidFill>
              <a:srgbClr val="DE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SARCA</a:t>
            </a:r>
            <a:endParaRPr lang="fr-CA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Profil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9213" y="4371975"/>
            <a:ext cx="2173287" cy="641350"/>
          </a:xfrm>
          <a:prstGeom prst="rect">
            <a:avLst/>
          </a:prstGeom>
          <a:solidFill>
            <a:srgbClr val="FBFED2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Formation prof.</a:t>
            </a:r>
          </a:p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FP – DEC - BAC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7538" y="4371975"/>
            <a:ext cx="2160587" cy="641350"/>
          </a:xfrm>
          <a:prstGeom prst="rect">
            <a:avLst/>
          </a:prstGeom>
          <a:solidFill>
            <a:srgbClr val="FBFED2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Formation en entreprise </a:t>
            </a:r>
            <a:r>
              <a:rPr lang="fr-CA" sz="1200" dirty="0">
                <a:solidFill>
                  <a:schemeClr val="tx1"/>
                </a:solidFill>
              </a:rPr>
              <a:t>(CFMS)</a:t>
            </a:r>
            <a:endParaRPr lang="fr-CA" sz="11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5438" y="5876925"/>
            <a:ext cx="2354262" cy="504825"/>
          </a:xfrm>
          <a:prstGeom prst="rect">
            <a:avLst/>
          </a:prstGeom>
          <a:solidFill>
            <a:schemeClr val="bg1"/>
          </a:solidFill>
          <a:ln w="38100">
            <a:solidFill>
              <a:srgbClr val="38E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dirty="0">
                <a:solidFill>
                  <a:schemeClr val="tx1"/>
                </a:solidFill>
              </a:rPr>
              <a:t> Marché du travail</a:t>
            </a:r>
          </a:p>
        </p:txBody>
      </p:sp>
      <p:sp>
        <p:nvSpPr>
          <p:cNvPr id="30729" name="ZoneTexte 23"/>
          <p:cNvSpPr txBox="1">
            <a:spLocks noChangeArrowheads="1"/>
          </p:cNvSpPr>
          <p:nvPr/>
        </p:nvSpPr>
        <p:spPr bwMode="auto">
          <a:xfrm>
            <a:off x="1547813" y="333375"/>
            <a:ext cx="671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800">
                <a:solidFill>
                  <a:srgbClr val="DE8400"/>
                </a:solidFill>
                <a:latin typeface="Arial Black" pitchFamily="-110" charset="0"/>
              </a:rPr>
              <a:t>Projet synergie</a:t>
            </a:r>
            <a:r>
              <a:rPr lang="fr-CA" altLang="fr-FR" sz="2400"/>
              <a:t>: </a:t>
            </a:r>
            <a:r>
              <a:rPr lang="fr-CA" altLang="fr-FR" sz="2400">
                <a:latin typeface="Arial Black" pitchFamily="-110" charset="0"/>
              </a:rPr>
              <a:t>Parcours des élèves</a:t>
            </a:r>
          </a:p>
        </p:txBody>
      </p:sp>
      <p:sp>
        <p:nvSpPr>
          <p:cNvPr id="3073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8F0A32-BFFE-4BB7-9FC8-CFEDED237F9E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CA" altLang="fr-FR" sz="1400" smtClean="0"/>
          </a:p>
        </p:txBody>
      </p:sp>
      <p:sp>
        <p:nvSpPr>
          <p:cNvPr id="25" name="Rectangle 24"/>
          <p:cNvSpPr/>
          <p:nvPr/>
        </p:nvSpPr>
        <p:spPr>
          <a:xfrm>
            <a:off x="6453188" y="5973763"/>
            <a:ext cx="1384300" cy="334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 Sans emploi</a:t>
            </a:r>
          </a:p>
        </p:txBody>
      </p:sp>
      <p:sp>
        <p:nvSpPr>
          <p:cNvPr id="11" name="Ruban vers le haut 10"/>
          <p:cNvSpPr/>
          <p:nvPr/>
        </p:nvSpPr>
        <p:spPr>
          <a:xfrm>
            <a:off x="3316288" y="4581525"/>
            <a:ext cx="382587" cy="215900"/>
          </a:xfrm>
          <a:prstGeom prst="ribbon2">
            <a:avLst/>
          </a:prstGeom>
          <a:solidFill>
            <a:srgbClr val="FF00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7" name="Ruban vers le haut 26"/>
          <p:cNvSpPr/>
          <p:nvPr/>
        </p:nvSpPr>
        <p:spPr>
          <a:xfrm>
            <a:off x="6372225" y="4581525"/>
            <a:ext cx="384175" cy="215900"/>
          </a:xfrm>
          <a:prstGeom prst="ribbon2">
            <a:avLst/>
          </a:prstGeom>
          <a:solidFill>
            <a:srgbClr val="E689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8690" name="Forme libre 28689"/>
          <p:cNvSpPr/>
          <p:nvPr/>
        </p:nvSpPr>
        <p:spPr>
          <a:xfrm>
            <a:off x="5608638" y="6129338"/>
            <a:ext cx="763587" cy="165100"/>
          </a:xfrm>
          <a:custGeom>
            <a:avLst/>
            <a:gdLst>
              <a:gd name="connsiteX0" fmla="*/ 0 w 2920621"/>
              <a:gd name="connsiteY0" fmla="*/ 641445 h 1033678"/>
              <a:gd name="connsiteX1" fmla="*/ 327547 w 2920621"/>
              <a:gd name="connsiteY1" fmla="*/ 559558 h 1033678"/>
              <a:gd name="connsiteX2" fmla="*/ 341194 w 2920621"/>
              <a:gd name="connsiteY2" fmla="*/ 518615 h 1033678"/>
              <a:gd name="connsiteX3" fmla="*/ 409433 w 2920621"/>
              <a:gd name="connsiteY3" fmla="*/ 313899 h 1033678"/>
              <a:gd name="connsiteX4" fmla="*/ 436729 w 2920621"/>
              <a:gd name="connsiteY4" fmla="*/ 245660 h 1033678"/>
              <a:gd name="connsiteX5" fmla="*/ 450377 w 2920621"/>
              <a:gd name="connsiteY5" fmla="*/ 204717 h 1033678"/>
              <a:gd name="connsiteX6" fmla="*/ 491320 w 2920621"/>
              <a:gd name="connsiteY6" fmla="*/ 191069 h 1033678"/>
              <a:gd name="connsiteX7" fmla="*/ 532263 w 2920621"/>
              <a:gd name="connsiteY7" fmla="*/ 204717 h 1033678"/>
              <a:gd name="connsiteX8" fmla="*/ 559559 w 2920621"/>
              <a:gd name="connsiteY8" fmla="*/ 655093 h 1033678"/>
              <a:gd name="connsiteX9" fmla="*/ 586854 w 2920621"/>
              <a:gd name="connsiteY9" fmla="*/ 736979 h 1033678"/>
              <a:gd name="connsiteX10" fmla="*/ 600502 w 2920621"/>
              <a:gd name="connsiteY10" fmla="*/ 777923 h 1033678"/>
              <a:gd name="connsiteX11" fmla="*/ 641445 w 2920621"/>
              <a:gd name="connsiteY11" fmla="*/ 791570 h 1033678"/>
              <a:gd name="connsiteX12" fmla="*/ 696036 w 2920621"/>
              <a:gd name="connsiteY12" fmla="*/ 873457 h 1033678"/>
              <a:gd name="connsiteX13" fmla="*/ 723332 w 2920621"/>
              <a:gd name="connsiteY13" fmla="*/ 914400 h 1033678"/>
              <a:gd name="connsiteX14" fmla="*/ 764275 w 2920621"/>
              <a:gd name="connsiteY14" fmla="*/ 941696 h 1033678"/>
              <a:gd name="connsiteX15" fmla="*/ 900753 w 2920621"/>
              <a:gd name="connsiteY15" fmla="*/ 928048 h 1033678"/>
              <a:gd name="connsiteX16" fmla="*/ 928048 w 2920621"/>
              <a:gd name="connsiteY16" fmla="*/ 873457 h 1033678"/>
              <a:gd name="connsiteX17" fmla="*/ 955344 w 2920621"/>
              <a:gd name="connsiteY17" fmla="*/ 832514 h 1033678"/>
              <a:gd name="connsiteX18" fmla="*/ 982639 w 2920621"/>
              <a:gd name="connsiteY18" fmla="*/ 750627 h 1033678"/>
              <a:gd name="connsiteX19" fmla="*/ 1009935 w 2920621"/>
              <a:gd name="connsiteY19" fmla="*/ 696036 h 1033678"/>
              <a:gd name="connsiteX20" fmla="*/ 1023583 w 2920621"/>
              <a:gd name="connsiteY20" fmla="*/ 627797 h 1033678"/>
              <a:gd name="connsiteX21" fmla="*/ 1050878 w 2920621"/>
              <a:gd name="connsiteY21" fmla="*/ 491320 h 1033678"/>
              <a:gd name="connsiteX22" fmla="*/ 1064526 w 2920621"/>
              <a:gd name="connsiteY22" fmla="*/ 122830 h 1033678"/>
              <a:gd name="connsiteX23" fmla="*/ 1105469 w 2920621"/>
              <a:gd name="connsiteY23" fmla="*/ 109182 h 1033678"/>
              <a:gd name="connsiteX24" fmla="*/ 1160060 w 2920621"/>
              <a:gd name="connsiteY24" fmla="*/ 122830 h 1033678"/>
              <a:gd name="connsiteX25" fmla="*/ 1228299 w 2920621"/>
              <a:gd name="connsiteY25" fmla="*/ 204717 h 1033678"/>
              <a:gd name="connsiteX26" fmla="*/ 1241947 w 2920621"/>
              <a:gd name="connsiteY26" fmla="*/ 259308 h 1033678"/>
              <a:gd name="connsiteX27" fmla="*/ 1269242 w 2920621"/>
              <a:gd name="connsiteY27" fmla="*/ 914400 h 1033678"/>
              <a:gd name="connsiteX28" fmla="*/ 1310186 w 2920621"/>
              <a:gd name="connsiteY28" fmla="*/ 996287 h 1033678"/>
              <a:gd name="connsiteX29" fmla="*/ 1364777 w 2920621"/>
              <a:gd name="connsiteY29" fmla="*/ 1023582 h 1033678"/>
              <a:gd name="connsiteX30" fmla="*/ 1501254 w 2920621"/>
              <a:gd name="connsiteY30" fmla="*/ 1009935 h 1033678"/>
              <a:gd name="connsiteX31" fmla="*/ 1514902 w 2920621"/>
              <a:gd name="connsiteY31" fmla="*/ 955343 h 1033678"/>
              <a:gd name="connsiteX32" fmla="*/ 1555845 w 2920621"/>
              <a:gd name="connsiteY32" fmla="*/ 928048 h 1033678"/>
              <a:gd name="connsiteX33" fmla="*/ 1583141 w 2920621"/>
              <a:gd name="connsiteY33" fmla="*/ 887105 h 1033678"/>
              <a:gd name="connsiteX34" fmla="*/ 1596788 w 2920621"/>
              <a:gd name="connsiteY34" fmla="*/ 204717 h 1033678"/>
              <a:gd name="connsiteX35" fmla="*/ 1610436 w 2920621"/>
              <a:gd name="connsiteY35" fmla="*/ 163773 h 1033678"/>
              <a:gd name="connsiteX36" fmla="*/ 1624084 w 2920621"/>
              <a:gd name="connsiteY36" fmla="*/ 81887 h 1033678"/>
              <a:gd name="connsiteX37" fmla="*/ 1665027 w 2920621"/>
              <a:gd name="connsiteY37" fmla="*/ 54591 h 1033678"/>
              <a:gd name="connsiteX38" fmla="*/ 1746914 w 2920621"/>
              <a:gd name="connsiteY38" fmla="*/ 0 h 1033678"/>
              <a:gd name="connsiteX39" fmla="*/ 1856096 w 2920621"/>
              <a:gd name="connsiteY39" fmla="*/ 27296 h 1033678"/>
              <a:gd name="connsiteX40" fmla="*/ 1924335 w 2920621"/>
              <a:gd name="connsiteY40" fmla="*/ 109182 h 1033678"/>
              <a:gd name="connsiteX41" fmla="*/ 1965278 w 2920621"/>
              <a:gd name="connsiteY41" fmla="*/ 150126 h 1033678"/>
              <a:gd name="connsiteX42" fmla="*/ 1978926 w 2920621"/>
              <a:gd name="connsiteY42" fmla="*/ 218364 h 1033678"/>
              <a:gd name="connsiteX43" fmla="*/ 2006221 w 2920621"/>
              <a:gd name="connsiteY43" fmla="*/ 327546 h 1033678"/>
              <a:gd name="connsiteX44" fmla="*/ 2019869 w 2920621"/>
              <a:gd name="connsiteY44" fmla="*/ 928048 h 1033678"/>
              <a:gd name="connsiteX45" fmla="*/ 2088108 w 2920621"/>
              <a:gd name="connsiteY45" fmla="*/ 1023582 h 1033678"/>
              <a:gd name="connsiteX46" fmla="*/ 2238233 w 2920621"/>
              <a:gd name="connsiteY46" fmla="*/ 1009935 h 1033678"/>
              <a:gd name="connsiteX47" fmla="*/ 2251881 w 2920621"/>
              <a:gd name="connsiteY47" fmla="*/ 600502 h 1033678"/>
              <a:gd name="connsiteX48" fmla="*/ 2265529 w 2920621"/>
              <a:gd name="connsiteY48" fmla="*/ 559558 h 1033678"/>
              <a:gd name="connsiteX49" fmla="*/ 2279177 w 2920621"/>
              <a:gd name="connsiteY49" fmla="*/ 477672 h 1033678"/>
              <a:gd name="connsiteX50" fmla="*/ 2320120 w 2920621"/>
              <a:gd name="connsiteY50" fmla="*/ 436729 h 1033678"/>
              <a:gd name="connsiteX51" fmla="*/ 2442950 w 2920621"/>
              <a:gd name="connsiteY51" fmla="*/ 368490 h 1033678"/>
              <a:gd name="connsiteX52" fmla="*/ 2552132 w 2920621"/>
              <a:gd name="connsiteY52" fmla="*/ 382138 h 1033678"/>
              <a:gd name="connsiteX53" fmla="*/ 2579427 w 2920621"/>
              <a:gd name="connsiteY53" fmla="*/ 436729 h 1033678"/>
              <a:gd name="connsiteX54" fmla="*/ 2606723 w 2920621"/>
              <a:gd name="connsiteY54" fmla="*/ 532263 h 1033678"/>
              <a:gd name="connsiteX55" fmla="*/ 2620371 w 2920621"/>
              <a:gd name="connsiteY55" fmla="*/ 573206 h 1033678"/>
              <a:gd name="connsiteX56" fmla="*/ 2634018 w 2920621"/>
              <a:gd name="connsiteY56" fmla="*/ 777923 h 1033678"/>
              <a:gd name="connsiteX57" fmla="*/ 2743200 w 2920621"/>
              <a:gd name="connsiteY57" fmla="*/ 709684 h 1033678"/>
              <a:gd name="connsiteX58" fmla="*/ 2838735 w 2920621"/>
              <a:gd name="connsiteY58" fmla="*/ 668741 h 1033678"/>
              <a:gd name="connsiteX59" fmla="*/ 2920621 w 2920621"/>
              <a:gd name="connsiteY59" fmla="*/ 641445 h 10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20621" h="1033678">
                <a:moveTo>
                  <a:pt x="0" y="641445"/>
                </a:moveTo>
                <a:cubicBezTo>
                  <a:pt x="204576" y="621961"/>
                  <a:pt x="253832" y="688559"/>
                  <a:pt x="327547" y="559558"/>
                </a:cubicBezTo>
                <a:cubicBezTo>
                  <a:pt x="334684" y="547068"/>
                  <a:pt x="336645" y="532263"/>
                  <a:pt x="341194" y="518615"/>
                </a:cubicBezTo>
                <a:cubicBezTo>
                  <a:pt x="362988" y="322472"/>
                  <a:pt x="328389" y="462479"/>
                  <a:pt x="409433" y="313899"/>
                </a:cubicBezTo>
                <a:cubicBezTo>
                  <a:pt x="421164" y="292392"/>
                  <a:pt x="428127" y="268599"/>
                  <a:pt x="436729" y="245660"/>
                </a:cubicBezTo>
                <a:cubicBezTo>
                  <a:pt x="441780" y="232190"/>
                  <a:pt x="440205" y="214889"/>
                  <a:pt x="450377" y="204717"/>
                </a:cubicBezTo>
                <a:cubicBezTo>
                  <a:pt x="460549" y="194545"/>
                  <a:pt x="477672" y="195618"/>
                  <a:pt x="491320" y="191069"/>
                </a:cubicBezTo>
                <a:cubicBezTo>
                  <a:pt x="504968" y="195618"/>
                  <a:pt x="530362" y="190457"/>
                  <a:pt x="532263" y="204717"/>
                </a:cubicBezTo>
                <a:cubicBezTo>
                  <a:pt x="568901" y="479502"/>
                  <a:pt x="510719" y="492294"/>
                  <a:pt x="559559" y="655093"/>
                </a:cubicBezTo>
                <a:cubicBezTo>
                  <a:pt x="567826" y="682651"/>
                  <a:pt x="577756" y="709684"/>
                  <a:pt x="586854" y="736979"/>
                </a:cubicBezTo>
                <a:cubicBezTo>
                  <a:pt x="591403" y="750627"/>
                  <a:pt x="586854" y="773374"/>
                  <a:pt x="600502" y="777923"/>
                </a:cubicBezTo>
                <a:lnTo>
                  <a:pt x="641445" y="791570"/>
                </a:lnTo>
                <a:lnTo>
                  <a:pt x="696036" y="873457"/>
                </a:lnTo>
                <a:cubicBezTo>
                  <a:pt x="705135" y="887105"/>
                  <a:pt x="709684" y="905301"/>
                  <a:pt x="723332" y="914400"/>
                </a:cubicBezTo>
                <a:lnTo>
                  <a:pt x="764275" y="941696"/>
                </a:lnTo>
                <a:cubicBezTo>
                  <a:pt x="809768" y="937147"/>
                  <a:pt x="858550" y="945633"/>
                  <a:pt x="900753" y="928048"/>
                </a:cubicBezTo>
                <a:cubicBezTo>
                  <a:pt x="919533" y="920223"/>
                  <a:pt x="917954" y="891121"/>
                  <a:pt x="928048" y="873457"/>
                </a:cubicBezTo>
                <a:cubicBezTo>
                  <a:pt x="936186" y="859216"/>
                  <a:pt x="946245" y="846162"/>
                  <a:pt x="955344" y="832514"/>
                </a:cubicBezTo>
                <a:cubicBezTo>
                  <a:pt x="964442" y="805218"/>
                  <a:pt x="971953" y="777341"/>
                  <a:pt x="982639" y="750627"/>
                </a:cubicBezTo>
                <a:cubicBezTo>
                  <a:pt x="990195" y="731737"/>
                  <a:pt x="1003501" y="715337"/>
                  <a:pt x="1009935" y="696036"/>
                </a:cubicBezTo>
                <a:cubicBezTo>
                  <a:pt x="1017271" y="674030"/>
                  <a:pt x="1018551" y="650441"/>
                  <a:pt x="1023583" y="627797"/>
                </a:cubicBezTo>
                <a:cubicBezTo>
                  <a:pt x="1050726" y="505649"/>
                  <a:pt x="1024136" y="651768"/>
                  <a:pt x="1050878" y="491320"/>
                </a:cubicBezTo>
                <a:cubicBezTo>
                  <a:pt x="1055427" y="368490"/>
                  <a:pt x="1047143" y="244509"/>
                  <a:pt x="1064526" y="122830"/>
                </a:cubicBezTo>
                <a:cubicBezTo>
                  <a:pt x="1066560" y="108589"/>
                  <a:pt x="1091083" y="109182"/>
                  <a:pt x="1105469" y="109182"/>
                </a:cubicBezTo>
                <a:cubicBezTo>
                  <a:pt x="1124226" y="109182"/>
                  <a:pt x="1141863" y="118281"/>
                  <a:pt x="1160060" y="122830"/>
                </a:cubicBezTo>
                <a:cubicBezTo>
                  <a:pt x="1184654" y="147424"/>
                  <a:pt x="1214048" y="171465"/>
                  <a:pt x="1228299" y="204717"/>
                </a:cubicBezTo>
                <a:cubicBezTo>
                  <a:pt x="1235688" y="221957"/>
                  <a:pt x="1237398" y="241111"/>
                  <a:pt x="1241947" y="259308"/>
                </a:cubicBezTo>
                <a:cubicBezTo>
                  <a:pt x="1279345" y="633303"/>
                  <a:pt x="1229638" y="102540"/>
                  <a:pt x="1269242" y="914400"/>
                </a:cubicBezTo>
                <a:cubicBezTo>
                  <a:pt x="1270268" y="935438"/>
                  <a:pt x="1295216" y="983812"/>
                  <a:pt x="1310186" y="996287"/>
                </a:cubicBezTo>
                <a:cubicBezTo>
                  <a:pt x="1325815" y="1009311"/>
                  <a:pt x="1346580" y="1014484"/>
                  <a:pt x="1364777" y="1023582"/>
                </a:cubicBezTo>
                <a:cubicBezTo>
                  <a:pt x="1410269" y="1019033"/>
                  <a:pt x="1459633" y="1028854"/>
                  <a:pt x="1501254" y="1009935"/>
                </a:cubicBezTo>
                <a:cubicBezTo>
                  <a:pt x="1518330" y="1002173"/>
                  <a:pt x="1504497" y="970950"/>
                  <a:pt x="1514902" y="955343"/>
                </a:cubicBezTo>
                <a:cubicBezTo>
                  <a:pt x="1524000" y="941695"/>
                  <a:pt x="1542197" y="937146"/>
                  <a:pt x="1555845" y="928048"/>
                </a:cubicBezTo>
                <a:cubicBezTo>
                  <a:pt x="1564944" y="914400"/>
                  <a:pt x="1582214" y="903481"/>
                  <a:pt x="1583141" y="887105"/>
                </a:cubicBezTo>
                <a:cubicBezTo>
                  <a:pt x="1595998" y="659960"/>
                  <a:pt x="1588209" y="432063"/>
                  <a:pt x="1596788" y="204717"/>
                </a:cubicBezTo>
                <a:cubicBezTo>
                  <a:pt x="1597330" y="190341"/>
                  <a:pt x="1607315" y="177817"/>
                  <a:pt x="1610436" y="163773"/>
                </a:cubicBezTo>
                <a:cubicBezTo>
                  <a:pt x="1616439" y="136760"/>
                  <a:pt x="1611709" y="106637"/>
                  <a:pt x="1624084" y="81887"/>
                </a:cubicBezTo>
                <a:cubicBezTo>
                  <a:pt x="1631419" y="67216"/>
                  <a:pt x="1652426" y="65092"/>
                  <a:pt x="1665027" y="54591"/>
                </a:cubicBezTo>
                <a:cubicBezTo>
                  <a:pt x="1733180" y="-2203"/>
                  <a:pt x="1674962" y="23985"/>
                  <a:pt x="1746914" y="0"/>
                </a:cubicBezTo>
                <a:cubicBezTo>
                  <a:pt x="1783308" y="9099"/>
                  <a:pt x="1820840" y="14476"/>
                  <a:pt x="1856096" y="27296"/>
                </a:cubicBezTo>
                <a:cubicBezTo>
                  <a:pt x="1913210" y="48065"/>
                  <a:pt x="1890643" y="62013"/>
                  <a:pt x="1924335" y="109182"/>
                </a:cubicBezTo>
                <a:cubicBezTo>
                  <a:pt x="1935553" y="124888"/>
                  <a:pt x="1951630" y="136478"/>
                  <a:pt x="1965278" y="150126"/>
                </a:cubicBezTo>
                <a:cubicBezTo>
                  <a:pt x="1969827" y="172872"/>
                  <a:pt x="1973710" y="195762"/>
                  <a:pt x="1978926" y="218364"/>
                </a:cubicBezTo>
                <a:cubicBezTo>
                  <a:pt x="1987361" y="254917"/>
                  <a:pt x="2006221" y="327546"/>
                  <a:pt x="2006221" y="327546"/>
                </a:cubicBezTo>
                <a:cubicBezTo>
                  <a:pt x="2010770" y="527713"/>
                  <a:pt x="2007877" y="728188"/>
                  <a:pt x="2019869" y="928048"/>
                </a:cubicBezTo>
                <a:cubicBezTo>
                  <a:pt x="2025068" y="1014701"/>
                  <a:pt x="2033192" y="1005278"/>
                  <a:pt x="2088108" y="1023582"/>
                </a:cubicBezTo>
                <a:cubicBezTo>
                  <a:pt x="2138150" y="1019033"/>
                  <a:pt x="2220094" y="1056795"/>
                  <a:pt x="2238233" y="1009935"/>
                </a:cubicBezTo>
                <a:cubicBezTo>
                  <a:pt x="2287528" y="882590"/>
                  <a:pt x="2243620" y="736805"/>
                  <a:pt x="2251881" y="600502"/>
                </a:cubicBezTo>
                <a:cubicBezTo>
                  <a:pt x="2252751" y="586142"/>
                  <a:pt x="2262408" y="573602"/>
                  <a:pt x="2265529" y="559558"/>
                </a:cubicBezTo>
                <a:cubicBezTo>
                  <a:pt x="2271532" y="532545"/>
                  <a:pt x="2267938" y="502959"/>
                  <a:pt x="2279177" y="477672"/>
                </a:cubicBezTo>
                <a:cubicBezTo>
                  <a:pt x="2287016" y="460035"/>
                  <a:pt x="2304885" y="448579"/>
                  <a:pt x="2320120" y="436729"/>
                </a:cubicBezTo>
                <a:cubicBezTo>
                  <a:pt x="2390512" y="381979"/>
                  <a:pt x="2381174" y="389082"/>
                  <a:pt x="2442950" y="368490"/>
                </a:cubicBezTo>
                <a:cubicBezTo>
                  <a:pt x="2479344" y="373039"/>
                  <a:pt x="2519327" y="365735"/>
                  <a:pt x="2552132" y="382138"/>
                </a:cubicBezTo>
                <a:cubicBezTo>
                  <a:pt x="2570329" y="391237"/>
                  <a:pt x="2571413" y="418029"/>
                  <a:pt x="2579427" y="436729"/>
                </a:cubicBezTo>
                <a:cubicBezTo>
                  <a:pt x="2593452" y="469455"/>
                  <a:pt x="2596828" y="497631"/>
                  <a:pt x="2606723" y="532263"/>
                </a:cubicBezTo>
                <a:cubicBezTo>
                  <a:pt x="2610675" y="546095"/>
                  <a:pt x="2615822" y="559558"/>
                  <a:pt x="2620371" y="573206"/>
                </a:cubicBezTo>
                <a:cubicBezTo>
                  <a:pt x="2624920" y="641445"/>
                  <a:pt x="2588267" y="727089"/>
                  <a:pt x="2634018" y="777923"/>
                </a:cubicBezTo>
                <a:cubicBezTo>
                  <a:pt x="2662728" y="809824"/>
                  <a:pt x="2702485" y="723256"/>
                  <a:pt x="2743200" y="709684"/>
                </a:cubicBezTo>
                <a:cubicBezTo>
                  <a:pt x="2874988" y="665755"/>
                  <a:pt x="2670102" y="736195"/>
                  <a:pt x="2838735" y="668741"/>
                </a:cubicBezTo>
                <a:cubicBezTo>
                  <a:pt x="2865449" y="658055"/>
                  <a:pt x="2920621" y="641445"/>
                  <a:pt x="2920621" y="64144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3697288" y="1822450"/>
            <a:ext cx="688975" cy="500063"/>
          </a:xfrm>
          <a:prstGeom prst="rect">
            <a:avLst/>
          </a:prstGeom>
          <a:solidFill>
            <a:srgbClr val="FBFED2"/>
          </a:solidFill>
          <a:ln w="12700">
            <a:solidFill>
              <a:srgbClr val="DE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  <a:latin typeface="Arial Black" panose="020B0A04020102020204" pitchFamily="34" charset="0"/>
              </a:rPr>
              <a:t>CÉA</a:t>
            </a:r>
          </a:p>
        </p:txBody>
      </p:sp>
      <p:cxnSp>
        <p:nvCxnSpPr>
          <p:cNvPr id="28692" name="Connecteur en angle 28691"/>
          <p:cNvCxnSpPr>
            <a:stCxn id="25" idx="3"/>
          </p:cNvCxnSpPr>
          <p:nvPr/>
        </p:nvCxnSpPr>
        <p:spPr>
          <a:xfrm flipH="1" flipV="1">
            <a:off x="5608638" y="2697163"/>
            <a:ext cx="2228850" cy="3444875"/>
          </a:xfrm>
          <a:prstGeom prst="bentConnector4">
            <a:avLst>
              <a:gd name="adj1" fmla="val -27401"/>
              <a:gd name="adj2" fmla="val 118213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2275" y="836613"/>
            <a:ext cx="634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«Pour empêcher de décrocher ou raccrocher les décrochés»</a:t>
            </a:r>
            <a:r>
              <a:rPr lang="fr-CA" altLang="fr-FR" sz="1800"/>
              <a:t> </a:t>
            </a:r>
          </a:p>
        </p:txBody>
      </p:sp>
      <p:cxnSp>
        <p:nvCxnSpPr>
          <p:cNvPr id="35" name="Connecteur droit avec flèche 34"/>
          <p:cNvCxnSpPr>
            <a:stCxn id="2" idx="4"/>
            <a:endCxn id="8" idx="0"/>
          </p:cNvCxnSpPr>
          <p:nvPr/>
        </p:nvCxnSpPr>
        <p:spPr>
          <a:xfrm>
            <a:off x="4000500" y="3956050"/>
            <a:ext cx="1508125" cy="415925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72" name="Connecteur droit avec flèche 28671"/>
          <p:cNvCxnSpPr>
            <a:stCxn id="7" idx="2"/>
            <a:endCxn id="9" idx="0"/>
          </p:cNvCxnSpPr>
          <p:nvPr/>
        </p:nvCxnSpPr>
        <p:spPr>
          <a:xfrm>
            <a:off x="2406650" y="5013325"/>
            <a:ext cx="1636713" cy="863600"/>
          </a:xfrm>
          <a:prstGeom prst="straightConnector1">
            <a:avLst/>
          </a:prstGeom>
          <a:ln w="28575">
            <a:solidFill>
              <a:srgbClr val="38E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>
            <a:stCxn id="8" idx="2"/>
            <a:endCxn id="9" idx="0"/>
          </p:cNvCxnSpPr>
          <p:nvPr/>
        </p:nvCxnSpPr>
        <p:spPr>
          <a:xfrm flipH="1">
            <a:off x="4043363" y="5013325"/>
            <a:ext cx="1465262" cy="863600"/>
          </a:xfrm>
          <a:prstGeom prst="straightConnector1">
            <a:avLst/>
          </a:prstGeom>
          <a:ln w="28575">
            <a:solidFill>
              <a:srgbClr val="38E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2" idx="4"/>
            <a:endCxn id="7" idx="0"/>
          </p:cNvCxnSpPr>
          <p:nvPr/>
        </p:nvCxnSpPr>
        <p:spPr>
          <a:xfrm flipH="1">
            <a:off x="2406650" y="3956050"/>
            <a:ext cx="1593850" cy="415925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"/>
          <p:cNvGrpSpPr>
            <a:grpSpLocks/>
          </p:cNvGrpSpPr>
          <p:nvPr/>
        </p:nvGrpSpPr>
        <p:grpSpPr bwMode="auto">
          <a:xfrm>
            <a:off x="2681189" y="2276873"/>
            <a:ext cx="2682899" cy="1512168"/>
            <a:chOff x="-477" y="114"/>
            <a:chExt cx="6420" cy="4564"/>
          </a:xfrm>
          <a:solidFill>
            <a:srgbClr val="FFD653">
              <a:alpha val="69804"/>
            </a:srgbClr>
          </a:solidFill>
        </p:grpSpPr>
        <p:sp>
          <p:nvSpPr>
            <p:cNvPr id="53" name="AutoShape 6"/>
            <p:cNvSpPr>
              <a:spLocks noChangeArrowheads="1"/>
            </p:cNvSpPr>
            <p:nvPr/>
          </p:nvSpPr>
          <p:spPr bwMode="auto">
            <a:xfrm rot="19820763" flipH="1">
              <a:off x="-477" y="114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  <p:sp>
          <p:nvSpPr>
            <p:cNvPr id="55" name="AutoShape 7"/>
            <p:cNvSpPr>
              <a:spLocks noChangeArrowheads="1"/>
            </p:cNvSpPr>
            <p:nvPr/>
          </p:nvSpPr>
          <p:spPr bwMode="auto">
            <a:xfrm rot="19820763" flipV="1">
              <a:off x="999" y="2137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6605588" y="3789363"/>
            <a:ext cx="1384300" cy="3349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Décrocheurs</a:t>
            </a: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3749675" y="4692650"/>
            <a:ext cx="549275" cy="0"/>
          </a:xfrm>
          <a:prstGeom prst="straightConnector1">
            <a:avLst/>
          </a:prstGeom>
          <a:ln w="28575">
            <a:solidFill>
              <a:srgbClr val="00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7339013" y="4124325"/>
            <a:ext cx="0" cy="1849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rme libre 27"/>
          <p:cNvSpPr/>
          <p:nvPr/>
        </p:nvSpPr>
        <p:spPr>
          <a:xfrm>
            <a:off x="5703094" y="3873500"/>
            <a:ext cx="763587" cy="165100"/>
          </a:xfrm>
          <a:custGeom>
            <a:avLst/>
            <a:gdLst>
              <a:gd name="connsiteX0" fmla="*/ 0 w 2920621"/>
              <a:gd name="connsiteY0" fmla="*/ 641445 h 1033678"/>
              <a:gd name="connsiteX1" fmla="*/ 327547 w 2920621"/>
              <a:gd name="connsiteY1" fmla="*/ 559558 h 1033678"/>
              <a:gd name="connsiteX2" fmla="*/ 341194 w 2920621"/>
              <a:gd name="connsiteY2" fmla="*/ 518615 h 1033678"/>
              <a:gd name="connsiteX3" fmla="*/ 409433 w 2920621"/>
              <a:gd name="connsiteY3" fmla="*/ 313899 h 1033678"/>
              <a:gd name="connsiteX4" fmla="*/ 436729 w 2920621"/>
              <a:gd name="connsiteY4" fmla="*/ 245660 h 1033678"/>
              <a:gd name="connsiteX5" fmla="*/ 450377 w 2920621"/>
              <a:gd name="connsiteY5" fmla="*/ 204717 h 1033678"/>
              <a:gd name="connsiteX6" fmla="*/ 491320 w 2920621"/>
              <a:gd name="connsiteY6" fmla="*/ 191069 h 1033678"/>
              <a:gd name="connsiteX7" fmla="*/ 532263 w 2920621"/>
              <a:gd name="connsiteY7" fmla="*/ 204717 h 1033678"/>
              <a:gd name="connsiteX8" fmla="*/ 559559 w 2920621"/>
              <a:gd name="connsiteY8" fmla="*/ 655093 h 1033678"/>
              <a:gd name="connsiteX9" fmla="*/ 586854 w 2920621"/>
              <a:gd name="connsiteY9" fmla="*/ 736979 h 1033678"/>
              <a:gd name="connsiteX10" fmla="*/ 600502 w 2920621"/>
              <a:gd name="connsiteY10" fmla="*/ 777923 h 1033678"/>
              <a:gd name="connsiteX11" fmla="*/ 641445 w 2920621"/>
              <a:gd name="connsiteY11" fmla="*/ 791570 h 1033678"/>
              <a:gd name="connsiteX12" fmla="*/ 696036 w 2920621"/>
              <a:gd name="connsiteY12" fmla="*/ 873457 h 1033678"/>
              <a:gd name="connsiteX13" fmla="*/ 723332 w 2920621"/>
              <a:gd name="connsiteY13" fmla="*/ 914400 h 1033678"/>
              <a:gd name="connsiteX14" fmla="*/ 764275 w 2920621"/>
              <a:gd name="connsiteY14" fmla="*/ 941696 h 1033678"/>
              <a:gd name="connsiteX15" fmla="*/ 900753 w 2920621"/>
              <a:gd name="connsiteY15" fmla="*/ 928048 h 1033678"/>
              <a:gd name="connsiteX16" fmla="*/ 928048 w 2920621"/>
              <a:gd name="connsiteY16" fmla="*/ 873457 h 1033678"/>
              <a:gd name="connsiteX17" fmla="*/ 955344 w 2920621"/>
              <a:gd name="connsiteY17" fmla="*/ 832514 h 1033678"/>
              <a:gd name="connsiteX18" fmla="*/ 982639 w 2920621"/>
              <a:gd name="connsiteY18" fmla="*/ 750627 h 1033678"/>
              <a:gd name="connsiteX19" fmla="*/ 1009935 w 2920621"/>
              <a:gd name="connsiteY19" fmla="*/ 696036 h 1033678"/>
              <a:gd name="connsiteX20" fmla="*/ 1023583 w 2920621"/>
              <a:gd name="connsiteY20" fmla="*/ 627797 h 1033678"/>
              <a:gd name="connsiteX21" fmla="*/ 1050878 w 2920621"/>
              <a:gd name="connsiteY21" fmla="*/ 491320 h 1033678"/>
              <a:gd name="connsiteX22" fmla="*/ 1064526 w 2920621"/>
              <a:gd name="connsiteY22" fmla="*/ 122830 h 1033678"/>
              <a:gd name="connsiteX23" fmla="*/ 1105469 w 2920621"/>
              <a:gd name="connsiteY23" fmla="*/ 109182 h 1033678"/>
              <a:gd name="connsiteX24" fmla="*/ 1160060 w 2920621"/>
              <a:gd name="connsiteY24" fmla="*/ 122830 h 1033678"/>
              <a:gd name="connsiteX25" fmla="*/ 1228299 w 2920621"/>
              <a:gd name="connsiteY25" fmla="*/ 204717 h 1033678"/>
              <a:gd name="connsiteX26" fmla="*/ 1241947 w 2920621"/>
              <a:gd name="connsiteY26" fmla="*/ 259308 h 1033678"/>
              <a:gd name="connsiteX27" fmla="*/ 1269242 w 2920621"/>
              <a:gd name="connsiteY27" fmla="*/ 914400 h 1033678"/>
              <a:gd name="connsiteX28" fmla="*/ 1310186 w 2920621"/>
              <a:gd name="connsiteY28" fmla="*/ 996287 h 1033678"/>
              <a:gd name="connsiteX29" fmla="*/ 1364777 w 2920621"/>
              <a:gd name="connsiteY29" fmla="*/ 1023582 h 1033678"/>
              <a:gd name="connsiteX30" fmla="*/ 1501254 w 2920621"/>
              <a:gd name="connsiteY30" fmla="*/ 1009935 h 1033678"/>
              <a:gd name="connsiteX31" fmla="*/ 1514902 w 2920621"/>
              <a:gd name="connsiteY31" fmla="*/ 955343 h 1033678"/>
              <a:gd name="connsiteX32" fmla="*/ 1555845 w 2920621"/>
              <a:gd name="connsiteY32" fmla="*/ 928048 h 1033678"/>
              <a:gd name="connsiteX33" fmla="*/ 1583141 w 2920621"/>
              <a:gd name="connsiteY33" fmla="*/ 887105 h 1033678"/>
              <a:gd name="connsiteX34" fmla="*/ 1596788 w 2920621"/>
              <a:gd name="connsiteY34" fmla="*/ 204717 h 1033678"/>
              <a:gd name="connsiteX35" fmla="*/ 1610436 w 2920621"/>
              <a:gd name="connsiteY35" fmla="*/ 163773 h 1033678"/>
              <a:gd name="connsiteX36" fmla="*/ 1624084 w 2920621"/>
              <a:gd name="connsiteY36" fmla="*/ 81887 h 1033678"/>
              <a:gd name="connsiteX37" fmla="*/ 1665027 w 2920621"/>
              <a:gd name="connsiteY37" fmla="*/ 54591 h 1033678"/>
              <a:gd name="connsiteX38" fmla="*/ 1746914 w 2920621"/>
              <a:gd name="connsiteY38" fmla="*/ 0 h 1033678"/>
              <a:gd name="connsiteX39" fmla="*/ 1856096 w 2920621"/>
              <a:gd name="connsiteY39" fmla="*/ 27296 h 1033678"/>
              <a:gd name="connsiteX40" fmla="*/ 1924335 w 2920621"/>
              <a:gd name="connsiteY40" fmla="*/ 109182 h 1033678"/>
              <a:gd name="connsiteX41" fmla="*/ 1965278 w 2920621"/>
              <a:gd name="connsiteY41" fmla="*/ 150126 h 1033678"/>
              <a:gd name="connsiteX42" fmla="*/ 1978926 w 2920621"/>
              <a:gd name="connsiteY42" fmla="*/ 218364 h 1033678"/>
              <a:gd name="connsiteX43" fmla="*/ 2006221 w 2920621"/>
              <a:gd name="connsiteY43" fmla="*/ 327546 h 1033678"/>
              <a:gd name="connsiteX44" fmla="*/ 2019869 w 2920621"/>
              <a:gd name="connsiteY44" fmla="*/ 928048 h 1033678"/>
              <a:gd name="connsiteX45" fmla="*/ 2088108 w 2920621"/>
              <a:gd name="connsiteY45" fmla="*/ 1023582 h 1033678"/>
              <a:gd name="connsiteX46" fmla="*/ 2238233 w 2920621"/>
              <a:gd name="connsiteY46" fmla="*/ 1009935 h 1033678"/>
              <a:gd name="connsiteX47" fmla="*/ 2251881 w 2920621"/>
              <a:gd name="connsiteY47" fmla="*/ 600502 h 1033678"/>
              <a:gd name="connsiteX48" fmla="*/ 2265529 w 2920621"/>
              <a:gd name="connsiteY48" fmla="*/ 559558 h 1033678"/>
              <a:gd name="connsiteX49" fmla="*/ 2279177 w 2920621"/>
              <a:gd name="connsiteY49" fmla="*/ 477672 h 1033678"/>
              <a:gd name="connsiteX50" fmla="*/ 2320120 w 2920621"/>
              <a:gd name="connsiteY50" fmla="*/ 436729 h 1033678"/>
              <a:gd name="connsiteX51" fmla="*/ 2442950 w 2920621"/>
              <a:gd name="connsiteY51" fmla="*/ 368490 h 1033678"/>
              <a:gd name="connsiteX52" fmla="*/ 2552132 w 2920621"/>
              <a:gd name="connsiteY52" fmla="*/ 382138 h 1033678"/>
              <a:gd name="connsiteX53" fmla="*/ 2579427 w 2920621"/>
              <a:gd name="connsiteY53" fmla="*/ 436729 h 1033678"/>
              <a:gd name="connsiteX54" fmla="*/ 2606723 w 2920621"/>
              <a:gd name="connsiteY54" fmla="*/ 532263 h 1033678"/>
              <a:gd name="connsiteX55" fmla="*/ 2620371 w 2920621"/>
              <a:gd name="connsiteY55" fmla="*/ 573206 h 1033678"/>
              <a:gd name="connsiteX56" fmla="*/ 2634018 w 2920621"/>
              <a:gd name="connsiteY56" fmla="*/ 777923 h 1033678"/>
              <a:gd name="connsiteX57" fmla="*/ 2743200 w 2920621"/>
              <a:gd name="connsiteY57" fmla="*/ 709684 h 1033678"/>
              <a:gd name="connsiteX58" fmla="*/ 2838735 w 2920621"/>
              <a:gd name="connsiteY58" fmla="*/ 668741 h 1033678"/>
              <a:gd name="connsiteX59" fmla="*/ 2920621 w 2920621"/>
              <a:gd name="connsiteY59" fmla="*/ 641445 h 103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920621" h="1033678">
                <a:moveTo>
                  <a:pt x="0" y="641445"/>
                </a:moveTo>
                <a:cubicBezTo>
                  <a:pt x="204576" y="621961"/>
                  <a:pt x="253832" y="688559"/>
                  <a:pt x="327547" y="559558"/>
                </a:cubicBezTo>
                <a:cubicBezTo>
                  <a:pt x="334684" y="547068"/>
                  <a:pt x="336645" y="532263"/>
                  <a:pt x="341194" y="518615"/>
                </a:cubicBezTo>
                <a:cubicBezTo>
                  <a:pt x="362988" y="322472"/>
                  <a:pt x="328389" y="462479"/>
                  <a:pt x="409433" y="313899"/>
                </a:cubicBezTo>
                <a:cubicBezTo>
                  <a:pt x="421164" y="292392"/>
                  <a:pt x="428127" y="268599"/>
                  <a:pt x="436729" y="245660"/>
                </a:cubicBezTo>
                <a:cubicBezTo>
                  <a:pt x="441780" y="232190"/>
                  <a:pt x="440205" y="214889"/>
                  <a:pt x="450377" y="204717"/>
                </a:cubicBezTo>
                <a:cubicBezTo>
                  <a:pt x="460549" y="194545"/>
                  <a:pt x="477672" y="195618"/>
                  <a:pt x="491320" y="191069"/>
                </a:cubicBezTo>
                <a:cubicBezTo>
                  <a:pt x="504968" y="195618"/>
                  <a:pt x="530362" y="190457"/>
                  <a:pt x="532263" y="204717"/>
                </a:cubicBezTo>
                <a:cubicBezTo>
                  <a:pt x="568901" y="479502"/>
                  <a:pt x="510719" y="492294"/>
                  <a:pt x="559559" y="655093"/>
                </a:cubicBezTo>
                <a:cubicBezTo>
                  <a:pt x="567826" y="682651"/>
                  <a:pt x="577756" y="709684"/>
                  <a:pt x="586854" y="736979"/>
                </a:cubicBezTo>
                <a:cubicBezTo>
                  <a:pt x="591403" y="750627"/>
                  <a:pt x="586854" y="773374"/>
                  <a:pt x="600502" y="777923"/>
                </a:cubicBezTo>
                <a:lnTo>
                  <a:pt x="641445" y="791570"/>
                </a:lnTo>
                <a:lnTo>
                  <a:pt x="696036" y="873457"/>
                </a:lnTo>
                <a:cubicBezTo>
                  <a:pt x="705135" y="887105"/>
                  <a:pt x="709684" y="905301"/>
                  <a:pt x="723332" y="914400"/>
                </a:cubicBezTo>
                <a:lnTo>
                  <a:pt x="764275" y="941696"/>
                </a:lnTo>
                <a:cubicBezTo>
                  <a:pt x="809768" y="937147"/>
                  <a:pt x="858550" y="945633"/>
                  <a:pt x="900753" y="928048"/>
                </a:cubicBezTo>
                <a:cubicBezTo>
                  <a:pt x="919533" y="920223"/>
                  <a:pt x="917954" y="891121"/>
                  <a:pt x="928048" y="873457"/>
                </a:cubicBezTo>
                <a:cubicBezTo>
                  <a:pt x="936186" y="859216"/>
                  <a:pt x="946245" y="846162"/>
                  <a:pt x="955344" y="832514"/>
                </a:cubicBezTo>
                <a:cubicBezTo>
                  <a:pt x="964442" y="805218"/>
                  <a:pt x="971953" y="777341"/>
                  <a:pt x="982639" y="750627"/>
                </a:cubicBezTo>
                <a:cubicBezTo>
                  <a:pt x="990195" y="731737"/>
                  <a:pt x="1003501" y="715337"/>
                  <a:pt x="1009935" y="696036"/>
                </a:cubicBezTo>
                <a:cubicBezTo>
                  <a:pt x="1017271" y="674030"/>
                  <a:pt x="1018551" y="650441"/>
                  <a:pt x="1023583" y="627797"/>
                </a:cubicBezTo>
                <a:cubicBezTo>
                  <a:pt x="1050726" y="505649"/>
                  <a:pt x="1024136" y="651768"/>
                  <a:pt x="1050878" y="491320"/>
                </a:cubicBezTo>
                <a:cubicBezTo>
                  <a:pt x="1055427" y="368490"/>
                  <a:pt x="1047143" y="244509"/>
                  <a:pt x="1064526" y="122830"/>
                </a:cubicBezTo>
                <a:cubicBezTo>
                  <a:pt x="1066560" y="108589"/>
                  <a:pt x="1091083" y="109182"/>
                  <a:pt x="1105469" y="109182"/>
                </a:cubicBezTo>
                <a:cubicBezTo>
                  <a:pt x="1124226" y="109182"/>
                  <a:pt x="1141863" y="118281"/>
                  <a:pt x="1160060" y="122830"/>
                </a:cubicBezTo>
                <a:cubicBezTo>
                  <a:pt x="1184654" y="147424"/>
                  <a:pt x="1214048" y="171465"/>
                  <a:pt x="1228299" y="204717"/>
                </a:cubicBezTo>
                <a:cubicBezTo>
                  <a:pt x="1235688" y="221957"/>
                  <a:pt x="1237398" y="241111"/>
                  <a:pt x="1241947" y="259308"/>
                </a:cubicBezTo>
                <a:cubicBezTo>
                  <a:pt x="1279345" y="633303"/>
                  <a:pt x="1229638" y="102540"/>
                  <a:pt x="1269242" y="914400"/>
                </a:cubicBezTo>
                <a:cubicBezTo>
                  <a:pt x="1270268" y="935438"/>
                  <a:pt x="1295216" y="983812"/>
                  <a:pt x="1310186" y="996287"/>
                </a:cubicBezTo>
                <a:cubicBezTo>
                  <a:pt x="1325815" y="1009311"/>
                  <a:pt x="1346580" y="1014484"/>
                  <a:pt x="1364777" y="1023582"/>
                </a:cubicBezTo>
                <a:cubicBezTo>
                  <a:pt x="1410269" y="1019033"/>
                  <a:pt x="1459633" y="1028854"/>
                  <a:pt x="1501254" y="1009935"/>
                </a:cubicBezTo>
                <a:cubicBezTo>
                  <a:pt x="1518330" y="1002173"/>
                  <a:pt x="1504497" y="970950"/>
                  <a:pt x="1514902" y="955343"/>
                </a:cubicBezTo>
                <a:cubicBezTo>
                  <a:pt x="1524000" y="941695"/>
                  <a:pt x="1542197" y="937146"/>
                  <a:pt x="1555845" y="928048"/>
                </a:cubicBezTo>
                <a:cubicBezTo>
                  <a:pt x="1564944" y="914400"/>
                  <a:pt x="1582214" y="903481"/>
                  <a:pt x="1583141" y="887105"/>
                </a:cubicBezTo>
                <a:cubicBezTo>
                  <a:pt x="1595998" y="659960"/>
                  <a:pt x="1588209" y="432063"/>
                  <a:pt x="1596788" y="204717"/>
                </a:cubicBezTo>
                <a:cubicBezTo>
                  <a:pt x="1597330" y="190341"/>
                  <a:pt x="1607315" y="177817"/>
                  <a:pt x="1610436" y="163773"/>
                </a:cubicBezTo>
                <a:cubicBezTo>
                  <a:pt x="1616439" y="136760"/>
                  <a:pt x="1611709" y="106637"/>
                  <a:pt x="1624084" y="81887"/>
                </a:cubicBezTo>
                <a:cubicBezTo>
                  <a:pt x="1631419" y="67216"/>
                  <a:pt x="1652426" y="65092"/>
                  <a:pt x="1665027" y="54591"/>
                </a:cubicBezTo>
                <a:cubicBezTo>
                  <a:pt x="1733180" y="-2203"/>
                  <a:pt x="1674962" y="23985"/>
                  <a:pt x="1746914" y="0"/>
                </a:cubicBezTo>
                <a:cubicBezTo>
                  <a:pt x="1783308" y="9099"/>
                  <a:pt x="1820840" y="14476"/>
                  <a:pt x="1856096" y="27296"/>
                </a:cubicBezTo>
                <a:cubicBezTo>
                  <a:pt x="1913210" y="48065"/>
                  <a:pt x="1890643" y="62013"/>
                  <a:pt x="1924335" y="109182"/>
                </a:cubicBezTo>
                <a:cubicBezTo>
                  <a:pt x="1935553" y="124888"/>
                  <a:pt x="1951630" y="136478"/>
                  <a:pt x="1965278" y="150126"/>
                </a:cubicBezTo>
                <a:cubicBezTo>
                  <a:pt x="1969827" y="172872"/>
                  <a:pt x="1973710" y="195762"/>
                  <a:pt x="1978926" y="218364"/>
                </a:cubicBezTo>
                <a:cubicBezTo>
                  <a:pt x="1987361" y="254917"/>
                  <a:pt x="2006221" y="327546"/>
                  <a:pt x="2006221" y="327546"/>
                </a:cubicBezTo>
                <a:cubicBezTo>
                  <a:pt x="2010770" y="527713"/>
                  <a:pt x="2007877" y="728188"/>
                  <a:pt x="2019869" y="928048"/>
                </a:cubicBezTo>
                <a:cubicBezTo>
                  <a:pt x="2025068" y="1014701"/>
                  <a:pt x="2033192" y="1005278"/>
                  <a:pt x="2088108" y="1023582"/>
                </a:cubicBezTo>
                <a:cubicBezTo>
                  <a:pt x="2138150" y="1019033"/>
                  <a:pt x="2220094" y="1056795"/>
                  <a:pt x="2238233" y="1009935"/>
                </a:cubicBezTo>
                <a:cubicBezTo>
                  <a:pt x="2287528" y="882590"/>
                  <a:pt x="2243620" y="736805"/>
                  <a:pt x="2251881" y="600502"/>
                </a:cubicBezTo>
                <a:cubicBezTo>
                  <a:pt x="2252751" y="586142"/>
                  <a:pt x="2262408" y="573602"/>
                  <a:pt x="2265529" y="559558"/>
                </a:cubicBezTo>
                <a:cubicBezTo>
                  <a:pt x="2271532" y="532545"/>
                  <a:pt x="2267938" y="502959"/>
                  <a:pt x="2279177" y="477672"/>
                </a:cubicBezTo>
                <a:cubicBezTo>
                  <a:pt x="2287016" y="460035"/>
                  <a:pt x="2304885" y="448579"/>
                  <a:pt x="2320120" y="436729"/>
                </a:cubicBezTo>
                <a:cubicBezTo>
                  <a:pt x="2390512" y="381979"/>
                  <a:pt x="2381174" y="389082"/>
                  <a:pt x="2442950" y="368490"/>
                </a:cubicBezTo>
                <a:cubicBezTo>
                  <a:pt x="2479344" y="373039"/>
                  <a:pt x="2519327" y="365735"/>
                  <a:pt x="2552132" y="382138"/>
                </a:cubicBezTo>
                <a:cubicBezTo>
                  <a:pt x="2570329" y="391237"/>
                  <a:pt x="2571413" y="418029"/>
                  <a:pt x="2579427" y="436729"/>
                </a:cubicBezTo>
                <a:cubicBezTo>
                  <a:pt x="2593452" y="469455"/>
                  <a:pt x="2596828" y="497631"/>
                  <a:pt x="2606723" y="532263"/>
                </a:cubicBezTo>
                <a:cubicBezTo>
                  <a:pt x="2610675" y="546095"/>
                  <a:pt x="2615822" y="559558"/>
                  <a:pt x="2620371" y="573206"/>
                </a:cubicBezTo>
                <a:cubicBezTo>
                  <a:pt x="2624920" y="641445"/>
                  <a:pt x="2588267" y="727089"/>
                  <a:pt x="2634018" y="777923"/>
                </a:cubicBezTo>
                <a:cubicBezTo>
                  <a:pt x="2662728" y="809824"/>
                  <a:pt x="2702485" y="723256"/>
                  <a:pt x="2743200" y="709684"/>
                </a:cubicBezTo>
                <a:cubicBezTo>
                  <a:pt x="2874988" y="665755"/>
                  <a:pt x="2670102" y="736195"/>
                  <a:pt x="2838735" y="668741"/>
                </a:cubicBezTo>
                <a:cubicBezTo>
                  <a:pt x="2865449" y="658055"/>
                  <a:pt x="2920621" y="641445"/>
                  <a:pt x="2920621" y="64144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622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5" grpId="0" animBg="1"/>
      <p:bldP spid="11" grpId="0" animBg="1"/>
      <p:bldP spid="27" grpId="0" animBg="1"/>
      <p:bldP spid="54" grpId="0" animBg="1"/>
      <p:bldP spid="3" grpId="0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25" y="2173288"/>
            <a:ext cx="4587875" cy="1020762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  <a:t>PPO ou OPP</a:t>
            </a:r>
            <a:b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</a:br>
            <a:r>
              <a:rPr lang="fr-CA" sz="2400" dirty="0" smtClean="0">
                <a:latin typeface="Arial Black" pitchFamily="34" charset="0"/>
              </a:rPr>
              <a:t>Une démarche double</a:t>
            </a:r>
            <a:endParaRPr lang="fr-CA" sz="24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1438" y="3975100"/>
            <a:ext cx="2228850" cy="1470025"/>
          </a:xfrm>
          <a:prstGeom prst="rect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/>
              <a:t>Qualifiante</a:t>
            </a:r>
          </a:p>
          <a:p>
            <a:pPr algn="ctr">
              <a:defRPr/>
            </a:pPr>
            <a:endParaRPr lang="fr-CA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400" dirty="0">
                <a:solidFill>
                  <a:schemeClr val="tx1"/>
                </a:solidFill>
              </a:rPr>
              <a:t>DES, TDG, TENS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5513" y="4005263"/>
            <a:ext cx="2305050" cy="1439862"/>
          </a:xfrm>
          <a:prstGeom prst="rect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 err="1"/>
              <a:t>Orientante</a:t>
            </a:r>
            <a:endParaRPr lang="fr-CA" sz="2400" dirty="0"/>
          </a:p>
          <a:p>
            <a:pPr algn="ctr">
              <a:defRPr/>
            </a:pPr>
            <a:endParaRPr lang="fr-CA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Qui je suis, où je vais?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351213" y="3176588"/>
            <a:ext cx="1547812" cy="792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864100" y="3176588"/>
            <a:ext cx="1331913" cy="7921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ZoneTexte 2"/>
          <p:cNvSpPr txBox="1">
            <a:spLocks noChangeArrowheads="1"/>
          </p:cNvSpPr>
          <p:nvPr/>
        </p:nvSpPr>
        <p:spPr bwMode="auto">
          <a:xfrm>
            <a:off x="2798763" y="1125538"/>
            <a:ext cx="41544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400" b="1" dirty="0" smtClean="0">
                <a:latin typeface="Arial Black" pitchFamily="34" charset="0"/>
              </a:rPr>
              <a:t>Le modèle PPO ou OPP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dirty="0" smtClean="0">
                <a:latin typeface="+mn-lt"/>
              </a:rPr>
              <a:t>illustré par Marie-Rolande Cyr</a:t>
            </a:r>
          </a:p>
        </p:txBody>
      </p:sp>
      <p:pic>
        <p:nvPicPr>
          <p:cNvPr id="31752" name="Picture 14" descr="http://www.placeducollege.coop/images/CA/Marie-Rolan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5325"/>
            <a:ext cx="16891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24125" y="5805488"/>
            <a:ext cx="453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800"/>
              <a:t>SOCIALISER – INSTRUIRE - QUALIFIER</a:t>
            </a:r>
          </a:p>
        </p:txBody>
      </p:sp>
      <p:sp>
        <p:nvSpPr>
          <p:cNvPr id="317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EC1C4C-6A9A-486B-ABC4-7CDD8570726B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400" smtClean="0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539750" y="1844675"/>
            <a:ext cx="187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200" dirty="0" smtClean="0">
                <a:latin typeface="+mn-lt"/>
              </a:rPr>
              <a:t>Enseignante en PPO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200" dirty="0" smtClean="0">
                <a:latin typeface="+mn-lt"/>
              </a:rPr>
              <a:t>à l’éducation des adultes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0288" y="755650"/>
            <a:ext cx="1223962" cy="1089025"/>
          </a:xfrm>
          <a:prstGeom prst="rect">
            <a:avLst/>
          </a:prstGeom>
          <a:solidFill>
            <a:srgbClr val="FBFED2"/>
          </a:solidFill>
          <a:ln w="28575">
            <a:solidFill>
              <a:srgbClr val="DE8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>
                <a:solidFill>
                  <a:schemeClr val="tx1"/>
                </a:solidFill>
                <a:latin typeface="Arial Black" panose="020B0A04020102020204" pitchFamily="34" charset="0"/>
              </a:rPr>
              <a:t>CÉA</a:t>
            </a:r>
          </a:p>
        </p:txBody>
      </p:sp>
    </p:spTree>
    <p:extLst>
      <p:ext uri="{BB962C8B-B14F-4D97-AF65-F5344CB8AC3E}">
        <p14:creationId xmlns:p14="http://schemas.microsoft.com/office/powerpoint/2010/main" val="436669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940425" y="1052513"/>
            <a:ext cx="3024188" cy="3111500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CA" altLang="fr-FR" sz="200" dirty="0">
              <a:sym typeface="Helvetica Neue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A" altLang="fr-FR" sz="1800" b="1" dirty="0" smtClean="0">
                <a:solidFill>
                  <a:srgbClr val="DE8400"/>
                </a:solidFill>
                <a:latin typeface="Arial Black" panose="020B0A04020102020204" pitchFamily="34" charset="0"/>
                <a:sym typeface="Helvetica Neue Light" charset="0"/>
              </a:rPr>
              <a:t>OPP-ISP </a:t>
            </a:r>
            <a:r>
              <a:rPr lang="fr-CA" altLang="fr-FR" sz="1400" dirty="0" smtClean="0">
                <a:solidFill>
                  <a:srgbClr val="DE8400"/>
                </a:solidFill>
                <a:latin typeface="+mn-lt"/>
                <a:sym typeface="Helvetica Neue Light" charset="0"/>
              </a:rPr>
              <a:t>et SARCA</a:t>
            </a:r>
            <a:endParaRPr lang="fr-CA" altLang="fr-FR" sz="1400" dirty="0">
              <a:solidFill>
                <a:srgbClr val="DE8400"/>
              </a:solidFill>
              <a:latin typeface="+mn-lt"/>
              <a:sym typeface="Helvetica Neue Ligh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CA" altLang="fr-FR" sz="900" dirty="0">
              <a:sym typeface="Helvetica Neue Light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600" b="1" dirty="0" smtClean="0">
                <a:sym typeface="Helvetica Neue Light" charset="0"/>
              </a:rPr>
              <a:t> Identification de l’objectif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400" b="1" dirty="0" smtClean="0">
                <a:sym typeface="Helvetica Neue Light" charset="0"/>
              </a:rPr>
              <a:t> </a:t>
            </a:r>
            <a:r>
              <a:rPr lang="fr-CA" altLang="fr-FR" sz="1600" b="1" dirty="0" smtClean="0">
                <a:sym typeface="Helvetica Neue Light" charset="0"/>
              </a:rPr>
              <a:t>Élaboration du plan d’action</a:t>
            </a:r>
            <a:endParaRPr lang="fr-CA" altLang="fr-FR" sz="1400" b="1" dirty="0" smtClean="0">
              <a:sym typeface="Helvetica Neue Light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600" dirty="0" smtClean="0">
                <a:sym typeface="Helvetica Neue Light" charset="0"/>
              </a:rPr>
              <a:t> Bilan personnel et prof.</a:t>
            </a:r>
            <a:endParaRPr lang="fr-CA" altLang="fr-FR" sz="105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CA" altLang="fr-FR" sz="1600" dirty="0" smtClean="0">
                <a:sym typeface="Helvetica Neue Light" charset="0"/>
              </a:rPr>
              <a:t> Orientation</a:t>
            </a:r>
            <a:r>
              <a:rPr lang="fr-CA" altLang="fr-FR" sz="1050" dirty="0" smtClean="0">
                <a:sym typeface="Helvetica Neue Light" charset="0"/>
              </a:rPr>
              <a:t> </a:t>
            </a:r>
            <a:r>
              <a:rPr lang="fr-CA" altLang="fr-FR" sz="1600" dirty="0" smtClean="0">
                <a:sym typeface="Helvetica Neue Light" charset="0"/>
              </a:rPr>
              <a:t>et isep</a:t>
            </a:r>
            <a:endParaRPr lang="fr-CA" altLang="fr-FR" sz="1050" dirty="0" smtClean="0">
              <a:sym typeface="Helvetica Neue Light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600" dirty="0" smtClean="0">
                <a:sym typeface="Helvetica Neue Light" charset="0"/>
              </a:rPr>
              <a:t> Exploration des métiers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600" dirty="0" smtClean="0">
                <a:sym typeface="Helvetica Neue Light" charset="0"/>
              </a:rPr>
              <a:t> Facteurs de réalité</a:t>
            </a:r>
            <a:endParaRPr lang="fr-CA" altLang="fr-FR" sz="1600" dirty="0">
              <a:sym typeface="Helvetica Neue Light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600" dirty="0" smtClean="0">
                <a:sym typeface="Helvetica Neue Light" charset="0"/>
              </a:rPr>
              <a:t> Validation du choix prof.</a:t>
            </a:r>
          </a:p>
        </p:txBody>
      </p:sp>
      <p:sp>
        <p:nvSpPr>
          <p:cNvPr id="78856" name="Text Box 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79388" y="1052513"/>
            <a:ext cx="2879725" cy="3089275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100" dirty="0">
              <a:sym typeface="Helvetica Neue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800" b="1" dirty="0">
                <a:solidFill>
                  <a:srgbClr val="DE8400"/>
                </a:solidFill>
                <a:latin typeface="Arial Black" panose="020B0A04020102020204" pitchFamily="34" charset="0"/>
                <a:sym typeface="Helvetica Neue Light" charset="0"/>
              </a:rPr>
              <a:t>FBC FBD </a:t>
            </a:r>
            <a:endParaRPr lang="fr-CA" altLang="fr-FR" sz="1200" b="1" dirty="0">
              <a:solidFill>
                <a:srgbClr val="DE8400"/>
              </a:solidFill>
              <a:latin typeface="Arial Black" panose="020B0A04020102020204" pitchFamily="34" charset="0"/>
              <a:sym typeface="Helvetica Neue Light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900" dirty="0">
              <a:sym typeface="Helvetica Neue Light" charset="0"/>
            </a:endParaRPr>
          </a:p>
          <a:p>
            <a:pPr marL="92075" indent="-92075" eaLnBrk="1" hangingPunct="1">
              <a:spcBef>
                <a:spcPct val="0"/>
              </a:spcBef>
              <a:defRPr/>
            </a:pPr>
            <a:r>
              <a:rPr lang="fr-FR" altLang="fr-FR" sz="1500" b="1" dirty="0" smtClean="0">
                <a:sym typeface="Helvetica Neue Light" charset="0"/>
              </a:rPr>
              <a:t>Développement de compétences disciplinaires </a:t>
            </a:r>
            <a:r>
              <a:rPr lang="fr-FR" altLang="fr-FR" sz="1500" dirty="0" smtClean="0">
                <a:sym typeface="Helvetica Neue Light" charset="0"/>
              </a:rPr>
              <a:t>et polyvalentes / domaines généraux de formation</a:t>
            </a:r>
          </a:p>
          <a:p>
            <a:pPr marL="92075" indent="-92075" eaLnBrk="1" hangingPunct="1">
              <a:spcBef>
                <a:spcPct val="0"/>
              </a:spcBef>
              <a:defRPr/>
            </a:pPr>
            <a:endParaRPr lang="fr-FR" altLang="fr-FR" sz="1100" dirty="0" smtClean="0">
              <a:sym typeface="Helvetica Neue Light" charset="0"/>
            </a:endParaRPr>
          </a:p>
          <a:p>
            <a:pPr marL="92075" indent="-92075" eaLnBrk="1" hangingPunct="1">
              <a:spcBef>
                <a:spcPct val="0"/>
              </a:spcBef>
              <a:defRPr/>
            </a:pPr>
            <a:r>
              <a:rPr lang="fr-FR" altLang="fr-FR" sz="1500" dirty="0" smtClean="0">
                <a:sym typeface="Helvetica Neue Light" charset="0"/>
              </a:rPr>
              <a:t>Soutien personnel et social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1200" dirty="0" smtClean="0">
                <a:sym typeface="Helvetica Neue Light" charset="0"/>
              </a:rPr>
              <a:t>    (ressources complémentaires) </a:t>
            </a:r>
          </a:p>
          <a:p>
            <a:pPr marL="92075" indent="-92075" eaLnBrk="1" hangingPunct="1">
              <a:spcBef>
                <a:spcPct val="0"/>
              </a:spcBef>
              <a:defRPr/>
            </a:pPr>
            <a:endParaRPr lang="fr-FR" altLang="fr-FR" sz="600" dirty="0">
              <a:sym typeface="Helvetica Neue Light" charset="0"/>
            </a:endParaRPr>
          </a:p>
          <a:p>
            <a:pPr marL="92075" indent="-92075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500" dirty="0" smtClean="0">
                <a:sym typeface="Helvetica Neue Light" charset="0"/>
              </a:rPr>
              <a:t>Préparation </a:t>
            </a:r>
            <a:r>
              <a:rPr lang="fr-FR" altLang="fr-FR" sz="1500" dirty="0">
                <a:sym typeface="Helvetica Neue Light" charset="0"/>
              </a:rPr>
              <a:t>aux </a:t>
            </a:r>
            <a:r>
              <a:rPr lang="fr-FR" altLang="fr-FR" sz="1200" dirty="0" smtClean="0">
                <a:sym typeface="Helvetica Neue Light" charset="0"/>
              </a:rPr>
              <a:t>TDG, TENS, DES</a:t>
            </a:r>
            <a:endParaRPr lang="fr-FR" altLang="fr-FR" sz="1100" dirty="0">
              <a:sym typeface="Helvetica Neue Light" charset="0"/>
            </a:endParaRPr>
          </a:p>
          <a:p>
            <a:pPr marL="92075" indent="-92075"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FR" altLang="fr-FR" sz="1500" b="1" dirty="0">
                <a:sym typeface="Helvetica Neue Light" charset="0"/>
              </a:rPr>
              <a:t>Suivi </a:t>
            </a:r>
            <a:r>
              <a:rPr lang="fr-FR" altLang="fr-FR" sz="1500" b="1" dirty="0" smtClean="0">
                <a:sym typeface="Helvetica Neue Light" charset="0"/>
              </a:rPr>
              <a:t>matière </a:t>
            </a:r>
            <a:r>
              <a:rPr lang="fr-FR" altLang="fr-FR" sz="1400" dirty="0" smtClean="0">
                <a:sym typeface="Helvetica Neue Light" charset="0"/>
              </a:rPr>
              <a:t>(plan d’action)</a:t>
            </a:r>
          </a:p>
        </p:txBody>
      </p:sp>
      <p:sp>
        <p:nvSpPr>
          <p:cNvPr id="78859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698750" y="4314825"/>
            <a:ext cx="3673475" cy="2455863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fr-FR" altLang="fr-FR" sz="1700">
              <a:sym typeface="Helvetica Neue Light" pitchFamily="-110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FR" altLang="fr-FR" sz="1600" b="1">
                <a:solidFill>
                  <a:srgbClr val="DE8400"/>
                </a:solidFill>
                <a:latin typeface="Arial Black" pitchFamily="-110" charset="0"/>
                <a:sym typeface="Helvetica Neue Light" pitchFamily="-110" charset="0"/>
              </a:rPr>
              <a:t>CONJOINTEMENT</a:t>
            </a:r>
            <a:endParaRPr lang="fr-FR" altLang="fr-FR" sz="1600">
              <a:solidFill>
                <a:srgbClr val="DE8400"/>
              </a:solidFill>
              <a:sym typeface="Helvetica Neue Light" pitchFamily="-110" charset="0"/>
            </a:endParaRPr>
          </a:p>
          <a:p>
            <a:pPr algn="ctr" eaLnBrk="1" hangingPunct="1">
              <a:spcBef>
                <a:spcPct val="0"/>
              </a:spcBef>
            </a:pPr>
            <a:endParaRPr lang="fr-CA" altLang="fr-FR" sz="300">
              <a:sym typeface="Helvetica Neue Light" pitchFamily="-11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8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600" b="1">
                <a:sym typeface="Helvetica Neue Light" pitchFamily="-110" charset="0"/>
              </a:rPr>
              <a:t>Développement de compétences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600" b="1">
                <a:sym typeface="Helvetica Neue Light" pitchFamily="-110" charset="0"/>
              </a:rPr>
              <a:t>génériques </a:t>
            </a:r>
            <a:r>
              <a:rPr lang="fr-CA" altLang="fr-FR" sz="1200" b="1">
                <a:sym typeface="Helvetica Neue Light" pitchFamily="-110" charset="0"/>
              </a:rPr>
              <a:t>(attitudes et comportements)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200" b="1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endParaRPr lang="fr-CA" altLang="fr-FR" sz="700" b="1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600" b="1">
                <a:sym typeface="Helvetica Neue Light" pitchFamily="-110" charset="0"/>
              </a:rPr>
              <a:t>Suivi des moyens du plan d’action</a:t>
            </a:r>
          </a:p>
          <a:p>
            <a:pPr eaLnBrk="1" hangingPunct="1">
              <a:spcBef>
                <a:spcPct val="0"/>
              </a:spcBef>
            </a:pPr>
            <a:endParaRPr lang="fr-CA" altLang="fr-FR" sz="8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ym typeface="Helvetica Neue Light" pitchFamily="-110" charset="0"/>
              </a:rPr>
              <a:t>Situations d’apprentissage en lien avec le cours OPP </a:t>
            </a:r>
            <a:r>
              <a:rPr lang="fr-FR" altLang="fr-FR" sz="1400">
                <a:sym typeface="Helvetica Neue Light" pitchFamily="-110" charset="0"/>
              </a:rPr>
              <a:t>(facultatif)</a:t>
            </a:r>
          </a:p>
          <a:p>
            <a:pPr eaLnBrk="1" hangingPunct="1">
              <a:spcBef>
                <a:spcPct val="0"/>
              </a:spcBef>
            </a:pPr>
            <a:endParaRPr lang="fr-FR" altLang="fr-FR" sz="12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ym typeface="Helvetica Neue Light" pitchFamily="-110" charset="0"/>
              </a:rPr>
              <a:t>Valorisation du travail bien fait</a:t>
            </a:r>
            <a:endParaRPr lang="fr-FR" altLang="fr-FR" sz="400">
              <a:sym typeface="Helvetica Neue Light" pitchFamily="-110" charset="0"/>
            </a:endParaRPr>
          </a:p>
        </p:txBody>
      </p:sp>
      <p:sp>
        <p:nvSpPr>
          <p:cNvPr id="3277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-26988"/>
            <a:ext cx="84232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697" tIns="35697" rIns="35697" bIns="3569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400">
                <a:solidFill>
                  <a:srgbClr val="E68900"/>
                </a:solidFill>
                <a:latin typeface="Arial Black" pitchFamily="-110" charset="0"/>
                <a:sym typeface="DIN-Medium" charset="0"/>
              </a:rPr>
              <a:t>Synergie des ressources FGA </a:t>
            </a:r>
            <a:r>
              <a:rPr lang="fr-CA" altLang="fr-FR" sz="2800">
                <a:solidFill>
                  <a:srgbClr val="E68900"/>
                </a:solidFill>
                <a:latin typeface="Arial Black" pitchFamily="-110" charset="0"/>
                <a:sym typeface="DIN-Medium" charset="0"/>
              </a:rPr>
              <a:t> </a:t>
            </a:r>
          </a:p>
        </p:txBody>
      </p:sp>
      <p:pic>
        <p:nvPicPr>
          <p:cNvPr id="32774" name="Picture 8" descr="C:\Documents and Settings\prof\Bureau\AQISEP\AQISEP 2015\Photos vidéos\Photos\François présentat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96950"/>
            <a:ext cx="259238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408738" y="605155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AD5208-7735-4219-B9FE-5447CDF4004E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90292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prof\Bureau\AQISEP\AQISEP 2015\Photos vidéos\Photos\IMG_0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5543">
            <a:off x="215900" y="425450"/>
            <a:ext cx="4098925" cy="5465763"/>
          </a:xfrm>
          <a:prstGeom prst="rect">
            <a:avLst/>
          </a:prstGeom>
          <a:noFill/>
          <a:ln w="9525">
            <a:solidFill>
              <a:srgbClr val="EA8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Documents and Settings\prof\Bureau\AQISEP\AQISEP 2015\Photos vidéos\Photos\Natacha EMMM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401">
            <a:off x="4916488" y="1651000"/>
            <a:ext cx="3984625" cy="5313363"/>
          </a:xfrm>
          <a:prstGeom prst="rect">
            <a:avLst/>
          </a:prstGeom>
          <a:noFill/>
          <a:ln w="9525">
            <a:solidFill>
              <a:srgbClr val="EA8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140200" y="260350"/>
            <a:ext cx="47513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600" b="1">
              <a:solidFill>
                <a:srgbClr val="DA82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DA8200"/>
                </a:solidFill>
                <a:latin typeface="Arial Black" pitchFamily="-110" charset="0"/>
              </a:rPr>
              <a:t>Présentation de l’objectif de vie professionnel</a:t>
            </a:r>
          </a:p>
        </p:txBody>
      </p:sp>
      <p:sp>
        <p:nvSpPr>
          <p:cNvPr id="3379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072A67A-23B3-4F91-82D1-1E30DEABA9B9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CA" altLang="fr-FR" sz="1400" smtClean="0"/>
          </a:p>
        </p:txBody>
      </p:sp>
      <p:pic>
        <p:nvPicPr>
          <p:cNvPr id="33798" name="Picture 2" descr="C:\Documents and Settings\prof\Bureau\AQISEP\AQISEP 2015\Photos vidéos\Photos\IMG_0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1949450"/>
            <a:ext cx="3168650" cy="2374900"/>
          </a:xfrm>
          <a:prstGeom prst="rect">
            <a:avLst/>
          </a:prstGeom>
          <a:noFill/>
          <a:ln w="9525">
            <a:solidFill>
              <a:srgbClr val="DE84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1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5888"/>
            <a:ext cx="8228013" cy="656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81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5809CC-C7B6-462A-B43F-BFD882A5FE73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10844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Emplois\PPO Total 2013\Facebook PPO\Couverture PP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22275"/>
            <a:ext cx="650398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ous-titre 7"/>
          <p:cNvSpPr txBox="1">
            <a:spLocks/>
          </p:cNvSpPr>
          <p:nvPr/>
        </p:nvSpPr>
        <p:spPr bwMode="auto">
          <a:xfrm>
            <a:off x="781050" y="3429000"/>
            <a:ext cx="7559675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6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defRPr/>
            </a:pPr>
            <a:r>
              <a:rPr lang="fr-CA" b="1" dirty="0">
                <a:solidFill>
                  <a:srgbClr val="DA8200"/>
                </a:solidFill>
                <a:latin typeface="Arial Black" panose="020B0A04020102020204" pitchFamily="34" charset="0"/>
              </a:rPr>
              <a:t>Où sont-ils rendus ? </a:t>
            </a:r>
            <a:r>
              <a:rPr lang="fr-CA" sz="2900" kern="0" dirty="0" smtClean="0"/>
              <a:t>Sondage Facebook sur les anciens élèves</a:t>
            </a:r>
          </a:p>
          <a:p>
            <a:pPr algn="just">
              <a:defRPr/>
            </a:pPr>
            <a:r>
              <a:rPr lang="fr-CA" sz="2200" kern="0" dirty="0" smtClean="0"/>
              <a:t> </a:t>
            </a:r>
          </a:p>
          <a:p>
            <a:pPr algn="just">
              <a:defRPr/>
            </a:pPr>
            <a:endParaRPr lang="fr-CA" sz="2200" kern="0" dirty="0" smtClean="0"/>
          </a:p>
          <a:p>
            <a:pPr marL="95250" algn="l">
              <a:defRPr/>
            </a:pPr>
            <a:r>
              <a:rPr lang="fr-CA" sz="2600" kern="0" dirty="0" smtClean="0"/>
              <a:t>77% des 135 élèves sondés poursuivaient encore leurs études… </a:t>
            </a:r>
          </a:p>
          <a:p>
            <a:pPr marL="1466850" lvl="3" algn="l">
              <a:defRPr/>
            </a:pPr>
            <a:endParaRPr lang="fr-CA" sz="1300" kern="0" dirty="0" smtClean="0"/>
          </a:p>
          <a:p>
            <a:pPr marL="2176463" lvl="3" indent="-177800" algn="l">
              <a:lnSpc>
                <a:spcPct val="170000"/>
              </a:lnSpc>
              <a:buFontTx/>
              <a:buChar char="-"/>
              <a:defRPr/>
            </a:pPr>
            <a:r>
              <a:rPr lang="fr-CA" sz="2600" kern="0" dirty="0" smtClean="0"/>
              <a:t> 53% en FGA (71 élèves), </a:t>
            </a:r>
          </a:p>
          <a:p>
            <a:pPr marL="2176463" lvl="3" indent="-177800" algn="l">
              <a:lnSpc>
                <a:spcPct val="170000"/>
              </a:lnSpc>
              <a:buFontTx/>
              <a:buChar char="-"/>
              <a:defRPr/>
            </a:pPr>
            <a:r>
              <a:rPr lang="fr-CA" sz="2600" kern="0" dirty="0" smtClean="0"/>
              <a:t> 34% au Cégep (46 élèves), </a:t>
            </a:r>
          </a:p>
          <a:p>
            <a:pPr marL="2176463" lvl="3" indent="-177800" algn="l">
              <a:lnSpc>
                <a:spcPct val="170000"/>
              </a:lnSpc>
              <a:buFontTx/>
              <a:buChar char="-"/>
              <a:defRPr/>
            </a:pPr>
            <a:r>
              <a:rPr lang="fr-CA" sz="2600" kern="0" dirty="0" smtClean="0"/>
              <a:t> 8% au DEP (11 élèves), </a:t>
            </a:r>
          </a:p>
          <a:p>
            <a:pPr marL="2176463" lvl="3" indent="-177800" algn="l">
              <a:lnSpc>
                <a:spcPct val="170000"/>
              </a:lnSpc>
              <a:buFontTx/>
              <a:buChar char="-"/>
              <a:defRPr/>
            </a:pPr>
            <a:r>
              <a:rPr lang="fr-CA" sz="2600" kern="0" dirty="0" smtClean="0"/>
              <a:t> 5% à l’université (7 élèves)</a:t>
            </a:r>
          </a:p>
        </p:txBody>
      </p:sp>
      <p:sp>
        <p:nvSpPr>
          <p:cNvPr id="3584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D5B05C-F247-4409-86F5-10E8D7BC06FF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32975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755650" y="1773238"/>
            <a:ext cx="7777163" cy="3382962"/>
          </a:xfrm>
        </p:spPr>
        <p:txBody>
          <a:bodyPr>
            <a:noAutofit/>
          </a:bodyPr>
          <a:lstStyle/>
          <a:p>
            <a:pPr marL="95250" algn="l">
              <a:defRPr/>
            </a:pPr>
            <a:endParaRPr lang="fr-CA" sz="1000" dirty="0" smtClean="0"/>
          </a:p>
          <a:p>
            <a:pPr marL="95250" algn="l">
              <a:lnSpc>
                <a:spcPct val="150000"/>
              </a:lnSpc>
              <a:defRPr/>
            </a:pPr>
            <a:r>
              <a:rPr lang="fr-CA" sz="2000" b="1" dirty="0" smtClean="0">
                <a:solidFill>
                  <a:schemeClr val="tx1"/>
                </a:solidFill>
              </a:rPr>
              <a:t>Animation:</a:t>
            </a:r>
          </a:p>
          <a:p>
            <a:pPr marL="95250" algn="l">
              <a:lnSpc>
                <a:spcPct val="150000"/>
              </a:lnSpc>
              <a:defRPr/>
            </a:pPr>
            <a:r>
              <a:rPr lang="fr-CA" sz="1600" b="1" dirty="0" smtClean="0">
                <a:solidFill>
                  <a:srgbClr val="DE8400"/>
                </a:solidFill>
              </a:rPr>
              <a:t>Pierre </a:t>
            </a:r>
            <a:r>
              <a:rPr lang="fr-CA" sz="1600" b="1" dirty="0" smtClean="0">
                <a:solidFill>
                  <a:srgbClr val="DE8400"/>
                </a:solidFill>
              </a:rPr>
              <a:t>Campeau</a:t>
            </a:r>
            <a:r>
              <a:rPr lang="fr-CA" sz="1600" b="1" dirty="0" smtClean="0">
                <a:solidFill>
                  <a:srgbClr val="DE8400"/>
                </a:solidFill>
              </a:rPr>
              <a:t>, </a:t>
            </a:r>
            <a:r>
              <a:rPr lang="fr-CA" sz="1600" dirty="0" smtClean="0">
                <a:solidFill>
                  <a:srgbClr val="DE8400"/>
                </a:solidFill>
              </a:rPr>
              <a:t>chef de groupe et enseignant en ISP au </a:t>
            </a:r>
            <a:r>
              <a:rPr lang="fr-CA" sz="1600" dirty="0" smtClean="0">
                <a:solidFill>
                  <a:srgbClr val="DE8400"/>
                </a:solidFill>
              </a:rPr>
              <a:t>CREP (CSDM)</a:t>
            </a:r>
            <a:endParaRPr lang="fr-CA" sz="1600" dirty="0" smtClean="0"/>
          </a:p>
          <a:p>
            <a:pPr marL="552450" lvl="1" algn="l">
              <a:lnSpc>
                <a:spcPct val="150000"/>
              </a:lnSpc>
              <a:buFontTx/>
              <a:buChar char="-"/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Accompagnement et enseignement en ISP </a:t>
            </a:r>
            <a:r>
              <a:rPr lang="fr-CA" sz="1050" dirty="0" smtClean="0">
                <a:solidFill>
                  <a:schemeClr val="tx1"/>
                </a:solidFill>
              </a:rPr>
              <a:t>(clientèle multiple, partenariat divers)  (</a:t>
            </a:r>
            <a:r>
              <a:rPr lang="fr-CA" sz="1100" dirty="0" smtClean="0">
                <a:solidFill>
                  <a:schemeClr val="tx1"/>
                </a:solidFill>
              </a:rPr>
              <a:t>15 ans)</a:t>
            </a:r>
            <a:endParaRPr lang="fr-CA" sz="2000" dirty="0" smtClean="0">
              <a:solidFill>
                <a:schemeClr val="tx1"/>
              </a:solidFill>
            </a:endParaRPr>
          </a:p>
          <a:p>
            <a:pPr marL="552450" lvl="1" algn="l">
              <a:buFontTx/>
              <a:buChar char="-"/>
              <a:defRPr/>
            </a:pPr>
            <a:r>
              <a:rPr lang="fr-CA" sz="1400" dirty="0">
                <a:solidFill>
                  <a:schemeClr val="tx1"/>
                </a:solidFill>
              </a:rPr>
              <a:t>Développement du service ISP pour la </a:t>
            </a:r>
            <a:r>
              <a:rPr lang="fr-CA" sz="1400" dirty="0" smtClean="0">
                <a:solidFill>
                  <a:schemeClr val="tx1"/>
                </a:solidFill>
              </a:rPr>
              <a:t>CSSMI et collaborateur pour Alexandrie FGA</a:t>
            </a:r>
          </a:p>
          <a:p>
            <a:pPr marL="552450" lvl="1" algn="l">
              <a:buFontTx/>
              <a:buChar char="-"/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Responsable de la FGA pour la direction régionale de la Montérégie</a:t>
            </a:r>
          </a:p>
          <a:p>
            <a:pPr marL="552450" lvl="1" algn="l">
              <a:buFontTx/>
              <a:buChar char="-"/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Rédacteur de programmes d’études et implantation à travers le Québec</a:t>
            </a:r>
          </a:p>
          <a:p>
            <a:pPr marL="552450" lvl="1" algn="l">
              <a:buFontTx/>
              <a:buChar char="-"/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Enseignant en mathématiques à la FGA </a:t>
            </a:r>
            <a:r>
              <a:rPr lang="fr-CA" sz="1200" dirty="0" smtClean="0">
                <a:solidFill>
                  <a:schemeClr val="tx1"/>
                </a:solidFill>
              </a:rPr>
              <a:t>(16 ans)</a:t>
            </a:r>
          </a:p>
          <a:p>
            <a:pPr marL="95250" algn="l">
              <a:defRPr/>
            </a:pPr>
            <a:endParaRPr lang="fr-CA" sz="1200" dirty="0"/>
          </a:p>
          <a:p>
            <a:pPr marL="95250" algn="l">
              <a:lnSpc>
                <a:spcPct val="150000"/>
              </a:lnSpc>
              <a:defRPr/>
            </a:pPr>
            <a:r>
              <a:rPr lang="fr-CA" sz="1600" b="1" dirty="0" smtClean="0">
                <a:solidFill>
                  <a:srgbClr val="DE8400"/>
                </a:solidFill>
              </a:rPr>
              <a:t>Claude Gagnon</a:t>
            </a:r>
            <a:r>
              <a:rPr lang="fr-CA" sz="1600" dirty="0" smtClean="0">
                <a:solidFill>
                  <a:srgbClr val="DE8400"/>
                </a:solidFill>
              </a:rPr>
              <a:t>, directrice adjointe au CREP</a:t>
            </a:r>
          </a:p>
          <a:p>
            <a:pPr marL="552450" lvl="1" algn="l">
              <a:lnSpc>
                <a:spcPct val="150000"/>
              </a:lnSpc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-Responsable des dossiers pédagogiques IS, ISP, Francisation</a:t>
            </a:r>
          </a:p>
          <a:p>
            <a:pPr marL="552450" lvl="1" algn="l"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-Enseignante ressource </a:t>
            </a:r>
          </a:p>
          <a:p>
            <a:pPr marL="552450" lvl="1" algn="l"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-Enseignante en IS-habiletés de travail </a:t>
            </a:r>
            <a:r>
              <a:rPr lang="fr-CA" sz="1200" dirty="0" smtClean="0">
                <a:solidFill>
                  <a:schemeClr val="tx1"/>
                </a:solidFill>
              </a:rPr>
              <a:t>(20 ans)</a:t>
            </a:r>
          </a:p>
          <a:p>
            <a:pPr marL="552450" lvl="1" algn="l">
              <a:defRPr/>
            </a:pPr>
            <a:r>
              <a:rPr lang="fr-CA" sz="1400" dirty="0" smtClean="0">
                <a:solidFill>
                  <a:schemeClr val="tx1"/>
                </a:solidFill>
              </a:rPr>
              <a:t>-Contribution ministérielle aux programmes IS et ISP</a:t>
            </a:r>
          </a:p>
        </p:txBody>
      </p:sp>
      <p:sp>
        <p:nvSpPr>
          <p:cNvPr id="512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A7C63C-D4D7-4CB7-AA90-22B3958AF62A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fr-CA" altLang="fr-FR" sz="140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40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17938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97B09F-4F24-4650-9075-D5BC2ADCF420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fr-CA" altLang="fr-FR" sz="1400" smtClean="0"/>
          </a:p>
        </p:txBody>
      </p:sp>
      <p:pic>
        <p:nvPicPr>
          <p:cNvPr id="36868" name="Ima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1512887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Image 3" descr="C:\Users\ua45\AppData\Local\Microsoft\Windows\Temporary Internet Files\Content.Outlook\OA8RGVRM\CNAR_LogoH_couleurs_H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052513"/>
            <a:ext cx="203993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0" name="Objet 4"/>
          <p:cNvGraphicFramePr>
            <a:graphicFrameLocks noChangeAspect="1"/>
          </p:cNvGraphicFramePr>
          <p:nvPr/>
        </p:nvGraphicFramePr>
        <p:xfrm>
          <a:off x="3544888" y="5337175"/>
          <a:ext cx="138747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7" imgW="1980952" imgH="1905266" progId="">
                  <p:embed/>
                </p:oleObj>
              </mc:Choice>
              <mc:Fallback>
                <p:oleObj r:id="rId7" imgW="1980952" imgH="19052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5337175"/>
                        <a:ext cx="138747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Image 6" descr="C:\Users\ua45\AppData\Local\Microsoft\Windows\Temporary Internet Files\Content.Outlook\OA8RGVRM\image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49638"/>
            <a:ext cx="15113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Image 1" descr="Description : Logo Bonnea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38613"/>
            <a:ext cx="18161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0" y="571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36874" name="Groupe 13"/>
          <p:cNvGrpSpPr>
            <a:grpSpLocks/>
          </p:cNvGrpSpPr>
          <p:nvPr/>
        </p:nvGrpSpPr>
        <p:grpSpPr bwMode="auto">
          <a:xfrm>
            <a:off x="5651500" y="1484313"/>
            <a:ext cx="2808288" cy="831850"/>
            <a:chOff x="3635896" y="4603599"/>
            <a:chExt cx="2499071" cy="537620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635896" y="4603599"/>
              <a:ext cx="2489182" cy="537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fr-CA" altLang="fr-FR" sz="2400" b="1" dirty="0" err="1">
                  <a:solidFill>
                    <a:srgbClr val="000000"/>
                  </a:solidFill>
                  <a:latin typeface="Berlin Sans FB" panose="020E0602020502020306" pitchFamily="34" charset="0"/>
                  <a:ea typeface="Calibri" pitchFamily="34" charset="0"/>
                  <a:cs typeface="Arial" pitchFamily="34" charset="0"/>
                </a:rPr>
                <a:t>CycloChrome</a:t>
              </a:r>
              <a:r>
                <a:rPr lang="fr-CA" altLang="fr-FR" sz="2400" b="1" dirty="0">
                  <a:solidFill>
                    <a:srgbClr val="000000"/>
                  </a:solidFill>
                  <a:latin typeface="+mn-lt"/>
                  <a:ea typeface="Calibri" pitchFamily="34" charset="0"/>
                  <a:cs typeface="Arial" pitchFamily="34" charset="0"/>
                </a:rPr>
                <a:t> </a:t>
              </a:r>
              <a:r>
                <a:rPr lang="fr-CA" altLang="fr-FR" sz="2400" b="1" dirty="0">
                  <a:solidFill>
                    <a:srgbClr val="000000"/>
                  </a:solidFill>
                  <a:latin typeface="Berlin Sans FB" panose="020E0602020502020306" pitchFamily="34" charset="0"/>
                  <a:ea typeface="Calibri" pitchFamily="34" charset="0"/>
                  <a:cs typeface="Arial" pitchFamily="34" charset="0"/>
                </a:rPr>
                <a:t>Inc. </a:t>
              </a:r>
              <a:endParaRPr lang="fr-CA" altLang="fr-FR" sz="1100" dirty="0">
                <a:latin typeface="Berlin Sans FB" panose="020E0602020502020306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r>
                <a:rPr lang="fr-CA" altLang="fr-FR" sz="2400" dirty="0">
                  <a:latin typeface="Brush Script MT" panose="03060802040406070304" pitchFamily="66" charset="0"/>
                  <a:ea typeface="Calibri" pitchFamily="34" charset="0"/>
                  <a:cs typeface="Arial" pitchFamily="34" charset="0"/>
                </a:rPr>
                <a:t>Les jeunes docteurs </a:t>
              </a:r>
              <a:endParaRPr lang="fr-CA" altLang="fr-FR" sz="3200" dirty="0">
                <a:latin typeface="Brush Script MT" panose="03060802040406070304" pitchFamily="66" charset="0"/>
                <a:cs typeface="Arial" pitchFamily="34" charset="0"/>
              </a:endParaRPr>
            </a:p>
          </p:txBody>
        </p:sp>
        <p:pic>
          <p:nvPicPr>
            <p:cNvPr id="36881" name="Imag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056" y="4929702"/>
              <a:ext cx="648911" cy="114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152400" y="72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566738" y="836613"/>
            <a:ext cx="7893050" cy="4837112"/>
            <a:chOff x="-477" y="114"/>
            <a:chExt cx="6420" cy="4564"/>
          </a:xfrm>
          <a:solidFill>
            <a:srgbClr val="FFD653">
              <a:alpha val="69804"/>
            </a:srgbClr>
          </a:solidFill>
        </p:grpSpPr>
        <p:sp>
          <p:nvSpPr>
            <p:cNvPr id="30736" name="AutoShape 6"/>
            <p:cNvSpPr>
              <a:spLocks noChangeArrowheads="1"/>
            </p:cNvSpPr>
            <p:nvPr/>
          </p:nvSpPr>
          <p:spPr bwMode="auto">
            <a:xfrm rot="19820763" flipH="1">
              <a:off x="-477" y="114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  <p:sp>
          <p:nvSpPr>
            <p:cNvPr id="30737" name="AutoShape 7"/>
            <p:cNvSpPr>
              <a:spLocks noChangeArrowheads="1"/>
            </p:cNvSpPr>
            <p:nvPr/>
          </p:nvSpPr>
          <p:spPr bwMode="auto">
            <a:xfrm rot="19820763" flipV="1">
              <a:off x="999" y="2137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</p:grpSp>
      <p:pic>
        <p:nvPicPr>
          <p:cNvPr id="36877" name="Picture 4" descr="Logo_CREP_couleur-texte-45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30178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1" descr="L_WFemme_n&amp;b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5084763"/>
            <a:ext cx="19272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33650" y="2478088"/>
            <a:ext cx="38163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A" altLang="fr-FR" sz="2800" dirty="0" smtClean="0">
                <a:solidFill>
                  <a:srgbClr val="DA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Partenariat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CA" altLang="fr-FR" sz="2800" dirty="0" smtClean="0">
              <a:solidFill>
                <a:srgbClr val="DA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A" altLang="fr-FR" sz="2800" dirty="0" smtClean="0">
                <a:solidFill>
                  <a:srgbClr val="DA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milieu scolaire     et entreprise</a:t>
            </a:r>
            <a:r>
              <a:rPr lang="fr-CA" altLang="fr-FR" sz="1800" dirty="0" smtClean="0">
                <a:solidFill>
                  <a:srgbClr val="DA8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fr-CA" altLang="fr-FR" sz="2400" b="1" dirty="0" smtClean="0">
              <a:solidFill>
                <a:srgbClr val="DA8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911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68750"/>
            <a:ext cx="396716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76375" y="765175"/>
            <a:ext cx="7532688" cy="4633913"/>
            <a:chOff x="-477" y="0"/>
            <a:chExt cx="6420" cy="4678"/>
          </a:xfrm>
          <a:solidFill>
            <a:srgbClr val="FFD653">
              <a:alpha val="76863"/>
            </a:srgbClr>
          </a:solidFill>
        </p:grpSpPr>
        <p:sp>
          <p:nvSpPr>
            <p:cNvPr id="33800" name="AutoShape 6"/>
            <p:cNvSpPr>
              <a:spLocks noChangeArrowheads="1"/>
            </p:cNvSpPr>
            <p:nvPr/>
          </p:nvSpPr>
          <p:spPr bwMode="auto">
            <a:xfrm rot="19820763" flipH="1">
              <a:off x="-477" y="0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  <p:sp>
          <p:nvSpPr>
            <p:cNvPr id="33801" name="AutoShape 7"/>
            <p:cNvSpPr>
              <a:spLocks noChangeArrowheads="1"/>
            </p:cNvSpPr>
            <p:nvPr/>
          </p:nvSpPr>
          <p:spPr bwMode="auto">
            <a:xfrm rot="19820763" flipV="1">
              <a:off x="999" y="2137"/>
              <a:ext cx="4944" cy="2541"/>
            </a:xfrm>
            <a:prstGeom prst="curvedDownArrow">
              <a:avLst>
                <a:gd name="adj1" fmla="val 13710"/>
                <a:gd name="adj2" fmla="val 48102"/>
                <a:gd name="adj3" fmla="val 3333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fr-FR" altLang="fr-FR" sz="1800" smtClean="0"/>
            </a:p>
          </p:txBody>
        </p:sp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492500" y="2492375"/>
            <a:ext cx="381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3600">
                <a:latin typeface="Arial Black" pitchFamily="-110" charset="0"/>
              </a:rPr>
              <a:t>Exemple de  partenariat</a:t>
            </a:r>
            <a:r>
              <a:rPr lang="fr-CA" altLang="fr-FR" sz="2400">
                <a:latin typeface="Arial Black" pitchFamily="-110" charset="0"/>
              </a:rPr>
              <a:t> </a:t>
            </a:r>
            <a:endParaRPr lang="fr-CA" altLang="fr-FR" b="1">
              <a:solidFill>
                <a:srgbClr val="D27D00"/>
              </a:solidFill>
            </a:endParaRPr>
          </a:p>
        </p:txBody>
      </p:sp>
      <p:sp>
        <p:nvSpPr>
          <p:cNvPr id="38917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705087-E851-45B0-8CAF-44B85FE9F5FD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fr-CA" altLang="fr-FR" sz="1400" smtClean="0"/>
          </a:p>
        </p:txBody>
      </p:sp>
      <p:pic>
        <p:nvPicPr>
          <p:cNvPr id="38918" name="Picture 11" descr="L_WFemme_n&amp;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365625"/>
            <a:ext cx="28622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 descr="Logo_CREP_couleur-texte-450p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77938"/>
            <a:ext cx="3859213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9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9363" y="2330450"/>
            <a:ext cx="4587875" cy="1020763"/>
          </a:xfr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  <a:t>PARTENARIAT</a:t>
            </a:r>
            <a:b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</a:br>
            <a: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  <a:t>Formation en entreprise</a:t>
            </a:r>
            <a:br>
              <a:rPr lang="fr-CA" sz="2400" dirty="0" smtClean="0">
                <a:solidFill>
                  <a:srgbClr val="E68900"/>
                </a:solidFill>
                <a:latin typeface="Arial Black" pitchFamily="34" charset="0"/>
              </a:rPr>
            </a:br>
            <a:r>
              <a:rPr lang="fr-CA" sz="2400" dirty="0" smtClean="0">
                <a:latin typeface="Arial Black" pitchFamily="34" charset="0"/>
              </a:rPr>
              <a:t>Une démarche double</a:t>
            </a:r>
            <a:endParaRPr lang="fr-CA" sz="24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6675" y="4149725"/>
            <a:ext cx="2233613" cy="1582738"/>
          </a:xfrm>
          <a:prstGeom prst="rect">
            <a:avLst/>
          </a:prstGeom>
          <a:solidFill>
            <a:srgbClr val="E68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/>
              <a:t>Qualifiante</a:t>
            </a:r>
          </a:p>
          <a:p>
            <a:pPr algn="ctr">
              <a:defRPr/>
            </a:pPr>
            <a:endParaRPr lang="fr-CA" sz="11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Compétences professionnelles et socioprofessionnelles</a:t>
            </a:r>
            <a:endParaRPr lang="fr-CA" sz="11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4075" y="4149725"/>
            <a:ext cx="2266950" cy="1582738"/>
          </a:xfrm>
          <a:prstGeom prst="rect">
            <a:avLst/>
          </a:prstGeom>
          <a:solidFill>
            <a:srgbClr val="E689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2800" dirty="0"/>
              <a:t>Orientante</a:t>
            </a:r>
          </a:p>
          <a:p>
            <a:pPr algn="ctr">
              <a:defRPr/>
            </a:pPr>
            <a:endParaRPr lang="fr-CA" sz="11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fr-CA" sz="1600" dirty="0">
                <a:solidFill>
                  <a:schemeClr val="tx1"/>
                </a:solidFill>
              </a:rPr>
              <a:t>Identité personnelle et professionnelle</a:t>
            </a:r>
            <a:endParaRPr lang="fr-CA" sz="1100" dirty="0">
              <a:solidFill>
                <a:schemeClr val="tx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346450" y="3351213"/>
            <a:ext cx="1547813" cy="792162"/>
          </a:xfrm>
          <a:prstGeom prst="straightConnector1">
            <a:avLst/>
          </a:prstGeom>
          <a:ln w="28575">
            <a:solidFill>
              <a:srgbClr val="DE8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859338" y="3351213"/>
            <a:ext cx="1331912" cy="792162"/>
          </a:xfrm>
          <a:prstGeom prst="straightConnector1">
            <a:avLst/>
          </a:prstGeom>
          <a:ln w="28575">
            <a:solidFill>
              <a:srgbClr val="DE84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7" name="ZoneTexte 2"/>
          <p:cNvSpPr txBox="1">
            <a:spLocks noChangeArrowheads="1"/>
          </p:cNvSpPr>
          <p:nvPr/>
        </p:nvSpPr>
        <p:spPr bwMode="auto">
          <a:xfrm>
            <a:off x="3067050" y="1268413"/>
            <a:ext cx="334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latin typeface="Arial Black" pitchFamily="34" charset="0"/>
              </a:rPr>
              <a:t>Le modèle ISP illustré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b="1" dirty="0" smtClean="0">
                <a:latin typeface="+mn-lt"/>
              </a:rPr>
              <a:t>par Céline Beaulieu </a:t>
            </a:r>
          </a:p>
        </p:txBody>
      </p:sp>
      <p:pic>
        <p:nvPicPr>
          <p:cNvPr id="39944" name="Picture 10" descr="Céline Beaulieu, c.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1" descr="L_WFemme_n&amp;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765175"/>
            <a:ext cx="1779588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33437B-1202-400C-958A-3937E257BA3B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fr-FR" altLang="fr-FR" sz="1400" smtClean="0"/>
          </a:p>
        </p:txBody>
      </p:sp>
      <p:sp>
        <p:nvSpPr>
          <p:cNvPr id="11" name="ZoneTexte 2"/>
          <p:cNvSpPr txBox="1">
            <a:spLocks noChangeArrowheads="1"/>
          </p:cNvSpPr>
          <p:nvPr/>
        </p:nvSpPr>
        <p:spPr bwMode="auto">
          <a:xfrm>
            <a:off x="539750" y="1844675"/>
            <a:ext cx="1870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200" dirty="0" smtClean="0">
                <a:latin typeface="+mn-lt"/>
              </a:rPr>
              <a:t>Enseignante en ISP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200" dirty="0" smtClean="0">
                <a:latin typeface="+mn-lt"/>
              </a:rPr>
              <a:t>à l’éducation des adultes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403350" y="5949950"/>
            <a:ext cx="684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fr-CA" altLang="fr-FR" sz="1600"/>
              <a:t>Partenariat étroit et complémentaire: milieu scolaire et milieu de travail</a:t>
            </a:r>
          </a:p>
        </p:txBody>
      </p:sp>
    </p:spTree>
    <p:extLst>
      <p:ext uri="{BB962C8B-B14F-4D97-AF65-F5344CB8AC3E}">
        <p14:creationId xmlns:p14="http://schemas.microsoft.com/office/powerpoint/2010/main" val="2478242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Text Box 7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940425" y="1196975"/>
            <a:ext cx="2986088" cy="2935288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CA" altLang="fr-FR" sz="200" dirty="0">
              <a:sym typeface="Helvetica Neue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CA" altLang="fr-FR" sz="1600" b="1" dirty="0" smtClean="0">
                <a:solidFill>
                  <a:srgbClr val="DE8400"/>
                </a:solidFill>
                <a:latin typeface="Arial Black" panose="020B0A04020102020204" pitchFamily="34" charset="0"/>
                <a:sym typeface="Helvetica Neue Light" charset="0"/>
              </a:rPr>
              <a:t>CÉA (</a:t>
            </a:r>
            <a:r>
              <a:rPr lang="fr-CA" altLang="fr-FR" sz="1600" b="1" dirty="0" smtClean="0">
                <a:solidFill>
                  <a:srgbClr val="DE8400"/>
                </a:solidFill>
                <a:latin typeface="+mn-lt"/>
                <a:sym typeface="Helvetica Neue Light" charset="0"/>
              </a:rPr>
              <a:t>Programme ISP)</a:t>
            </a:r>
            <a:endParaRPr lang="fr-CA" altLang="fr-FR" sz="1600" dirty="0">
              <a:solidFill>
                <a:srgbClr val="DE8400"/>
              </a:solidFill>
              <a:latin typeface="+mn-lt"/>
              <a:sym typeface="Helvetica Neue Light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CA" altLang="fr-FR" sz="10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CA" altLang="fr-FR" sz="1500" dirty="0" smtClean="0">
                <a:sym typeface="Helvetica Neue Light" charset="0"/>
              </a:rPr>
              <a:t>Orientation et </a:t>
            </a:r>
            <a:r>
              <a:rPr lang="fr-CA" altLang="fr-FR" sz="1500" dirty="0" err="1" smtClean="0">
                <a:sym typeface="Helvetica Neue Light" charset="0"/>
              </a:rPr>
              <a:t>isep</a:t>
            </a:r>
            <a:r>
              <a:rPr lang="fr-CA" altLang="fr-FR" sz="1500" dirty="0" smtClean="0">
                <a:sym typeface="Helvetica Neue Light" charset="0"/>
              </a:rPr>
              <a:t> </a:t>
            </a:r>
            <a:r>
              <a:rPr lang="fr-CA" altLang="fr-FR" sz="1400" dirty="0" smtClean="0">
                <a:sym typeface="Helvetica Neue Light" charset="0"/>
              </a:rPr>
              <a:t>(SARCA)</a:t>
            </a:r>
            <a:endParaRPr lang="fr-CA" altLang="fr-FR" sz="14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fr-CA" altLang="fr-FR" sz="8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CA" altLang="fr-FR" sz="1500" dirty="0" smtClean="0">
                <a:sym typeface="Helvetica Neue Light" charset="0"/>
              </a:rPr>
              <a:t>Connaissance de soi</a:t>
            </a:r>
            <a:endParaRPr lang="fr-CA" altLang="fr-FR" sz="15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00" dirty="0">
              <a:sym typeface="Helvetica Neue Light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500" b="1" dirty="0" smtClean="0">
                <a:sym typeface="Helvetica Neue Light" charset="0"/>
              </a:rPr>
              <a:t>Exploration des métiers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500" dirty="0" smtClean="0">
                <a:sym typeface="Helvetica Neue Light" charset="0"/>
              </a:rPr>
              <a:t>Validation du choix prof.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fr-CA" altLang="fr-FR" sz="1500" dirty="0" smtClean="0">
                <a:sym typeface="Helvetica Neue Light" charset="0"/>
              </a:rPr>
              <a:t>Méthode de recherche d’emploi</a:t>
            </a:r>
            <a:endParaRPr lang="fr-CA" altLang="fr-FR" sz="15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6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CA" altLang="fr-FR" sz="1500" dirty="0">
                <a:sym typeface="Helvetica Neue Light" charset="0"/>
              </a:rPr>
              <a:t>Évaluation des cours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800" dirty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CA" altLang="fr-FR" sz="1500" b="1" dirty="0">
                <a:sym typeface="Helvetica Neue Light" charset="0"/>
              </a:rPr>
              <a:t>Attestation des formations</a:t>
            </a:r>
            <a:endParaRPr lang="fr-FR" altLang="fr-FR" sz="1800" b="1" dirty="0">
              <a:sym typeface="Helvetica Neue Light" charset="0"/>
            </a:endParaRPr>
          </a:p>
        </p:txBody>
      </p:sp>
      <p:sp>
        <p:nvSpPr>
          <p:cNvPr id="78856" name="Text Box 8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50825" y="1196975"/>
            <a:ext cx="2867025" cy="2935288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fr-FR" altLang="fr-FR" sz="100" dirty="0" smtClean="0">
              <a:sym typeface="Helvetica Neue Light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fr-FR" sz="1600" b="1" dirty="0" smtClean="0">
                <a:solidFill>
                  <a:srgbClr val="DE8400"/>
                </a:solidFill>
                <a:latin typeface="Arial Black" pitchFamily="34" charset="0"/>
                <a:sym typeface="Helvetica Neue Light" charset="0"/>
              </a:rPr>
              <a:t>ENTREPRISES D’INSERTION </a:t>
            </a:r>
            <a:endParaRPr lang="fr-CA" altLang="fr-FR" sz="1000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600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1500" dirty="0" smtClean="0">
                <a:sym typeface="Helvetica Neue Light" charset="0"/>
              </a:rPr>
              <a:t>Emploi</a:t>
            </a:r>
            <a:r>
              <a:rPr lang="fr-FR" altLang="fr-FR" sz="1400" dirty="0" smtClean="0">
                <a:sym typeface="Helvetica Neue Light" charset="0"/>
              </a:rPr>
              <a:t> </a:t>
            </a:r>
            <a:r>
              <a:rPr lang="fr-FR" altLang="fr-FR" sz="1200" dirty="0" smtClean="0">
                <a:sym typeface="Helvetica Neue Light" charset="0"/>
              </a:rPr>
              <a:t>(parfois rémunéré)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1400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1500" b="1" dirty="0" smtClean="0">
                <a:sym typeface="Helvetica Neue Light" charset="0"/>
              </a:rPr>
              <a:t>Soutien personnel et social      </a:t>
            </a:r>
            <a:r>
              <a:rPr lang="fr-FR" altLang="fr-FR" sz="1050" dirty="0" smtClean="0">
                <a:sym typeface="Helvetica Neue Light" charset="0"/>
              </a:rPr>
              <a:t>(1/20) </a:t>
            </a:r>
            <a:endParaRPr lang="fr-CA" altLang="fr-FR" sz="1050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200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1500" dirty="0" smtClean="0">
                <a:sym typeface="Helvetica Neue Light" charset="0"/>
              </a:rPr>
              <a:t>Développement de compétences  professionnelles</a:t>
            </a:r>
          </a:p>
          <a:p>
            <a:pPr eaLnBrk="1" hangingPunct="1">
              <a:spcBef>
                <a:spcPct val="0"/>
              </a:spcBef>
              <a:defRPr/>
            </a:pPr>
            <a:endParaRPr lang="fr-FR" altLang="fr-FR" sz="1100" b="1" dirty="0" smtClean="0">
              <a:sym typeface="Helvetica Neue 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fr-FR" altLang="fr-FR" sz="1600" b="1" dirty="0" smtClean="0">
                <a:sym typeface="Helvetica Neue Light" charset="0"/>
              </a:rPr>
              <a:t>Valorisation du travail bien fait  </a:t>
            </a:r>
            <a:r>
              <a:rPr lang="fr-FR" altLang="fr-FR" sz="1200" dirty="0" smtClean="0">
                <a:sym typeface="Helvetica Neue Light" charset="0"/>
              </a:rPr>
              <a:t>(critères de qualité)</a:t>
            </a:r>
            <a:endParaRPr lang="fr-CA" altLang="fr-FR" sz="1200" dirty="0" smtClean="0">
              <a:sym typeface="Helvetica Neue Light" charset="0"/>
            </a:endParaRPr>
          </a:p>
        </p:txBody>
      </p:sp>
      <p:sp>
        <p:nvSpPr>
          <p:cNvPr id="78859" name="Rectangle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843213" y="4240213"/>
            <a:ext cx="3516312" cy="2486025"/>
          </a:xfrm>
          <a:prstGeom prst="rect">
            <a:avLst/>
          </a:prstGeom>
          <a:noFill/>
          <a:ln w="127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0"/>
              </a:lnSpc>
              <a:spcBef>
                <a:spcPct val="50000"/>
              </a:spcBef>
              <a:buFontTx/>
              <a:buNone/>
            </a:pPr>
            <a:endParaRPr lang="fr-FR" altLang="fr-FR" sz="1700">
              <a:sym typeface="Helvetica Neue Light" pitchFamily="-110" charset="0"/>
            </a:endParaRP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FR" altLang="fr-FR" sz="1600" b="1">
                <a:solidFill>
                  <a:srgbClr val="DE8400"/>
                </a:solidFill>
                <a:latin typeface="Arial Black" pitchFamily="-110" charset="0"/>
                <a:sym typeface="Helvetica Neue Light" pitchFamily="-110" charset="0"/>
              </a:rPr>
              <a:t>CONJOINTEMENT</a:t>
            </a:r>
          </a:p>
          <a:p>
            <a:pPr algn="ctr" eaLnBrk="1" hangingPunct="1">
              <a:spcBef>
                <a:spcPct val="0"/>
              </a:spcBef>
            </a:pPr>
            <a:endParaRPr lang="fr-FR" altLang="fr-FR" sz="700">
              <a:sym typeface="Helvetica Neue Light" pitchFamily="-110" charset="0"/>
            </a:endParaRPr>
          </a:p>
          <a:p>
            <a:pPr algn="ctr" eaLnBrk="1" hangingPunct="1">
              <a:spcBef>
                <a:spcPct val="0"/>
              </a:spcBef>
            </a:pPr>
            <a:endParaRPr lang="fr-CA" altLang="fr-FR" sz="4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500" b="1">
                <a:sym typeface="Helvetica Neue Light" pitchFamily="-110" charset="0"/>
              </a:rPr>
              <a:t>Objectifs et plans d’action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6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FR" altLang="fr-FR" sz="1600">
                <a:sym typeface="Helvetica Neue Light" pitchFamily="-110" charset="0"/>
              </a:rPr>
              <a:t>Développement de l’employabilité</a:t>
            </a:r>
          </a:p>
          <a:p>
            <a:pPr eaLnBrk="1" hangingPunct="1">
              <a:spcBef>
                <a:spcPct val="0"/>
              </a:spcBef>
            </a:pPr>
            <a:endParaRPr lang="fr-CA" altLang="fr-FR" sz="3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6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500" b="1">
                <a:sym typeface="Helvetica Neue Light" pitchFamily="-110" charset="0"/>
              </a:rPr>
              <a:t>Développement de compétences socioprofessionnelles </a:t>
            </a:r>
            <a:r>
              <a:rPr lang="fr-CA" altLang="fr-FR" sz="1400">
                <a:sym typeface="Helvetica Neue Light" pitchFamily="-110" charset="0"/>
              </a:rPr>
              <a:t>(attitudes)</a:t>
            </a:r>
          </a:p>
          <a:p>
            <a:pPr eaLnBrk="1" hangingPunct="1">
              <a:spcBef>
                <a:spcPct val="0"/>
              </a:spcBef>
            </a:pPr>
            <a:endParaRPr lang="fr-CA" altLang="fr-FR" sz="12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500">
                <a:sym typeface="Helvetica Neue Light" pitchFamily="-110" charset="0"/>
              </a:rPr>
              <a:t>Suivi des moyens d’action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3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endParaRPr lang="fr-CA" altLang="fr-FR" sz="600">
              <a:sym typeface="Helvetica Neue Light" pitchFamily="-110" charset="0"/>
            </a:endParaRPr>
          </a:p>
          <a:p>
            <a:pPr eaLnBrk="1" hangingPunct="1">
              <a:spcBef>
                <a:spcPct val="0"/>
              </a:spcBef>
            </a:pPr>
            <a:r>
              <a:rPr lang="fr-CA" altLang="fr-FR" sz="1500">
                <a:sym typeface="Helvetica Neue Light" pitchFamily="-110" charset="0"/>
              </a:rPr>
              <a:t>Évaluation des compétences/stage</a:t>
            </a:r>
            <a:endParaRPr lang="fr-FR" altLang="fr-FR" sz="400">
              <a:sym typeface="Helvetica Neue Light" pitchFamily="-110" charset="0"/>
            </a:endParaRPr>
          </a:p>
        </p:txBody>
      </p:sp>
      <p:sp>
        <p:nvSpPr>
          <p:cNvPr id="3277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238" y="188913"/>
            <a:ext cx="842327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697" tIns="35697" rIns="35697" bIns="3569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000" dirty="0" smtClean="0">
                <a:solidFill>
                  <a:srgbClr val="E68900"/>
                </a:solidFill>
                <a:latin typeface="Arial Black" pitchFamily="34" charset="0"/>
                <a:sym typeface="DIN-Medium" charset="0"/>
              </a:rPr>
              <a:t>LE PARTENARIAT </a:t>
            </a:r>
            <a:r>
              <a:rPr lang="fr-CA" altLang="fr-FR" sz="2000" dirty="0" smtClean="0">
                <a:latin typeface="Arial Black" pitchFamily="34" charset="0"/>
                <a:sym typeface="DIN-Medium" charset="0"/>
              </a:rPr>
              <a:t>ENTREPRISE - CÉA </a:t>
            </a:r>
            <a:endParaRPr lang="fr-CA" altLang="fr-FR" sz="2000" dirty="0" smtClean="0">
              <a:latin typeface="Cooper Black" pitchFamily="18" charset="0"/>
              <a:sym typeface="DIN-Medium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1800" b="1" dirty="0" smtClean="0">
                <a:solidFill>
                  <a:srgbClr val="E68900"/>
                </a:solidFill>
                <a:latin typeface="+mn-lt"/>
                <a:sym typeface="DIN-Medium" charset="0"/>
              </a:rPr>
              <a:t>des formations qualifiantes et </a:t>
            </a:r>
            <a:r>
              <a:rPr lang="fr-CA" altLang="fr-FR" sz="1800" b="1" dirty="0" err="1" smtClean="0">
                <a:solidFill>
                  <a:srgbClr val="E68900"/>
                </a:solidFill>
                <a:latin typeface="+mn-lt"/>
                <a:sym typeface="DIN-Medium" charset="0"/>
              </a:rPr>
              <a:t>orientantes</a:t>
            </a:r>
            <a:r>
              <a:rPr lang="fr-CA" altLang="fr-FR" sz="2000" b="1" dirty="0" smtClean="0">
                <a:solidFill>
                  <a:srgbClr val="E68900"/>
                </a:solidFill>
                <a:latin typeface="+mn-lt"/>
                <a:sym typeface="DIN-Medium" charset="0"/>
              </a:rPr>
              <a:t> </a:t>
            </a:r>
          </a:p>
        </p:txBody>
      </p:sp>
      <p:sp>
        <p:nvSpPr>
          <p:cNvPr id="4096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D1EBAE-1ABE-43E8-B71A-4783F3DA8AB0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fr-CA" altLang="fr-FR" sz="1400" smtClean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519363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1" descr="L_WFemme_n&amp;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19113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" descr="Logo_CREP_couleur-texte-450p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2438"/>
            <a:ext cx="14335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8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9F9FF-5DF7-4E2D-AD22-478070D1B385}" type="slidenum">
              <a:rPr lang="fr-CA" altLang="fr-FR" sz="14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fr-CA" altLang="fr-FR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5738" y="476250"/>
            <a:ext cx="635635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A" altLang="fr-FR" sz="2400" smtClean="0">
                <a:solidFill>
                  <a:srgbClr val="DE8400"/>
                </a:solidFill>
                <a:latin typeface="Arial Black" pitchFamily="-110" charset="0"/>
              </a:rPr>
              <a:t>Plan d’action </a:t>
            </a:r>
            <a:r>
              <a:rPr lang="fr-CA" altLang="fr-FR" sz="2400" smtClean="0">
                <a:solidFill>
                  <a:srgbClr val="C07200"/>
                </a:solidFill>
                <a:latin typeface="Arial Black" pitchFamily="-110" charset="0"/>
              </a:rPr>
              <a:t/>
            </a:r>
            <a:br>
              <a:rPr lang="fr-CA" altLang="fr-FR" sz="2400" smtClean="0">
                <a:solidFill>
                  <a:srgbClr val="C07200"/>
                </a:solidFill>
                <a:latin typeface="Arial Black" pitchFamily="-110" charset="0"/>
              </a:rPr>
            </a:br>
            <a:r>
              <a:rPr lang="fr-CA" altLang="fr-FR" sz="1600" b="1" smtClean="0"/>
              <a:t>pour atteindre mon objectif professionnel</a:t>
            </a:r>
            <a:r>
              <a:rPr lang="fr-CA" altLang="fr-FR" sz="2000" smtClean="0">
                <a:solidFill>
                  <a:srgbClr val="82B000"/>
                </a:solidFill>
                <a:latin typeface="Arial Black" pitchFamily="-110" charset="0"/>
              </a:rPr>
              <a:t> </a:t>
            </a:r>
            <a:br>
              <a:rPr lang="fr-CA" altLang="fr-FR" sz="2000" smtClean="0">
                <a:solidFill>
                  <a:srgbClr val="82B000"/>
                </a:solidFill>
                <a:latin typeface="Arial Black" pitchFamily="-110" charset="0"/>
              </a:rPr>
            </a:br>
            <a:endParaRPr lang="fr-CA" altLang="fr-FR" sz="1800" smtClean="0"/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4760913" y="3171825"/>
            <a:ext cx="184150" cy="228600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900">
              <a:solidFill>
                <a:srgbClr val="82B000"/>
              </a:solidFill>
              <a:latin typeface="Arial Black" pitchFamily="-110" charset="0"/>
            </a:endParaRPr>
          </a:p>
        </p:txBody>
      </p:sp>
      <p:pic>
        <p:nvPicPr>
          <p:cNvPr id="43013" name="Picture 11" descr="FileVie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676525"/>
            <a:ext cx="4497387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5219700" y="2565400"/>
            <a:ext cx="1606550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400" b="1"/>
              <a:t>Mon objectif professionnel</a:t>
            </a:r>
            <a:endParaRPr lang="fr-CA" altLang="fr-FR" sz="1000" b="1"/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2051050" y="5013325"/>
            <a:ext cx="1503363" cy="5270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400" b="1"/>
              <a:t>Ma situation actuelle 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476375" y="1484313"/>
            <a:ext cx="6264275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3017" name="Text Box 13"/>
          <p:cNvSpPr txBox="1">
            <a:spLocks noChangeArrowheads="1"/>
          </p:cNvSpPr>
          <p:nvPr/>
        </p:nvSpPr>
        <p:spPr bwMode="auto">
          <a:xfrm>
            <a:off x="1692275" y="1916113"/>
            <a:ext cx="27305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A" altLang="fr-FR" sz="1600">
                <a:latin typeface="Arial Black" pitchFamily="-110" charset="0"/>
              </a:rPr>
              <a:t>Plan d’action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fr-CA" altLang="fr-FR" sz="1600">
                <a:latin typeface="Arial Black" pitchFamily="-110" charset="0"/>
              </a:rPr>
              <a:t>du participant        </a:t>
            </a:r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 rot="-2528971">
            <a:off x="3203575" y="4149725"/>
            <a:ext cx="38877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400">
                <a:latin typeface="Arial Black" pitchFamily="-110" charset="0"/>
              </a:rPr>
              <a:t>Démarche responsabilisante</a:t>
            </a:r>
            <a:r>
              <a:rPr lang="fr-CA" altLang="fr-FR" sz="1600">
                <a:latin typeface="Arial Black" pitchFamily="-110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CA" altLang="fr-FR" sz="1200"/>
              <a:t>(moyens et échéancier)</a:t>
            </a:r>
          </a:p>
        </p:txBody>
      </p:sp>
      <p:sp>
        <p:nvSpPr>
          <p:cNvPr id="43019" name="Line 16"/>
          <p:cNvSpPr>
            <a:spLocks noChangeShapeType="1"/>
          </p:cNvSpPr>
          <p:nvPr/>
        </p:nvSpPr>
        <p:spPr bwMode="auto">
          <a:xfrm flipV="1">
            <a:off x="4932363" y="4149725"/>
            <a:ext cx="1365250" cy="1265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39948" name="Picture 11" descr="FileVie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291013"/>
            <a:ext cx="17272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6973888" y="3425825"/>
            <a:ext cx="1873250" cy="646113"/>
          </a:xfrm>
          <a:prstGeom prst="rect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DA8200"/>
                </a:solidFill>
                <a:latin typeface="Arial Black" pitchFamily="-110" charset="0"/>
              </a:rPr>
              <a:t>Plan d’action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>
                <a:solidFill>
                  <a:srgbClr val="DA8200"/>
                </a:solidFill>
                <a:latin typeface="Arial Black" pitchFamily="-110" charset="0"/>
              </a:rPr>
              <a:t>d’un objectif de changement </a:t>
            </a:r>
          </a:p>
        </p:txBody>
      </p:sp>
    </p:spTree>
    <p:extLst>
      <p:ext uri="{BB962C8B-B14F-4D97-AF65-F5344CB8AC3E}">
        <p14:creationId xmlns:p14="http://schemas.microsoft.com/office/powerpoint/2010/main" val="392154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www.bureaudelaconcurrence.gc.ca/eic/site/cb-bc.nsf/vwimages/small-banner-tools.jpg/$file/small-banner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790954"/>
            <a:ext cx="2857500" cy="1905000"/>
          </a:xfrm>
          <a:prstGeom prst="rect">
            <a:avLst/>
          </a:prstGeom>
          <a:noFill/>
          <a:effectLst>
            <a:reflection stA="5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42CA10-0064-469C-83BB-0C662E9A0B08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fr-CA" altLang="fr-FR" sz="1400" smtClean="0"/>
          </a:p>
        </p:txBody>
      </p:sp>
      <p:sp>
        <p:nvSpPr>
          <p:cNvPr id="44036" name="ZoneTexte 2"/>
          <p:cNvSpPr txBox="1">
            <a:spLocks noChangeArrowheads="1"/>
          </p:cNvSpPr>
          <p:nvPr/>
        </p:nvSpPr>
        <p:spPr bwMode="auto">
          <a:xfrm>
            <a:off x="1692275" y="1628775"/>
            <a:ext cx="62642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3600">
                <a:latin typeface="Arial Black" pitchFamily="-110" charset="0"/>
              </a:rPr>
              <a:t>QUELQUES OUTILS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3600">
                <a:latin typeface="Arial Black" pitchFamily="-110" charset="0"/>
              </a:rPr>
              <a:t>ANDRAGOGIQUES RELATIFS AU MODÈLE</a:t>
            </a:r>
          </a:p>
          <a:p>
            <a:pPr marL="0" lvl="1"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CA" altLang="fr-FR" sz="4400" b="1">
                <a:solidFill>
                  <a:srgbClr val="DA8200"/>
                </a:solidFill>
                <a:latin typeface="Arial Black" pitchFamily="-110" charset="0"/>
              </a:rPr>
              <a:t>OPP-ISP-Synergie</a:t>
            </a:r>
            <a:endParaRPr lang="fr-CA" altLang="fr-FR" sz="4400"/>
          </a:p>
        </p:txBody>
      </p:sp>
    </p:spTree>
    <p:extLst>
      <p:ext uri="{BB962C8B-B14F-4D97-AF65-F5344CB8AC3E}">
        <p14:creationId xmlns:p14="http://schemas.microsoft.com/office/powerpoint/2010/main" val="92982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ChangeArrowheads="1"/>
          </p:cNvSpPr>
          <p:nvPr/>
        </p:nvSpPr>
        <p:spPr bwMode="auto">
          <a:xfrm>
            <a:off x="2051050" y="188913"/>
            <a:ext cx="5184775" cy="64801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111099600" y="106379963"/>
            <a:ext cx="5943600" cy="7812087"/>
            <a:chOff x="111099600" y="106380000"/>
            <a:chExt cx="5943600" cy="7812000"/>
          </a:xfrm>
        </p:grpSpPr>
        <p:sp>
          <p:nvSpPr>
            <p:cNvPr id="45062" name="Text Box 5"/>
            <p:cNvSpPr txBox="1">
              <a:spLocks noChangeArrowheads="1"/>
            </p:cNvSpPr>
            <p:nvPr/>
          </p:nvSpPr>
          <p:spPr bwMode="auto">
            <a:xfrm>
              <a:off x="112129200" y="112644000"/>
              <a:ext cx="4176000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solidFill>
                    <a:srgbClr val="000000"/>
                  </a:solidFill>
                </a:rPr>
                <a:t>Madame </a:t>
              </a:r>
              <a:r>
                <a:rPr lang="fr-CA" altLang="fr-FR" sz="1400">
                  <a:solidFill>
                    <a:srgbClr val="000000"/>
                  </a:solidFill>
                </a:rPr>
                <a:t>(monsieur)                    </a:t>
              </a:r>
              <a:endParaRPr lang="fr-CA" altLang="fr-FR" sz="180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CA" altLang="fr-FR" sz="260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600">
                  <a:solidFill>
                    <a:srgbClr val="000000"/>
                  </a:solidFill>
                </a:rPr>
                <a:t>Organisme: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CA" altLang="fr-FR" sz="800">
                <a:solidFill>
                  <a:srgbClr val="00000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600">
                  <a:solidFill>
                    <a:srgbClr val="000000"/>
                  </a:solidFill>
                </a:rPr>
                <a:t>Objectif de formation visé:</a:t>
              </a:r>
              <a:endParaRPr lang="fr-CA" altLang="fr-FR" sz="1800"/>
            </a:p>
          </p:txBody>
        </p:sp>
        <p:sp>
          <p:nvSpPr>
            <p:cNvPr id="45063" name="Text Box 6"/>
            <p:cNvSpPr txBox="1">
              <a:spLocks noChangeArrowheads="1"/>
            </p:cNvSpPr>
            <p:nvPr/>
          </p:nvSpPr>
          <p:spPr bwMode="auto">
            <a:xfrm>
              <a:off x="112597200" y="106380000"/>
              <a:ext cx="3168900" cy="12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600" b="1">
                  <a:solidFill>
                    <a:srgbClr val="365F91"/>
                  </a:solidFill>
                  <a:latin typeface="Lucida Handwriting" pitchFamily="66" charset="0"/>
                </a:rPr>
                <a:t>Plan d’action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CA" altLang="fr-FR" sz="1600" b="1">
                <a:solidFill>
                  <a:srgbClr val="365F91"/>
                </a:solidFill>
                <a:latin typeface="Lucida Handwriting" pitchFamily="66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2000" b="1">
                  <a:solidFill>
                    <a:srgbClr val="365F91"/>
                  </a:solidFill>
                  <a:latin typeface="Lucida Handwriting" pitchFamily="66" charset="0"/>
                </a:rPr>
                <a:t>Nom du participant </a:t>
              </a:r>
              <a:endParaRPr lang="fr-CA" altLang="fr-FR" sz="1800"/>
            </a:p>
          </p:txBody>
        </p:sp>
        <p:pic>
          <p:nvPicPr>
            <p:cNvPr id="4506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93200" y="106740000"/>
              <a:ext cx="1440000" cy="48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5065" name="Rectangle 8"/>
            <p:cNvSpPr>
              <a:spLocks noChangeArrowheads="1"/>
            </p:cNvSpPr>
            <p:nvPr/>
          </p:nvSpPr>
          <p:spPr bwMode="auto">
            <a:xfrm>
              <a:off x="111099600" y="107892000"/>
              <a:ext cx="5943600" cy="46800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2000">
                <a:solidFill>
                  <a:srgbClr val="000000"/>
                </a:solidFill>
                <a:latin typeface="Times New Roman" pitchFamily="-110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2600">
                  <a:solidFill>
                    <a:srgbClr val="000000"/>
                  </a:solidFill>
                  <a:latin typeface="Times New Roman" pitchFamily="-110" charset="0"/>
                </a:rPr>
                <a:t>Photo du participant</a:t>
              </a:r>
              <a:endParaRPr lang="fr-CA" altLang="fr-FR" sz="1800"/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115873200" y="106668000"/>
              <a:ext cx="936000" cy="720000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800">
                  <a:solidFill>
                    <a:srgbClr val="000000"/>
                  </a:solidFill>
                  <a:latin typeface="Times New Roman" pitchFamily="-110" charset="0"/>
                </a:rPr>
                <a:t>Logo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200">
                  <a:solidFill>
                    <a:srgbClr val="000000"/>
                  </a:solidFill>
                  <a:latin typeface="Times New Roman" pitchFamily="-110" charset="0"/>
                </a:rPr>
                <a:t>de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1200">
                  <a:solidFill>
                    <a:srgbClr val="000000"/>
                  </a:solidFill>
                  <a:latin typeface="Times New Roman" pitchFamily="-110" charset="0"/>
                </a:rPr>
                <a:t>L’entreprise</a:t>
              </a:r>
              <a:endParaRPr lang="fr-CA" altLang="fr-FR" sz="1800"/>
            </a:p>
          </p:txBody>
        </p:sp>
        <p:pic>
          <p:nvPicPr>
            <p:cNvPr id="450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1200" y="108108000"/>
              <a:ext cx="5184776" cy="418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620713"/>
            <a:ext cx="4338637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DC53A08-E342-433E-A1C0-E123536DF025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40337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868488" y="3284538"/>
          <a:ext cx="5472112" cy="329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112"/>
              </a:tblGrid>
              <a:tr h="7974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effectLst/>
                        </a:rPr>
                        <a:t>(Où je vais)  Inscrivez </a:t>
                      </a:r>
                      <a:r>
                        <a:rPr lang="fr-CA" sz="1400" kern="1400" dirty="0" smtClean="0">
                          <a:effectLst/>
                        </a:rPr>
                        <a:t>votre objectif professionnel</a:t>
                      </a:r>
                      <a:r>
                        <a:rPr lang="fr-CA" sz="1400" kern="1400" baseline="0" dirty="0" smtClean="0">
                          <a:effectLst/>
                        </a:rPr>
                        <a:t> </a:t>
                      </a:r>
                      <a:r>
                        <a:rPr lang="fr-CA" sz="1200" kern="1400" baseline="0" dirty="0" smtClean="0">
                          <a:effectLst/>
                        </a:rPr>
                        <a:t>(SMART):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CA" sz="1000" kern="14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100" kern="14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Pourquoi et comment l’avez-vous choisi?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CA" sz="1100" kern="14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600" kern="1400" dirty="0">
                          <a:effectLst/>
                        </a:rPr>
                        <a:t>(S)  </a:t>
                      </a:r>
                      <a:r>
                        <a:rPr lang="fr-CA" sz="1400" kern="1400" dirty="0">
                          <a:effectLst/>
                        </a:rPr>
                        <a:t>Est-il spécifique et significatif ? </a:t>
                      </a:r>
                      <a:r>
                        <a:rPr lang="fr-CA" sz="1100" kern="1400" dirty="0">
                          <a:effectLst/>
                        </a:rPr>
                        <a:t>(qui vous est </a:t>
                      </a:r>
                      <a:r>
                        <a:rPr lang="fr-CA" sz="1100" kern="1400" dirty="0" smtClean="0">
                          <a:effectLst/>
                        </a:rPr>
                        <a:t>propre,</a:t>
                      </a:r>
                      <a:r>
                        <a:rPr lang="fr-CA" sz="1100" kern="1400" baseline="0" dirty="0" smtClean="0">
                          <a:effectLst/>
                        </a:rPr>
                        <a:t> </a:t>
                      </a:r>
                      <a:r>
                        <a:rPr lang="fr-CA" sz="1100" kern="1400" dirty="0" smtClean="0">
                          <a:effectLst/>
                        </a:rPr>
                        <a:t>qui </a:t>
                      </a:r>
                      <a:r>
                        <a:rPr lang="fr-CA" sz="1100" kern="1400" dirty="0">
                          <a:effectLst/>
                        </a:rPr>
                        <a:t>vous concerne)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000" kern="1400" dirty="0">
                          <a:effectLst/>
                        </a:rPr>
                        <a:t> 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12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effectLst/>
                        </a:rPr>
                        <a:t>(M)  Est-il  mesurable ?  </a:t>
                      </a:r>
                      <a:r>
                        <a:rPr lang="fr-CA" sz="1100" kern="1400" dirty="0">
                          <a:effectLst/>
                        </a:rPr>
                        <a:t>(qui peut être vérifié, observé)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effectLst/>
                        </a:rPr>
                        <a:t>(A)  Est-il  acceptable ?  </a:t>
                      </a:r>
                      <a:r>
                        <a:rPr lang="fr-CA" sz="1100" kern="1400" dirty="0">
                          <a:effectLst/>
                        </a:rPr>
                        <a:t>(qui est accepté par vous, qui correspond à vos valeurs) 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0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effectLst/>
                        </a:rPr>
                        <a:t>(R)  Est-il  réaliste ou réalisable?  </a:t>
                      </a:r>
                      <a:r>
                        <a:rPr lang="fr-CA" sz="1100" kern="1400" dirty="0">
                          <a:effectLst/>
                        </a:rPr>
                        <a:t>(qui peut être réussi, réalisé par soi)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1400" kern="1400" dirty="0">
                          <a:effectLst/>
                        </a:rPr>
                        <a:t> </a:t>
                      </a: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480"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buAutoNum type="alphaUcParenBoth" startAt="20"/>
                      </a:pPr>
                      <a:r>
                        <a:rPr lang="fr-CA" sz="1400" kern="1400" dirty="0" smtClean="0">
                          <a:effectLst/>
                        </a:rPr>
                        <a:t>  Est-il </a:t>
                      </a:r>
                      <a:r>
                        <a:rPr lang="fr-CA" sz="1400" kern="1400" dirty="0">
                          <a:effectLst/>
                        </a:rPr>
                        <a:t>temporel?  </a:t>
                      </a:r>
                      <a:r>
                        <a:rPr lang="fr-CA" sz="1100" kern="1400" dirty="0" smtClean="0">
                          <a:effectLst/>
                        </a:rPr>
                        <a:t>(Avec </a:t>
                      </a:r>
                      <a:r>
                        <a:rPr lang="fr-CA" sz="1100" kern="1400" dirty="0">
                          <a:effectLst/>
                        </a:rPr>
                        <a:t>un échéancier : dates de début, de fin et des étapes</a:t>
                      </a:r>
                      <a:r>
                        <a:rPr lang="fr-CA" sz="1100" kern="1400" dirty="0" smtClean="0">
                          <a:effectLst/>
                        </a:rPr>
                        <a:t>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fr-CA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827" marR="36827" marT="36828" marB="368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6098" name="Picture 3" descr="situation_globale_escalier_droit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120775"/>
            <a:ext cx="3138487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6099" name="Text Box 1"/>
          <p:cNvSpPr txBox="1">
            <a:spLocks noChangeArrowheads="1"/>
          </p:cNvSpPr>
          <p:nvPr/>
        </p:nvSpPr>
        <p:spPr bwMode="auto">
          <a:xfrm>
            <a:off x="4732338" y="2705100"/>
            <a:ext cx="16002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i-IN" altLang="fr-FR" sz="1000" b="1">
                <a:solidFill>
                  <a:srgbClr val="000000"/>
                </a:solidFill>
                <a:ea typeface="Times New Roman" pitchFamily="-110" charset="0"/>
                <a:cs typeface="Mangal" pitchFamily="2"/>
              </a:rPr>
              <a:t>Parcours de formation</a:t>
            </a:r>
            <a:endParaRPr lang="hi-IN" altLang="fr-FR" sz="1800">
              <a:ea typeface="Times New Roman" pitchFamily="-110" charset="0"/>
              <a:cs typeface="Mangal" pitchFamily="2"/>
            </a:endParaRPr>
          </a:p>
        </p:txBody>
      </p:sp>
      <p:sp>
        <p:nvSpPr>
          <p:cNvPr id="46100" name="Rectangle 6"/>
          <p:cNvSpPr>
            <a:spLocks noChangeArrowheads="1"/>
          </p:cNvSpPr>
          <p:nvPr/>
        </p:nvSpPr>
        <p:spPr bwMode="auto">
          <a:xfrm>
            <a:off x="1757363" y="163513"/>
            <a:ext cx="5943600" cy="45720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i-IN" altLang="fr-FR" sz="1600"/>
          </a:p>
        </p:txBody>
      </p:sp>
      <p:sp>
        <p:nvSpPr>
          <p:cNvPr id="46101" name="Control 5"/>
          <p:cNvSpPr>
            <a:spLocks noChangeArrowheads="1" noChangeShapeType="1"/>
          </p:cNvSpPr>
          <p:nvPr/>
        </p:nvSpPr>
        <p:spPr bwMode="auto">
          <a:xfrm>
            <a:off x="-1495425" y="6199188"/>
            <a:ext cx="5943600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46102" name="Picture 2" descr="personne-n-est-monte-au-ciel-henoch-elie-jean-3-13[2]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916113"/>
            <a:ext cx="649288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6103" name="Rectangle 7"/>
          <p:cNvSpPr>
            <a:spLocks noChangeArrowheads="1"/>
          </p:cNvSpPr>
          <p:nvPr/>
        </p:nvSpPr>
        <p:spPr bwMode="auto">
          <a:xfrm>
            <a:off x="1476375" y="1638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6104" name="Rectangle 9"/>
          <p:cNvSpPr>
            <a:spLocks noChangeArrowheads="1"/>
          </p:cNvSpPr>
          <p:nvPr/>
        </p:nvSpPr>
        <p:spPr bwMode="auto">
          <a:xfrm>
            <a:off x="2084388" y="471488"/>
            <a:ext cx="52736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1143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900"/>
              <a:t/>
            </a:r>
            <a:br>
              <a:rPr lang="fr-CA" altLang="fr-FR" sz="900"/>
            </a:br>
            <a:r>
              <a:rPr lang="fr-CA" altLang="fr-FR" sz="1200" b="1">
                <a:solidFill>
                  <a:srgbClr val="000000"/>
                </a:solidFill>
                <a:cs typeface="Times New Roman" pitchFamily="-110" charset="0"/>
              </a:rPr>
              <a:t>Nom du participant(e) :</a:t>
            </a:r>
            <a:r>
              <a:rPr lang="fr-CA" altLang="fr-FR" sz="1200">
                <a:solidFill>
                  <a:srgbClr val="000000"/>
                </a:solidFill>
                <a:cs typeface="Times New Roman" pitchFamily="-110" charset="0"/>
              </a:rPr>
              <a:t> ________________________</a:t>
            </a:r>
            <a:r>
              <a:rPr lang="fr-CA" altLang="fr-FR" sz="1200" b="1">
                <a:solidFill>
                  <a:srgbClr val="000000"/>
                </a:solidFill>
                <a:cs typeface="Times New Roman" pitchFamily="-110" charset="0"/>
              </a:rPr>
              <a:t>  Date : </a:t>
            </a:r>
            <a:r>
              <a:rPr lang="fr-CA" altLang="fr-FR" sz="1200">
                <a:solidFill>
                  <a:srgbClr val="000000"/>
                </a:solidFill>
                <a:cs typeface="Times New Roman" pitchFamily="-110" charset="0"/>
              </a:rPr>
              <a:t>_________</a:t>
            </a:r>
            <a:endParaRPr lang="fr-CA" altLang="fr-FR" sz="900"/>
          </a:p>
        </p:txBody>
      </p:sp>
      <p:sp>
        <p:nvSpPr>
          <p:cNvPr id="46105" name="Rectangle 12"/>
          <p:cNvSpPr>
            <a:spLocks noChangeArrowheads="1"/>
          </p:cNvSpPr>
          <p:nvPr/>
        </p:nvSpPr>
        <p:spPr bwMode="auto">
          <a:xfrm>
            <a:off x="1476375" y="255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900"/>
          </a:p>
          <a:p>
            <a:pPr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11" name="Rectangle 10"/>
          <p:cNvSpPr/>
          <p:nvPr/>
        </p:nvSpPr>
        <p:spPr>
          <a:xfrm>
            <a:off x="1757363" y="163513"/>
            <a:ext cx="5694362" cy="65055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 dirty="0"/>
          </a:p>
        </p:txBody>
      </p:sp>
      <p:sp>
        <p:nvSpPr>
          <p:cNvPr id="46107" name="Rectangle 11"/>
          <p:cNvSpPr>
            <a:spLocks noChangeArrowheads="1"/>
          </p:cNvSpPr>
          <p:nvPr/>
        </p:nvSpPr>
        <p:spPr bwMode="auto">
          <a:xfrm>
            <a:off x="1147763" y="207963"/>
            <a:ext cx="709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i-IN" altLang="fr-FR" sz="1600">
                <a:solidFill>
                  <a:srgbClr val="0066FF"/>
                </a:solidFill>
                <a:latin typeface="Arial Black" pitchFamily="-110" charset="0"/>
                <a:ea typeface="Times New Roman" pitchFamily="-110" charset="0"/>
                <a:cs typeface="Mangal" pitchFamily="2"/>
              </a:rPr>
              <a:t>Mon objectif de formation, </a:t>
            </a:r>
            <a:r>
              <a:rPr lang="hi-IN" altLang="fr-FR" sz="1400" b="1">
                <a:solidFill>
                  <a:srgbClr val="000000"/>
                </a:solidFill>
                <a:ea typeface="Times New Roman" pitchFamily="-110" charset="0"/>
                <a:cs typeface="Mangal" pitchFamily="2"/>
              </a:rPr>
              <a:t>mon projet professionnel</a:t>
            </a:r>
            <a:endParaRPr lang="hi-IN" altLang="fr-FR" sz="1600">
              <a:ea typeface="Times New Roman" pitchFamily="-110" charset="0"/>
              <a:cs typeface="Mangal" pitchFamily="2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361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72"/>
          <p:cNvSpPr>
            <a:spLocks noChangeArrowheads="1"/>
          </p:cNvSpPr>
          <p:nvPr/>
        </p:nvSpPr>
        <p:spPr bwMode="auto">
          <a:xfrm rot="2519482">
            <a:off x="114722275" y="110937675"/>
            <a:ext cx="952500" cy="592138"/>
          </a:xfrm>
          <a:prstGeom prst="downArrowCallout">
            <a:avLst>
              <a:gd name="adj1" fmla="val 35791"/>
              <a:gd name="adj2" fmla="val 3579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Exploration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des métiers</a:t>
            </a:r>
            <a:endParaRPr lang="fr-FR" altLang="fr-FR" sz="1000"/>
          </a:p>
        </p:txBody>
      </p:sp>
      <p:sp>
        <p:nvSpPr>
          <p:cNvPr id="47107" name="AutoShape 73"/>
          <p:cNvSpPr>
            <a:spLocks noChangeArrowheads="1"/>
          </p:cNvSpPr>
          <p:nvPr/>
        </p:nvSpPr>
        <p:spPr bwMode="auto">
          <a:xfrm rot="2363557">
            <a:off x="113145888" y="109373988"/>
            <a:ext cx="1095375" cy="592137"/>
          </a:xfrm>
          <a:prstGeom prst="downArrowCallout">
            <a:avLst>
              <a:gd name="adj1" fmla="val 41160"/>
              <a:gd name="adj2" fmla="val 41160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Amélioration d’un comportement</a:t>
            </a:r>
            <a:endParaRPr lang="fr-FR" altLang="fr-FR" sz="1000"/>
          </a:p>
        </p:txBody>
      </p:sp>
      <p:sp>
        <p:nvSpPr>
          <p:cNvPr id="47108" name="AutoShape 74"/>
          <p:cNvSpPr>
            <a:spLocks noChangeArrowheads="1"/>
          </p:cNvSpPr>
          <p:nvPr/>
        </p:nvSpPr>
        <p:spPr bwMode="auto">
          <a:xfrm>
            <a:off x="110182025" y="107099100"/>
            <a:ext cx="1111250" cy="720725"/>
          </a:xfrm>
          <a:prstGeom prst="downArrowCallout">
            <a:avLst>
              <a:gd name="adj1" fmla="val 34306"/>
              <a:gd name="adj2" fmla="val 34306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Test d’orientation et de 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soi</a:t>
            </a:r>
            <a:endParaRPr lang="fr-FR" altLang="fr-FR" sz="1000"/>
          </a:p>
        </p:txBody>
      </p:sp>
      <p:sp>
        <p:nvSpPr>
          <p:cNvPr id="47109" name="AutoShape 75"/>
          <p:cNvSpPr>
            <a:spLocks noChangeArrowheads="1"/>
          </p:cNvSpPr>
          <p:nvPr/>
        </p:nvSpPr>
        <p:spPr bwMode="auto">
          <a:xfrm rot="2874727">
            <a:off x="116360575" y="106921300"/>
            <a:ext cx="846138" cy="808038"/>
          </a:xfrm>
          <a:prstGeom prst="downArrowCallout">
            <a:avLst>
              <a:gd name="adj1" fmla="val 29417"/>
              <a:gd name="adj2" fmla="val 29417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limites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personnelles /au travail</a:t>
            </a:r>
            <a:endParaRPr lang="fr-FR" altLang="fr-FR" sz="1000"/>
          </a:p>
        </p:txBody>
      </p:sp>
      <p:sp>
        <p:nvSpPr>
          <p:cNvPr id="47110" name="AutoShape 76"/>
          <p:cNvSpPr>
            <a:spLocks noChangeArrowheads="1"/>
          </p:cNvSpPr>
          <p:nvPr/>
        </p:nvSpPr>
        <p:spPr bwMode="auto">
          <a:xfrm rot="-561373">
            <a:off x="109370813" y="109096175"/>
            <a:ext cx="762000" cy="550863"/>
          </a:xfrm>
          <a:prstGeom prst="downArrowCallout">
            <a:avLst>
              <a:gd name="adj1" fmla="val 30778"/>
              <a:gd name="adj2" fmla="val 3077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Poursuite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des études</a:t>
            </a:r>
            <a:endParaRPr lang="fr-FR" altLang="fr-FR" sz="1000"/>
          </a:p>
        </p:txBody>
      </p:sp>
      <p:sp>
        <p:nvSpPr>
          <p:cNvPr id="47111" name="AutoShape 77"/>
          <p:cNvSpPr>
            <a:spLocks noChangeArrowheads="1"/>
          </p:cNvSpPr>
          <p:nvPr/>
        </p:nvSpPr>
        <p:spPr bwMode="auto">
          <a:xfrm>
            <a:off x="110199488" y="110610650"/>
            <a:ext cx="1285875" cy="593725"/>
          </a:xfrm>
          <a:prstGeom prst="downArrowCallout">
            <a:avLst>
              <a:gd name="adj1" fmla="val 48189"/>
              <a:gd name="adj2" fmla="val 4818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Choix professionnel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Plan A, plan B ...</a:t>
            </a:r>
            <a:endParaRPr lang="fr-FR" altLang="fr-FR" sz="1000"/>
          </a:p>
        </p:txBody>
      </p:sp>
      <p:sp>
        <p:nvSpPr>
          <p:cNvPr id="47112" name="AutoShape 78"/>
          <p:cNvSpPr>
            <a:spLocks noChangeArrowheads="1"/>
          </p:cNvSpPr>
          <p:nvPr/>
        </p:nvSpPr>
        <p:spPr bwMode="auto">
          <a:xfrm rot="3114921">
            <a:off x="116491544" y="110078044"/>
            <a:ext cx="1228725" cy="855663"/>
          </a:xfrm>
          <a:prstGeom prst="downArrowCallout">
            <a:avLst>
              <a:gd name="adj1" fmla="val 40341"/>
              <a:gd name="adj2" fmla="val 4034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Méthodes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recherche d’emploi: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Entrevue, CV, etc.</a:t>
            </a:r>
            <a:endParaRPr lang="fr-FR" altLang="fr-FR" sz="1000"/>
          </a:p>
        </p:txBody>
      </p:sp>
      <p:sp>
        <p:nvSpPr>
          <p:cNvPr id="47113" name="AutoShape 79"/>
          <p:cNvSpPr>
            <a:spLocks noChangeArrowheads="1"/>
          </p:cNvSpPr>
          <p:nvPr/>
        </p:nvSpPr>
        <p:spPr bwMode="auto">
          <a:xfrm rot="-2871724">
            <a:off x="105458419" y="109590681"/>
            <a:ext cx="657225" cy="595313"/>
          </a:xfrm>
          <a:prstGeom prst="downArrowCallout">
            <a:avLst>
              <a:gd name="adj1" fmla="val 31014"/>
              <a:gd name="adj2" fmla="val 3101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Recherche d’emploi</a:t>
            </a:r>
            <a:endParaRPr lang="fr-FR" altLang="fr-FR" sz="1000"/>
          </a:p>
        </p:txBody>
      </p:sp>
      <p:sp>
        <p:nvSpPr>
          <p:cNvPr id="47114" name="AutoShape 80"/>
          <p:cNvSpPr>
            <a:spLocks noChangeArrowheads="1"/>
          </p:cNvSpPr>
          <p:nvPr/>
        </p:nvSpPr>
        <p:spPr bwMode="auto">
          <a:xfrm rot="2001354">
            <a:off x="112406113" y="107376913"/>
            <a:ext cx="1047750" cy="762000"/>
          </a:xfrm>
          <a:prstGeom prst="downArrowCallout">
            <a:avLst>
              <a:gd name="adj1" fmla="val 30594"/>
              <a:gd name="adj2" fmla="val 3059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aptitudes, mes compétences et mes  habiletés</a:t>
            </a:r>
            <a:endParaRPr lang="fr-FR" altLang="fr-FR" sz="1000"/>
          </a:p>
        </p:txBody>
      </p:sp>
      <p:sp>
        <p:nvSpPr>
          <p:cNvPr id="47115" name="AutoShape 81"/>
          <p:cNvSpPr>
            <a:spLocks noChangeArrowheads="1"/>
          </p:cNvSpPr>
          <p:nvPr/>
        </p:nvSpPr>
        <p:spPr bwMode="auto">
          <a:xfrm rot="2487514">
            <a:off x="114882613" y="108316713"/>
            <a:ext cx="1095375" cy="508000"/>
          </a:xfrm>
          <a:prstGeom prst="downArrowCallout">
            <a:avLst>
              <a:gd name="adj1" fmla="val 47977"/>
              <a:gd name="adj2" fmla="val 47977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expériences de travail</a:t>
            </a:r>
            <a:endParaRPr lang="fr-FR" altLang="fr-FR" sz="1000"/>
          </a:p>
        </p:txBody>
      </p:sp>
      <p:sp>
        <p:nvSpPr>
          <p:cNvPr id="47116" name="AutoShape 82"/>
          <p:cNvSpPr>
            <a:spLocks noChangeArrowheads="1"/>
          </p:cNvSpPr>
          <p:nvPr/>
        </p:nvSpPr>
        <p:spPr bwMode="auto">
          <a:xfrm rot="2617336">
            <a:off x="115671600" y="112845850"/>
            <a:ext cx="1301750" cy="552450"/>
          </a:xfrm>
          <a:prstGeom prst="downArrowCallout">
            <a:avLst>
              <a:gd name="adj1" fmla="val 52428"/>
              <a:gd name="adj2" fmla="val 5242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Validation de mes choix professionnels</a:t>
            </a:r>
            <a:endParaRPr lang="fr-FR" altLang="fr-FR" sz="1000"/>
          </a:p>
        </p:txBody>
      </p:sp>
      <p:sp>
        <p:nvSpPr>
          <p:cNvPr id="47117" name="AutoShape 83"/>
          <p:cNvSpPr>
            <a:spLocks noChangeArrowheads="1"/>
          </p:cNvSpPr>
          <p:nvPr/>
        </p:nvSpPr>
        <p:spPr bwMode="auto">
          <a:xfrm rot="2902266">
            <a:off x="112591056" y="112914907"/>
            <a:ext cx="849313" cy="571500"/>
          </a:xfrm>
          <a:prstGeom prst="downArrowCallout">
            <a:avLst>
              <a:gd name="adj1" fmla="val 41749"/>
              <a:gd name="adj2" fmla="val 4174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Stage en milieu de travail</a:t>
            </a:r>
            <a:endParaRPr lang="fr-FR" altLang="fr-FR" sz="1000"/>
          </a:p>
        </p:txBody>
      </p:sp>
      <p:sp>
        <p:nvSpPr>
          <p:cNvPr id="47118" name="AutoShape 84"/>
          <p:cNvSpPr>
            <a:spLocks noChangeArrowheads="1"/>
          </p:cNvSpPr>
          <p:nvPr/>
        </p:nvSpPr>
        <p:spPr bwMode="auto">
          <a:xfrm rot="2803257">
            <a:off x="114218244" y="112459294"/>
            <a:ext cx="763588" cy="666750"/>
          </a:xfrm>
          <a:prstGeom prst="downArrowCallout">
            <a:avLst>
              <a:gd name="adj1" fmla="val 32173"/>
              <a:gd name="adj2" fmla="val 32173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besoins financiers</a:t>
            </a:r>
            <a:endParaRPr lang="fr-FR" altLang="fr-FR" sz="1000"/>
          </a:p>
        </p:txBody>
      </p:sp>
      <p:sp>
        <p:nvSpPr>
          <p:cNvPr id="47119" name="AutoShape 85"/>
          <p:cNvSpPr>
            <a:spLocks noChangeArrowheads="1"/>
          </p:cNvSpPr>
          <p:nvPr/>
        </p:nvSpPr>
        <p:spPr bwMode="auto">
          <a:xfrm rot="-2537434">
            <a:off x="105106788" y="111782225"/>
            <a:ext cx="1189037" cy="931863"/>
          </a:xfrm>
          <a:prstGeom prst="downArrowCallout">
            <a:avLst>
              <a:gd name="adj1" fmla="val 28391"/>
              <a:gd name="adj2" fmla="val 2839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traits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personnalité,   mes valeurs et mes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croyances</a:t>
            </a:r>
            <a:endParaRPr lang="fr-FR" altLang="fr-FR" sz="1000"/>
          </a:p>
        </p:txBody>
      </p:sp>
      <p:sp>
        <p:nvSpPr>
          <p:cNvPr id="47120" name="AutoShape 86"/>
          <p:cNvSpPr>
            <a:spLocks noChangeArrowheads="1"/>
          </p:cNvSpPr>
          <p:nvPr/>
        </p:nvSpPr>
        <p:spPr bwMode="auto">
          <a:xfrm rot="-1477523">
            <a:off x="108130975" y="107037188"/>
            <a:ext cx="1193800" cy="735012"/>
          </a:xfrm>
          <a:prstGeom prst="downArrowCallout">
            <a:avLst>
              <a:gd name="adj1" fmla="val 36138"/>
              <a:gd name="adj2" fmla="val 3613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Exploration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du marché du travail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et des métiers</a:t>
            </a:r>
            <a:endParaRPr lang="fr-FR" altLang="fr-FR" sz="1000"/>
          </a:p>
        </p:txBody>
      </p:sp>
      <p:sp>
        <p:nvSpPr>
          <p:cNvPr id="47121" name="AutoShape 87"/>
          <p:cNvSpPr>
            <a:spLocks noChangeArrowheads="1"/>
          </p:cNvSpPr>
          <p:nvPr/>
        </p:nvSpPr>
        <p:spPr bwMode="auto">
          <a:xfrm rot="-1688997">
            <a:off x="105914825" y="107132438"/>
            <a:ext cx="952500" cy="549275"/>
          </a:xfrm>
          <a:prstGeom prst="downArrowCallout">
            <a:avLst>
              <a:gd name="adj1" fmla="val 38584"/>
              <a:gd name="adj2" fmla="val 3858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Apprentissage d’un métier</a:t>
            </a:r>
            <a:endParaRPr lang="fr-FR" altLang="fr-FR" sz="1000"/>
          </a:p>
        </p:txBody>
      </p:sp>
      <p:sp>
        <p:nvSpPr>
          <p:cNvPr id="47122" name="AutoShape 88"/>
          <p:cNvSpPr>
            <a:spLocks noChangeArrowheads="1"/>
          </p:cNvSpPr>
          <p:nvPr/>
        </p:nvSpPr>
        <p:spPr bwMode="auto">
          <a:xfrm rot="-2381821">
            <a:off x="104209850" y="108119863"/>
            <a:ext cx="1046163" cy="762000"/>
          </a:xfrm>
          <a:prstGeom prst="downArrowCallout">
            <a:avLst>
              <a:gd name="adj1" fmla="val 30547"/>
              <a:gd name="adj2" fmla="val 30547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Connaissance des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exigences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l’employeur</a:t>
            </a:r>
            <a:endParaRPr lang="fr-FR" altLang="fr-FR" sz="1000"/>
          </a:p>
        </p:txBody>
      </p:sp>
      <p:sp>
        <p:nvSpPr>
          <p:cNvPr id="47123" name="AutoShape 89"/>
          <p:cNvSpPr>
            <a:spLocks noChangeArrowheads="1"/>
          </p:cNvSpPr>
          <p:nvPr/>
        </p:nvSpPr>
        <p:spPr bwMode="auto">
          <a:xfrm rot="-2933725">
            <a:off x="103109713" y="110610650"/>
            <a:ext cx="973137" cy="785813"/>
          </a:xfrm>
          <a:prstGeom prst="downArrowCallout">
            <a:avLst>
              <a:gd name="adj1" fmla="val 34789"/>
              <a:gd name="adj2" fmla="val 3478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Connaissance de l’informatique et de l’internet</a:t>
            </a:r>
            <a:endParaRPr lang="fr-FR" altLang="fr-FR" sz="1000"/>
          </a:p>
        </p:txBody>
      </p:sp>
      <p:sp>
        <p:nvSpPr>
          <p:cNvPr id="47124" name="AutoShape 90"/>
          <p:cNvSpPr>
            <a:spLocks noChangeArrowheads="1"/>
          </p:cNvSpPr>
          <p:nvPr/>
        </p:nvSpPr>
        <p:spPr bwMode="auto">
          <a:xfrm rot="-2402729">
            <a:off x="107230863" y="112920463"/>
            <a:ext cx="1095375" cy="974725"/>
          </a:xfrm>
          <a:prstGeom prst="downArrowCallout">
            <a:avLst>
              <a:gd name="adj1" fmla="val 25004"/>
              <a:gd name="adj2" fmla="val 2500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Ponctualité 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assiduité, bonne communication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au travail </a:t>
            </a:r>
            <a:endParaRPr lang="fr-FR" altLang="fr-FR" sz="1000"/>
          </a:p>
        </p:txBody>
      </p:sp>
      <p:sp>
        <p:nvSpPr>
          <p:cNvPr id="47125" name="AutoShape 91"/>
          <p:cNvSpPr>
            <a:spLocks noChangeArrowheads="1"/>
          </p:cNvSpPr>
          <p:nvPr/>
        </p:nvSpPr>
        <p:spPr bwMode="auto">
          <a:xfrm rot="-1911270">
            <a:off x="107326113" y="108791375"/>
            <a:ext cx="900112" cy="911225"/>
          </a:xfrm>
          <a:prstGeom prst="downArrowCallout">
            <a:avLst>
              <a:gd name="adj1" fmla="val 25000"/>
              <a:gd name="adj2" fmla="val 25000"/>
              <a:gd name="adj3" fmla="val 18958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Meilleure 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du français ou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l’anglais </a:t>
            </a:r>
            <a:endParaRPr lang="fr-FR" altLang="fr-FR" sz="1000"/>
          </a:p>
        </p:txBody>
      </p:sp>
      <p:sp>
        <p:nvSpPr>
          <p:cNvPr id="47126" name="AutoShape 92"/>
          <p:cNvSpPr>
            <a:spLocks noChangeArrowheads="1"/>
          </p:cNvSpPr>
          <p:nvPr/>
        </p:nvSpPr>
        <p:spPr bwMode="auto">
          <a:xfrm rot="-2445270">
            <a:off x="107534075" y="110670975"/>
            <a:ext cx="1095375" cy="720725"/>
          </a:xfrm>
          <a:prstGeom prst="downArrowCallout">
            <a:avLst>
              <a:gd name="adj1" fmla="val 33816"/>
              <a:gd name="adj2" fmla="val 33816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Mon objectif, mon rêve, mon projet personnel de vie</a:t>
            </a:r>
            <a:endParaRPr lang="fr-FR" altLang="fr-FR" sz="1000"/>
          </a:p>
        </p:txBody>
      </p:sp>
      <p:sp>
        <p:nvSpPr>
          <p:cNvPr id="47127" name="AutoShape 93"/>
          <p:cNvSpPr>
            <a:spLocks noChangeArrowheads="1"/>
          </p:cNvSpPr>
          <p:nvPr/>
        </p:nvSpPr>
        <p:spPr bwMode="auto">
          <a:xfrm rot="485067">
            <a:off x="111221838" y="108777088"/>
            <a:ext cx="1095375" cy="593725"/>
          </a:xfrm>
          <a:prstGeom prst="downArrowCallout">
            <a:avLst>
              <a:gd name="adj1" fmla="val 41049"/>
              <a:gd name="adj2" fmla="val 4104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forces 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faiblesses</a:t>
            </a:r>
            <a:endParaRPr lang="fr-FR" altLang="fr-FR" sz="1000"/>
          </a:p>
        </p:txBody>
      </p:sp>
      <p:sp>
        <p:nvSpPr>
          <p:cNvPr id="47128" name="AutoShape 94"/>
          <p:cNvSpPr>
            <a:spLocks noChangeArrowheads="1"/>
          </p:cNvSpPr>
          <p:nvPr/>
        </p:nvSpPr>
        <p:spPr bwMode="auto">
          <a:xfrm>
            <a:off x="110050263" y="105876725"/>
            <a:ext cx="714375" cy="3127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19050" algn="in">
            <a:solidFill>
              <a:srgbClr val="0000F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fr-CA"/>
          </a:p>
        </p:txBody>
      </p:sp>
      <p:sp>
        <p:nvSpPr>
          <p:cNvPr id="47129" name="Rectangle 95"/>
          <p:cNvSpPr>
            <a:spLocks noChangeArrowheads="1"/>
          </p:cNvSpPr>
          <p:nvPr/>
        </p:nvSpPr>
        <p:spPr bwMode="auto">
          <a:xfrm>
            <a:off x="105383013" y="105895775"/>
            <a:ext cx="4013200" cy="339725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000">
                <a:solidFill>
                  <a:srgbClr val="0066FF"/>
                </a:solidFill>
              </a:rPr>
              <a:t>Mon plan d’action global: </a:t>
            </a:r>
            <a:r>
              <a:rPr lang="fr-CA" altLang="fr-FR" sz="1000">
                <a:solidFill>
                  <a:srgbClr val="000000"/>
                </a:solidFill>
              </a:rPr>
              <a:t>mon projet de formation</a:t>
            </a:r>
            <a:endParaRPr lang="fr-FR" altLang="fr-FR" sz="1000"/>
          </a:p>
        </p:txBody>
      </p:sp>
      <p:sp>
        <p:nvSpPr>
          <p:cNvPr id="41056" name="Rectangle 96"/>
          <p:cNvSpPr>
            <a:spLocks noChangeArrowheads="1"/>
          </p:cNvSpPr>
          <p:nvPr/>
        </p:nvSpPr>
        <p:spPr bwMode="auto">
          <a:xfrm>
            <a:off x="113034763" y="105938638"/>
            <a:ext cx="4008437" cy="296862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fr-CA" sz="1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Outils ou ressources utiles: </a:t>
            </a:r>
            <a:r>
              <a:rPr lang="fr-CA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 choix personnels </a:t>
            </a:r>
            <a:r>
              <a:rPr lang="fr-CA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à faire</a:t>
            </a:r>
            <a:endParaRPr lang="fr-F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131" name="Text Box 97"/>
          <p:cNvSpPr txBox="1">
            <a:spLocks noChangeArrowheads="1"/>
          </p:cNvSpPr>
          <p:nvPr/>
        </p:nvSpPr>
        <p:spPr bwMode="auto">
          <a:xfrm>
            <a:off x="113601500" y="114650838"/>
            <a:ext cx="3571875" cy="296862"/>
          </a:xfrm>
          <a:prstGeom prst="rect">
            <a:avLst/>
          </a:prstGeom>
          <a:solidFill>
            <a:srgbClr val="FFFFD5"/>
          </a:solidFill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 b="1">
                <a:solidFill>
                  <a:srgbClr val="000000"/>
                </a:solidFill>
              </a:rPr>
              <a:t>Parmi les moyens d’action ci-dessus, encerclez ceux qui seront utiles pour atteindre  votre objectif,  votre projet de formation ?</a:t>
            </a:r>
            <a:endParaRPr lang="fr-FR" altLang="fr-FR" sz="1000"/>
          </a:p>
        </p:txBody>
      </p:sp>
      <p:sp>
        <p:nvSpPr>
          <p:cNvPr id="47132" name="Text Box 98"/>
          <p:cNvSpPr txBox="1">
            <a:spLocks noChangeArrowheads="1"/>
          </p:cNvSpPr>
          <p:nvPr/>
        </p:nvSpPr>
        <p:spPr bwMode="auto">
          <a:xfrm>
            <a:off x="104962325" y="114566700"/>
            <a:ext cx="3570288" cy="381000"/>
          </a:xfrm>
          <a:prstGeom prst="rect">
            <a:avLst/>
          </a:prstGeom>
          <a:solidFill>
            <a:srgbClr val="FFFFD5"/>
          </a:solidFill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CCCCCC">
                <a:alpha val="50000"/>
              </a:srgbClr>
            </a:outerShdw>
          </a:effec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 b="1">
                <a:solidFill>
                  <a:srgbClr val="000000"/>
                </a:solidFill>
              </a:rPr>
              <a:t>Inscrivez ici votre objectif de parcours ou votre projet de formation:</a:t>
            </a:r>
            <a:endParaRPr lang="fr-FR" altLang="fr-FR" sz="1000"/>
          </a:p>
        </p:txBody>
      </p:sp>
      <p:sp>
        <p:nvSpPr>
          <p:cNvPr id="47133" name="AutoShape 99"/>
          <p:cNvSpPr>
            <a:spLocks noChangeArrowheads="1"/>
          </p:cNvSpPr>
          <p:nvPr/>
        </p:nvSpPr>
        <p:spPr bwMode="auto">
          <a:xfrm rot="2574008">
            <a:off x="112366425" y="111136113"/>
            <a:ext cx="1238250" cy="720725"/>
          </a:xfrm>
          <a:prstGeom prst="downArrowCallout">
            <a:avLst>
              <a:gd name="adj1" fmla="val 38227"/>
              <a:gd name="adj2" fmla="val 38227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Information sur les parcours scolaires menant à l’emploi</a:t>
            </a:r>
            <a:endParaRPr lang="fr-FR" altLang="fr-FR" sz="1000"/>
          </a:p>
        </p:txBody>
      </p:sp>
      <p:grpSp>
        <p:nvGrpSpPr>
          <p:cNvPr id="47134" name="Group 100"/>
          <p:cNvGrpSpPr>
            <a:grpSpLocks/>
          </p:cNvGrpSpPr>
          <p:nvPr/>
        </p:nvGrpSpPr>
        <p:grpSpPr bwMode="auto">
          <a:xfrm>
            <a:off x="109750225" y="112766475"/>
            <a:ext cx="2238375" cy="2146300"/>
            <a:chOff x="108604800" y="111265200"/>
            <a:chExt cx="3384000" cy="3646800"/>
          </a:xfrm>
        </p:grpSpPr>
        <p:pic>
          <p:nvPicPr>
            <p:cNvPr id="47170" name="Picture 101" descr="personne-n-est-monte-au-ciel-henoch-elie-jean-3-13[2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676800" y="111265200"/>
              <a:ext cx="3034800" cy="303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1" name="Text Box 102"/>
            <p:cNvSpPr txBox="1">
              <a:spLocks noChangeArrowheads="1"/>
            </p:cNvSpPr>
            <p:nvPr/>
          </p:nvSpPr>
          <p:spPr bwMode="auto">
            <a:xfrm>
              <a:off x="108604800" y="114477900"/>
              <a:ext cx="3096000" cy="326100"/>
            </a:xfrm>
            <a:prstGeom prst="rect">
              <a:avLst/>
            </a:prstGeom>
            <a:noFill/>
            <a:ln w="9525" algn="in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800" b="1">
                  <a:solidFill>
                    <a:srgbClr val="000000"/>
                  </a:solidFill>
                </a:rPr>
                <a:t>Nom:</a:t>
              </a:r>
              <a:endParaRPr lang="fr-FR" altLang="fr-FR" sz="1000"/>
            </a:p>
          </p:txBody>
        </p:sp>
        <p:sp>
          <p:nvSpPr>
            <p:cNvPr id="47172" name="Text Box 103"/>
            <p:cNvSpPr txBox="1">
              <a:spLocks noChangeArrowheads="1"/>
            </p:cNvSpPr>
            <p:nvPr/>
          </p:nvSpPr>
          <p:spPr bwMode="auto">
            <a:xfrm rot="1517694">
              <a:off x="110748282" y="111420000"/>
              <a:ext cx="864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800">
                  <a:solidFill>
                    <a:srgbClr val="0066FF"/>
                  </a:solidFill>
                </a:rPr>
                <a:t>Plan A</a:t>
              </a:r>
              <a:endParaRPr lang="fr-FR" altLang="fr-FR" sz="1000"/>
            </a:p>
          </p:txBody>
        </p:sp>
        <p:sp>
          <p:nvSpPr>
            <p:cNvPr id="47173" name="Text Box 104"/>
            <p:cNvSpPr txBox="1">
              <a:spLocks noChangeArrowheads="1"/>
            </p:cNvSpPr>
            <p:nvPr/>
          </p:nvSpPr>
          <p:spPr bwMode="auto">
            <a:xfrm rot="-3163440">
              <a:off x="108838800" y="111636000"/>
              <a:ext cx="864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800">
                  <a:solidFill>
                    <a:srgbClr val="0066FF"/>
                  </a:solidFill>
                </a:rPr>
                <a:t>Plan B</a:t>
              </a:r>
              <a:endParaRPr lang="fr-FR" altLang="fr-FR" sz="1000"/>
            </a:p>
          </p:txBody>
        </p:sp>
        <p:sp>
          <p:nvSpPr>
            <p:cNvPr id="47174" name="Text Box 105"/>
            <p:cNvSpPr txBox="1">
              <a:spLocks noChangeArrowheads="1"/>
            </p:cNvSpPr>
            <p:nvPr/>
          </p:nvSpPr>
          <p:spPr bwMode="auto">
            <a:xfrm rot="4750053">
              <a:off x="111412800" y="112716000"/>
              <a:ext cx="864000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800">
                  <a:solidFill>
                    <a:srgbClr val="0066FF"/>
                  </a:solidFill>
                </a:rPr>
                <a:t>Plan C</a:t>
              </a:r>
              <a:endParaRPr lang="fr-FR" altLang="fr-FR" sz="1000"/>
            </a:p>
          </p:txBody>
        </p:sp>
        <p:sp>
          <p:nvSpPr>
            <p:cNvPr id="47175" name="Text Box 106"/>
            <p:cNvSpPr txBox="1">
              <a:spLocks noChangeArrowheads="1"/>
            </p:cNvSpPr>
            <p:nvPr/>
          </p:nvSpPr>
          <p:spPr bwMode="auto">
            <a:xfrm rot="-3599344">
              <a:off x="108783713" y="113185087"/>
              <a:ext cx="3060000" cy="393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CA" altLang="fr-FR" sz="700">
                  <a:solidFill>
                    <a:srgbClr val="0066FF"/>
                  </a:solidFill>
                </a:rPr>
                <a:t>Parcours de formation</a:t>
              </a:r>
              <a:endParaRPr lang="fr-FR" altLang="fr-FR" sz="1000"/>
            </a:p>
          </p:txBody>
        </p:sp>
      </p:grpSp>
      <p:sp>
        <p:nvSpPr>
          <p:cNvPr id="47135" name="AutoShape 72"/>
          <p:cNvSpPr>
            <a:spLocks noChangeArrowheads="1"/>
          </p:cNvSpPr>
          <p:nvPr/>
        </p:nvSpPr>
        <p:spPr bwMode="auto">
          <a:xfrm rot="2519482">
            <a:off x="7961313" y="2014538"/>
            <a:ext cx="950912" cy="593725"/>
          </a:xfrm>
          <a:prstGeom prst="downArrowCallout">
            <a:avLst>
              <a:gd name="adj1" fmla="val 35636"/>
              <a:gd name="adj2" fmla="val 35636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Exploration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des métiers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36" name="AutoShape 73"/>
          <p:cNvSpPr>
            <a:spLocks noChangeArrowheads="1"/>
          </p:cNvSpPr>
          <p:nvPr/>
        </p:nvSpPr>
        <p:spPr bwMode="auto">
          <a:xfrm rot="2363557">
            <a:off x="6580188" y="3492500"/>
            <a:ext cx="1095375" cy="593725"/>
          </a:xfrm>
          <a:prstGeom prst="downArrowCallout">
            <a:avLst>
              <a:gd name="adj1" fmla="val 41049"/>
              <a:gd name="adj2" fmla="val 4104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Amélioration d’un comportement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37" name="AutoShape 74"/>
          <p:cNvSpPr>
            <a:spLocks noChangeArrowheads="1"/>
          </p:cNvSpPr>
          <p:nvPr/>
        </p:nvSpPr>
        <p:spPr bwMode="auto">
          <a:xfrm rot="429278">
            <a:off x="4859338" y="1341438"/>
            <a:ext cx="1112837" cy="719137"/>
          </a:xfrm>
          <a:prstGeom prst="downArrowCallout">
            <a:avLst>
              <a:gd name="adj1" fmla="val 34431"/>
              <a:gd name="adj2" fmla="val 3443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Test d’orientation et de 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soi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38" name="AutoShape 75"/>
          <p:cNvSpPr>
            <a:spLocks noChangeArrowheads="1"/>
          </p:cNvSpPr>
          <p:nvPr/>
        </p:nvSpPr>
        <p:spPr bwMode="auto">
          <a:xfrm rot="-1491520">
            <a:off x="2500313" y="895350"/>
            <a:ext cx="847725" cy="809625"/>
          </a:xfrm>
          <a:prstGeom prst="downArrowCallout">
            <a:avLst>
              <a:gd name="adj1" fmla="val 29415"/>
              <a:gd name="adj2" fmla="val 29415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limites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personnelles /au travail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39" name="AutoShape 76"/>
          <p:cNvSpPr>
            <a:spLocks noChangeArrowheads="1"/>
          </p:cNvSpPr>
          <p:nvPr/>
        </p:nvSpPr>
        <p:spPr bwMode="auto">
          <a:xfrm rot="-561373">
            <a:off x="4035425" y="2747963"/>
            <a:ext cx="762000" cy="550862"/>
          </a:xfrm>
          <a:prstGeom prst="downArrowCallout">
            <a:avLst>
              <a:gd name="adj1" fmla="val 30778"/>
              <a:gd name="adj2" fmla="val 3077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Poursuite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des études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0" name="AutoShape 77"/>
          <p:cNvSpPr>
            <a:spLocks noChangeArrowheads="1"/>
          </p:cNvSpPr>
          <p:nvPr/>
        </p:nvSpPr>
        <p:spPr bwMode="auto">
          <a:xfrm rot="265417">
            <a:off x="4284663" y="3933825"/>
            <a:ext cx="1285875" cy="592138"/>
          </a:xfrm>
          <a:prstGeom prst="downArrowCallout">
            <a:avLst>
              <a:gd name="adj1" fmla="val 48318"/>
              <a:gd name="adj2" fmla="val 4831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Choix professionnel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Plan A, plan B ...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1" name="AutoShape 78"/>
          <p:cNvSpPr>
            <a:spLocks noChangeArrowheads="1"/>
          </p:cNvSpPr>
          <p:nvPr/>
        </p:nvSpPr>
        <p:spPr bwMode="auto">
          <a:xfrm rot="2637306">
            <a:off x="7481888" y="2955925"/>
            <a:ext cx="1228725" cy="857250"/>
          </a:xfrm>
          <a:prstGeom prst="downArrowCallout">
            <a:avLst>
              <a:gd name="adj1" fmla="val 40266"/>
              <a:gd name="adj2" fmla="val 40266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Méthodes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recherche d’emploi: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Entrevue, CV, etc.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2" name="AutoShape 79"/>
          <p:cNvSpPr>
            <a:spLocks noChangeArrowheads="1"/>
          </p:cNvSpPr>
          <p:nvPr/>
        </p:nvSpPr>
        <p:spPr bwMode="auto">
          <a:xfrm rot="-2398085">
            <a:off x="2884488" y="2994025"/>
            <a:ext cx="657225" cy="595313"/>
          </a:xfrm>
          <a:prstGeom prst="downArrowCallout">
            <a:avLst>
              <a:gd name="adj1" fmla="val 31014"/>
              <a:gd name="adj2" fmla="val 3101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Recherche d’emploi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3" name="AutoShape 80"/>
          <p:cNvSpPr>
            <a:spLocks noChangeArrowheads="1"/>
          </p:cNvSpPr>
          <p:nvPr/>
        </p:nvSpPr>
        <p:spPr bwMode="auto">
          <a:xfrm rot="2001354">
            <a:off x="6423025" y="1925638"/>
            <a:ext cx="1047750" cy="762000"/>
          </a:xfrm>
          <a:prstGeom prst="downArrowCallout">
            <a:avLst>
              <a:gd name="adj1" fmla="val 30594"/>
              <a:gd name="adj2" fmla="val 3059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aptitudes, mes compétences et mes  habiletés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4" name="AutoShape 81"/>
          <p:cNvSpPr>
            <a:spLocks noChangeArrowheads="1"/>
          </p:cNvSpPr>
          <p:nvPr/>
        </p:nvSpPr>
        <p:spPr bwMode="auto">
          <a:xfrm rot="2017835">
            <a:off x="6691313" y="1063625"/>
            <a:ext cx="1095375" cy="508000"/>
          </a:xfrm>
          <a:prstGeom prst="downArrowCallout">
            <a:avLst>
              <a:gd name="adj1" fmla="val 47977"/>
              <a:gd name="adj2" fmla="val 47977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expériences de travail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5" name="AutoShape 82"/>
          <p:cNvSpPr>
            <a:spLocks noChangeArrowheads="1"/>
          </p:cNvSpPr>
          <p:nvPr/>
        </p:nvSpPr>
        <p:spPr bwMode="auto">
          <a:xfrm rot="4725674">
            <a:off x="7979569" y="4580732"/>
            <a:ext cx="1301750" cy="550862"/>
          </a:xfrm>
          <a:prstGeom prst="downArrowCallout">
            <a:avLst>
              <a:gd name="adj1" fmla="val 52579"/>
              <a:gd name="adj2" fmla="val 5257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Validation de mes choix professionnels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6" name="AutoShape 83"/>
          <p:cNvSpPr>
            <a:spLocks noChangeArrowheads="1"/>
          </p:cNvSpPr>
          <p:nvPr/>
        </p:nvSpPr>
        <p:spPr bwMode="auto">
          <a:xfrm rot="4983779">
            <a:off x="6010275" y="5392738"/>
            <a:ext cx="996950" cy="590550"/>
          </a:xfrm>
          <a:prstGeom prst="downArrowCallout">
            <a:avLst>
              <a:gd name="adj1" fmla="val 41610"/>
              <a:gd name="adj2" fmla="val 4161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Stage en milieu de travail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7" name="AutoShape 84"/>
          <p:cNvSpPr>
            <a:spLocks noChangeArrowheads="1"/>
          </p:cNvSpPr>
          <p:nvPr/>
        </p:nvSpPr>
        <p:spPr bwMode="auto">
          <a:xfrm rot="4997431">
            <a:off x="7302500" y="5097463"/>
            <a:ext cx="762000" cy="666750"/>
          </a:xfrm>
          <a:prstGeom prst="downArrowCallout">
            <a:avLst>
              <a:gd name="adj1" fmla="val 32106"/>
              <a:gd name="adj2" fmla="val 32106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besoins financiers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8" name="AutoShape 85"/>
          <p:cNvSpPr>
            <a:spLocks noChangeArrowheads="1"/>
          </p:cNvSpPr>
          <p:nvPr/>
        </p:nvSpPr>
        <p:spPr bwMode="auto">
          <a:xfrm rot="-3548373">
            <a:off x="698500" y="4427538"/>
            <a:ext cx="1189038" cy="931862"/>
          </a:xfrm>
          <a:prstGeom prst="downArrowCallout">
            <a:avLst>
              <a:gd name="adj1" fmla="val 28391"/>
              <a:gd name="adj2" fmla="val 2839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traits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personnalité,   mes valeurs et mes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croyances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49" name="AutoShape 86"/>
          <p:cNvSpPr>
            <a:spLocks noChangeArrowheads="1"/>
          </p:cNvSpPr>
          <p:nvPr/>
        </p:nvSpPr>
        <p:spPr bwMode="auto">
          <a:xfrm rot="-1477523">
            <a:off x="3302000" y="1685925"/>
            <a:ext cx="1193800" cy="735013"/>
          </a:xfrm>
          <a:prstGeom prst="downArrowCallout">
            <a:avLst>
              <a:gd name="adj1" fmla="val 36138"/>
              <a:gd name="adj2" fmla="val 36138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Exploration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du marché du travail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et des métiers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0" name="AutoShape 87"/>
          <p:cNvSpPr>
            <a:spLocks noChangeArrowheads="1"/>
          </p:cNvSpPr>
          <p:nvPr/>
        </p:nvSpPr>
        <p:spPr bwMode="auto">
          <a:xfrm rot="-2325515">
            <a:off x="612775" y="1246188"/>
            <a:ext cx="952500" cy="550862"/>
          </a:xfrm>
          <a:prstGeom prst="downArrowCallout">
            <a:avLst>
              <a:gd name="adj1" fmla="val 38473"/>
              <a:gd name="adj2" fmla="val 38473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Apprentissage d’un métier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1" name="AutoShape 88"/>
          <p:cNvSpPr>
            <a:spLocks noChangeArrowheads="1"/>
          </p:cNvSpPr>
          <p:nvPr/>
        </p:nvSpPr>
        <p:spPr bwMode="auto">
          <a:xfrm rot="-3039825">
            <a:off x="396875" y="2833688"/>
            <a:ext cx="1047750" cy="762000"/>
          </a:xfrm>
          <a:prstGeom prst="downArrowCallout">
            <a:avLst>
              <a:gd name="adj1" fmla="val 30594"/>
              <a:gd name="adj2" fmla="val 30594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Connaissance des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exigences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l’employeur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2" name="AutoShape 89"/>
          <p:cNvSpPr>
            <a:spLocks noChangeArrowheads="1"/>
          </p:cNvSpPr>
          <p:nvPr/>
        </p:nvSpPr>
        <p:spPr bwMode="auto">
          <a:xfrm rot="-2933725">
            <a:off x="1604963" y="3373437"/>
            <a:ext cx="973138" cy="785813"/>
          </a:xfrm>
          <a:prstGeom prst="downArrowCallout">
            <a:avLst>
              <a:gd name="adj1" fmla="val 34789"/>
              <a:gd name="adj2" fmla="val 3478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Connaissance de l’informatique et de l’internet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3" name="AutoShape 90"/>
          <p:cNvSpPr>
            <a:spLocks noChangeArrowheads="1"/>
          </p:cNvSpPr>
          <p:nvPr/>
        </p:nvSpPr>
        <p:spPr bwMode="auto">
          <a:xfrm rot="-4436717">
            <a:off x="1948656" y="5115719"/>
            <a:ext cx="1095375" cy="973138"/>
          </a:xfrm>
          <a:prstGeom prst="downArrowCallout">
            <a:avLst>
              <a:gd name="adj1" fmla="val 25045"/>
              <a:gd name="adj2" fmla="val 25045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Ponctualité et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assiduité, bonne communication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au travail 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4" name="AutoShape 91"/>
          <p:cNvSpPr>
            <a:spLocks noChangeArrowheads="1"/>
          </p:cNvSpPr>
          <p:nvPr/>
        </p:nvSpPr>
        <p:spPr bwMode="auto">
          <a:xfrm rot="-1911270">
            <a:off x="1530350" y="1808163"/>
            <a:ext cx="898525" cy="911225"/>
          </a:xfrm>
          <a:prstGeom prst="downArrowCallout">
            <a:avLst>
              <a:gd name="adj1" fmla="val 25000"/>
              <a:gd name="adj2" fmla="val 25000"/>
              <a:gd name="adj3" fmla="val 18992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Meilleure connaissance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du français ou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de l’anglais 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5" name="AutoShape 92"/>
          <p:cNvSpPr>
            <a:spLocks noChangeArrowheads="1"/>
          </p:cNvSpPr>
          <p:nvPr/>
        </p:nvSpPr>
        <p:spPr bwMode="auto">
          <a:xfrm rot="-2445270">
            <a:off x="2730500" y="4203700"/>
            <a:ext cx="1093788" cy="719138"/>
          </a:xfrm>
          <a:prstGeom prst="downArrowCallout">
            <a:avLst>
              <a:gd name="adj1" fmla="val 33842"/>
              <a:gd name="adj2" fmla="val 33842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Mon objectif, mon rêve, mon projet personnel de vie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6" name="AutoShape 93"/>
          <p:cNvSpPr>
            <a:spLocks noChangeArrowheads="1"/>
          </p:cNvSpPr>
          <p:nvPr/>
        </p:nvSpPr>
        <p:spPr bwMode="auto">
          <a:xfrm rot="485067">
            <a:off x="5256213" y="2638425"/>
            <a:ext cx="1095375" cy="593725"/>
          </a:xfrm>
          <a:prstGeom prst="downArrowCallout">
            <a:avLst>
              <a:gd name="adj1" fmla="val 41049"/>
              <a:gd name="adj2" fmla="val 41049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forces 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mes faiblesses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57" name="Rectangle 269"/>
          <p:cNvSpPr>
            <a:spLocks noChangeArrowheads="1"/>
          </p:cNvSpPr>
          <p:nvPr/>
        </p:nvSpPr>
        <p:spPr bwMode="auto">
          <a:xfrm>
            <a:off x="107950" y="280988"/>
            <a:ext cx="4013200" cy="339725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0066FF"/>
                </a:solidFill>
              </a:rPr>
              <a:t>Mon plan d’action global: </a:t>
            </a:r>
            <a:r>
              <a:rPr lang="fr-CA" altLang="fr-FR" sz="1200" b="1">
                <a:solidFill>
                  <a:srgbClr val="000000"/>
                </a:solidFill>
              </a:rPr>
              <a:t>mon projet de formation</a:t>
            </a:r>
            <a:endParaRPr lang="fr-FR" altLang="fr-FR" sz="1200" b="1">
              <a:solidFill>
                <a:srgbClr val="000000"/>
              </a:solidFill>
            </a:endParaRPr>
          </a:p>
        </p:txBody>
      </p:sp>
      <p:sp>
        <p:nvSpPr>
          <p:cNvPr id="47158" name="AutoShape 94"/>
          <p:cNvSpPr>
            <a:spLocks noChangeArrowheads="1"/>
          </p:cNvSpPr>
          <p:nvPr/>
        </p:nvSpPr>
        <p:spPr bwMode="auto">
          <a:xfrm>
            <a:off x="4291013" y="307975"/>
            <a:ext cx="712787" cy="3127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6600"/>
          </a:solidFill>
          <a:ln w="19050" algn="in">
            <a:solidFill>
              <a:srgbClr val="0000FF"/>
            </a:solidFill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fr-CA"/>
          </a:p>
        </p:txBody>
      </p:sp>
      <p:sp>
        <p:nvSpPr>
          <p:cNvPr id="47159" name="Rectangle 270"/>
          <p:cNvSpPr>
            <a:spLocks noChangeArrowheads="1"/>
          </p:cNvSpPr>
          <p:nvPr/>
        </p:nvSpPr>
        <p:spPr bwMode="auto">
          <a:xfrm>
            <a:off x="5076825" y="323850"/>
            <a:ext cx="4008438" cy="296863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CCCCCC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b="1">
                <a:solidFill>
                  <a:srgbClr val="0066FF"/>
                </a:solidFill>
              </a:rPr>
              <a:t>Outils ou ressources utiles: </a:t>
            </a:r>
            <a:r>
              <a:rPr lang="fr-CA" altLang="fr-FR" sz="1200" b="1">
                <a:solidFill>
                  <a:srgbClr val="000000"/>
                </a:solidFill>
              </a:rPr>
              <a:t>des moyens d’action</a:t>
            </a:r>
            <a:endParaRPr lang="fr-FR" altLang="fr-FR" sz="1200" b="1">
              <a:solidFill>
                <a:srgbClr val="000000"/>
              </a:solidFill>
            </a:endParaRPr>
          </a:p>
        </p:txBody>
      </p:sp>
      <p:sp>
        <p:nvSpPr>
          <p:cNvPr id="47160" name="Text Box 97"/>
          <p:cNvSpPr txBox="1">
            <a:spLocks noChangeArrowheads="1"/>
          </p:cNvSpPr>
          <p:nvPr/>
        </p:nvSpPr>
        <p:spPr bwMode="auto">
          <a:xfrm>
            <a:off x="5572125" y="6308725"/>
            <a:ext cx="3392488" cy="360363"/>
          </a:xfrm>
          <a:prstGeom prst="rect">
            <a:avLst/>
          </a:prstGeom>
          <a:solidFill>
            <a:srgbClr val="FFFFD5"/>
          </a:solidFill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8900000" algn="ctr" rotWithShape="0">
              <a:srgbClr val="CCCCCC">
                <a:alpha val="50000"/>
              </a:srgbClr>
            </a:outerShdw>
          </a:effec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 b="1">
                <a:solidFill>
                  <a:srgbClr val="000000"/>
                </a:solidFill>
              </a:rPr>
              <a:t>Parmi les moyens d’action ci-dessus, encerclez ceux qui seront utiles pour atteindre  votre objectif,  votre projet de formation ?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61" name="Text Box 98"/>
          <p:cNvSpPr txBox="1">
            <a:spLocks noChangeArrowheads="1"/>
          </p:cNvSpPr>
          <p:nvPr/>
        </p:nvSpPr>
        <p:spPr bwMode="auto">
          <a:xfrm>
            <a:off x="107950" y="6308725"/>
            <a:ext cx="3462338" cy="381000"/>
          </a:xfrm>
          <a:prstGeom prst="rect">
            <a:avLst/>
          </a:prstGeom>
          <a:solidFill>
            <a:srgbClr val="FFFFD5"/>
          </a:solidFill>
          <a:ln w="9525" algn="in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CCCCCC">
                <a:alpha val="50000"/>
              </a:srgbClr>
            </a:outerShdw>
          </a:effec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 b="1">
                <a:solidFill>
                  <a:srgbClr val="000000"/>
                </a:solidFill>
              </a:rPr>
              <a:t>Inscrivez ici votre objectif de parcours ou votre projet de formation: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62" name="AutoShape 99"/>
          <p:cNvSpPr>
            <a:spLocks noChangeArrowheads="1"/>
          </p:cNvSpPr>
          <p:nvPr/>
        </p:nvSpPr>
        <p:spPr bwMode="auto">
          <a:xfrm rot="2574008">
            <a:off x="5834063" y="4037013"/>
            <a:ext cx="1238250" cy="809625"/>
          </a:xfrm>
          <a:prstGeom prst="downArrowCallout">
            <a:avLst>
              <a:gd name="adj1" fmla="val 38221"/>
              <a:gd name="adj2" fmla="val 38221"/>
              <a:gd name="adj3" fmla="val 16667"/>
              <a:gd name="adj4" fmla="val 66667"/>
            </a:avLst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0000"/>
                </a:solidFill>
              </a:rPr>
              <a:t>Information sur les parcours scolaires menant à l’emploi</a:t>
            </a:r>
            <a:endParaRPr lang="fr-FR" altLang="fr-FR" sz="1000">
              <a:solidFill>
                <a:srgbClr val="000000"/>
              </a:solidFill>
            </a:endParaRPr>
          </a:p>
        </p:txBody>
      </p:sp>
      <p:pic>
        <p:nvPicPr>
          <p:cNvPr id="47163" name="Picture 101" descr="personne-n-est-monte-au-ciel-henoch-elie-jean-3-13[2]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676775"/>
            <a:ext cx="18145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4" name="Text Box 102"/>
          <p:cNvSpPr txBox="1">
            <a:spLocks noChangeArrowheads="1"/>
          </p:cNvSpPr>
          <p:nvPr/>
        </p:nvSpPr>
        <p:spPr bwMode="auto">
          <a:xfrm>
            <a:off x="3660775" y="6326188"/>
            <a:ext cx="1851025" cy="342900"/>
          </a:xfrm>
          <a:prstGeom prst="rect">
            <a:avLst/>
          </a:prstGeom>
          <a:noFill/>
          <a:ln w="9525" algn="in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800" b="1">
                <a:solidFill>
                  <a:srgbClr val="000000"/>
                </a:solidFill>
              </a:rPr>
              <a:t>Nom: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800" b="1">
                <a:solidFill>
                  <a:srgbClr val="000000"/>
                </a:solidFill>
              </a:rPr>
              <a:t>Date:</a:t>
            </a:r>
          </a:p>
        </p:txBody>
      </p:sp>
      <p:sp>
        <p:nvSpPr>
          <p:cNvPr id="47165" name="Text Box 103"/>
          <p:cNvSpPr txBox="1">
            <a:spLocks noChangeArrowheads="1"/>
          </p:cNvSpPr>
          <p:nvPr/>
        </p:nvSpPr>
        <p:spPr bwMode="auto">
          <a:xfrm rot="1517694">
            <a:off x="4867275" y="4684713"/>
            <a:ext cx="515938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>
                <a:solidFill>
                  <a:srgbClr val="0066FF"/>
                </a:solidFill>
              </a:rPr>
              <a:t>Plan A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66" name="Text Box 104"/>
          <p:cNvSpPr txBox="1">
            <a:spLocks noChangeArrowheads="1"/>
          </p:cNvSpPr>
          <p:nvPr/>
        </p:nvSpPr>
        <p:spPr bwMode="auto">
          <a:xfrm rot="-3163440">
            <a:off x="3837782" y="4855369"/>
            <a:ext cx="4429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>
                <a:solidFill>
                  <a:srgbClr val="0066FF"/>
                </a:solidFill>
              </a:rPr>
              <a:t>Plan B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67" name="Text Box 105"/>
          <p:cNvSpPr txBox="1">
            <a:spLocks noChangeArrowheads="1"/>
          </p:cNvSpPr>
          <p:nvPr/>
        </p:nvSpPr>
        <p:spPr bwMode="auto">
          <a:xfrm rot="4750053">
            <a:off x="5268119" y="5409406"/>
            <a:ext cx="444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800">
                <a:solidFill>
                  <a:srgbClr val="0066FF"/>
                </a:solidFill>
              </a:rPr>
              <a:t>Plan C</a:t>
            </a:r>
            <a:endParaRPr lang="fr-FR" altLang="fr-FR" sz="1000">
              <a:solidFill>
                <a:srgbClr val="000000"/>
              </a:solidFill>
            </a:endParaRPr>
          </a:p>
        </p:txBody>
      </p:sp>
      <p:sp>
        <p:nvSpPr>
          <p:cNvPr id="47168" name="Text Box 106"/>
          <p:cNvSpPr txBox="1">
            <a:spLocks noChangeArrowheads="1"/>
          </p:cNvSpPr>
          <p:nvPr/>
        </p:nvSpPr>
        <p:spPr bwMode="auto">
          <a:xfrm rot="-3391623">
            <a:off x="3902869" y="5542757"/>
            <a:ext cx="1571625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900">
                <a:solidFill>
                  <a:srgbClr val="0066FF"/>
                </a:solidFill>
              </a:rPr>
              <a:t>Parcours de formation</a:t>
            </a:r>
            <a:endParaRPr lang="fr-FR" altLang="fr-FR" sz="1100">
              <a:solidFill>
                <a:srgbClr val="000000"/>
              </a:solidFill>
            </a:endParaRPr>
          </a:p>
        </p:txBody>
      </p:sp>
      <p:sp>
        <p:nvSpPr>
          <p:cNvPr id="4716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99FC540-0CA7-4EFB-BFAD-F89C7F5B0DB6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247070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A0F781-269E-4C9C-A4D0-2CDA6AC12B17}" type="slidenum">
              <a:rPr lang="fr-FR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fr-FR" altLang="fr-FR" sz="1400" smtClean="0"/>
          </a:p>
        </p:txBody>
      </p:sp>
      <p:sp>
        <p:nvSpPr>
          <p:cNvPr id="48131" name="Line 2"/>
          <p:cNvSpPr>
            <a:spLocks noChangeShapeType="1"/>
          </p:cNvSpPr>
          <p:nvPr/>
        </p:nvSpPr>
        <p:spPr bwMode="auto">
          <a:xfrm>
            <a:off x="6715125" y="78105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-142875" y="-827088"/>
            <a:ext cx="14986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-142875" y="-827088"/>
            <a:ext cx="79184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38088" bIns="3808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441450" y="333375"/>
          <a:ext cx="7523163" cy="855663"/>
        </p:xfrm>
        <a:graphic>
          <a:graphicData uri="http://schemas.openxmlformats.org/drawingml/2006/table">
            <a:tbl>
              <a:tblPr/>
              <a:tblGrid>
                <a:gridCol w="1223963"/>
                <a:gridCol w="6299200"/>
              </a:tblGrid>
              <a:tr h="855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27" marR="91427" marT="45713" marB="4571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Autoévaluation et évaluation des compétences génériques</a:t>
                      </a:r>
                      <a:endParaRPr kumimoji="0" lang="fr-CA" altLang="fr-FR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CA" alt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CA" alt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Métier :</a:t>
                      </a: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Enseignant, CO, CFS, direction, stagiaire, etc.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Nom  </a:t>
                      </a:r>
                      <a:r>
                        <a:rPr kumimoji="0" lang="fr-CA" alt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____________________________________</a:t>
                      </a:r>
                      <a:endParaRPr kumimoji="0" lang="fr-CA" altLang="fr-FR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1427" marR="91427" marT="45713" marB="4571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8137" name="Rectangle 13"/>
          <p:cNvSpPr>
            <a:spLocks noChangeArrowheads="1"/>
          </p:cNvSpPr>
          <p:nvPr/>
        </p:nvSpPr>
        <p:spPr bwMode="auto">
          <a:xfrm>
            <a:off x="-142875" y="-827088"/>
            <a:ext cx="5172075" cy="0"/>
          </a:xfrm>
          <a:prstGeom prst="rect">
            <a:avLst/>
          </a:prstGeom>
          <a:solidFill>
            <a:srgbClr val="F3F3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48138" name="Rectangle 86"/>
          <p:cNvSpPr>
            <a:spLocks noChangeArrowheads="1"/>
          </p:cNvSpPr>
          <p:nvPr/>
        </p:nvSpPr>
        <p:spPr bwMode="auto">
          <a:xfrm>
            <a:off x="-142875" y="750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7" tIns="45713" rIns="91427" bIns="45713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pic>
        <p:nvPicPr>
          <p:cNvPr id="481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180022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468313" y="1268413"/>
          <a:ext cx="8247062" cy="5040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5430"/>
                <a:gridCol w="302908"/>
                <a:gridCol w="302908"/>
                <a:gridCol w="302908"/>
                <a:gridCol w="302908"/>
              </a:tblGrid>
              <a:tr h="1089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 dirty="0">
                          <a:effectLst/>
                        </a:rPr>
                        <a:t>OBJECTIF: Cette activité d’appréciation a pour but de permettre au participant de reconnaître son degré d’aptitude, de progression et d’engagement face aux attitudes ou comportements à développer.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1100" dirty="0" smtClean="0">
                          <a:effectLst/>
                        </a:rPr>
                        <a:t> </a:t>
                      </a:r>
                      <a:r>
                        <a:rPr lang="fr-CA" sz="1000" dirty="0" smtClean="0">
                          <a:effectLst/>
                        </a:rPr>
                        <a:t>A : très bien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  B : satisfaisant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  C : à améliorer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 smtClean="0">
                          <a:effectLst/>
                        </a:rPr>
                        <a:t>  D : non acquis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 b="1" dirty="0">
                          <a:effectLst/>
                        </a:rPr>
                        <a:t>Compétences génériques </a:t>
                      </a:r>
                      <a:r>
                        <a:rPr lang="fr-CA" sz="1400" dirty="0">
                          <a:effectLst/>
                        </a:rPr>
                        <a:t>(attitudes et comportements aux études et au travail)</a:t>
                      </a:r>
                      <a:endParaRPr lang="fr-C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P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EO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EM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EF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Ponctualité et assiduité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Facilité à communiquer avec les autres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Esprit d’équipe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Sens des responsabilités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Fiabilité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Sens de l’organisation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Sens du travail bien fait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Respect des règles et des codes sociaux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>
                          <a:effectLst/>
                        </a:rPr>
                        <a:t>Motivation et intérêt </a:t>
                      </a:r>
                      <a:endParaRPr lang="fr-CA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 b="1" dirty="0">
                          <a:effectLst/>
                        </a:rPr>
                        <a:t>Évaluation globale:  compétences  génériques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>
                          <a:effectLst/>
                        </a:rPr>
                        <a:t> </a:t>
                      </a:r>
                      <a:endParaRPr lang="fr-CA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32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 b="1" dirty="0">
                          <a:effectLst/>
                        </a:rPr>
                        <a:t>Évaluation globale:  effort, engagement et investissement </a:t>
                      </a:r>
                      <a:endParaRPr lang="fr-CA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83792" marR="83792" marT="41907" marB="419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000" dirty="0">
                          <a:effectLst/>
                        </a:rPr>
                        <a:t> </a:t>
                      </a:r>
                      <a:endParaRPr lang="fr-CA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</a:tbl>
          </a:graphicData>
        </a:graphic>
      </p:graphicFrame>
      <p:sp>
        <p:nvSpPr>
          <p:cNvPr id="48223" name="Rectangle 61"/>
          <p:cNvSpPr>
            <a:spLocks noChangeArrowheads="1"/>
          </p:cNvSpPr>
          <p:nvPr/>
        </p:nvSpPr>
        <p:spPr bwMode="auto">
          <a:xfrm>
            <a:off x="895350" y="1587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3171513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37B4512-07C4-4D86-BFF5-6825E71A7AFE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CA" altLang="fr-FR" sz="1400" smtClean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1619250" y="1858963"/>
            <a:ext cx="777716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400" b="1">
                <a:solidFill>
                  <a:srgbClr val="DA8200"/>
                </a:solidFill>
                <a:latin typeface="Arial Black" pitchFamily="-110" charset="0"/>
              </a:rPr>
              <a:t>Plan de l’atelier 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Attentes des participants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Importance accordée aux formations  FMS, ISP et FAE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Vos pratiques gagnantes, vos bons coups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Constats qui amènent à la proposition de notre modèle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Présentation de notre modèle «</a:t>
            </a:r>
            <a:r>
              <a:rPr lang="fr-CA" altLang="fr-FR" sz="1800" b="1">
                <a:solidFill>
                  <a:srgbClr val="DA8200"/>
                </a:solidFill>
                <a:latin typeface="Arial Black" pitchFamily="-110" charset="0"/>
              </a:rPr>
              <a:t>OPP-ISP-Synergie</a:t>
            </a:r>
            <a:r>
              <a:rPr lang="fr-CA" altLang="fr-FR" sz="1800"/>
              <a:t>»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1800"/>
              <a:t>Objectivation de la rencontre</a:t>
            </a:r>
          </a:p>
        </p:txBody>
      </p: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8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-2557463" y="112713"/>
            <a:ext cx="49530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4300538" y="95726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aphicFrame>
        <p:nvGraphicFramePr>
          <p:cNvPr id="27652" name="Group 4"/>
          <p:cNvGraphicFramePr>
            <a:graphicFrameLocks noGrp="1"/>
          </p:cNvGraphicFramePr>
          <p:nvPr/>
        </p:nvGraphicFramePr>
        <p:xfrm>
          <a:off x="179388" y="981075"/>
          <a:ext cx="8796337" cy="5808664"/>
        </p:xfrm>
        <a:graphic>
          <a:graphicData uri="http://schemas.openxmlformats.org/drawingml/2006/table">
            <a:tbl>
              <a:tblPr/>
              <a:tblGrid>
                <a:gridCol w="2520859"/>
                <a:gridCol w="741335"/>
                <a:gridCol w="212717"/>
                <a:gridCol w="208274"/>
                <a:gridCol w="444484"/>
                <a:gridCol w="1139784"/>
                <a:gridCol w="628627"/>
                <a:gridCol w="211130"/>
                <a:gridCol w="209542"/>
                <a:gridCol w="2479585"/>
              </a:tblGrid>
              <a:tr h="347721">
                <a:tc grid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FR" alt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Métier semi-spécialisé:  AIDE CUISINIER , AIDE CUISINIÈRE</a:t>
                      </a: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7071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 </a:t>
                      </a:r>
                      <a:r>
                        <a:rPr kumimoji="0" lang="fr-CA" alt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 participant         Nom : _________________________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endParaRPr kumimoji="0" lang="fr-CA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 : </a:t>
                      </a:r>
                      <a:r>
                        <a:rPr kumimoji="0" lang="fr-CA" altLang="fr-FR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formateur             Nom : _________________________</a:t>
                      </a: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43200" algn="ctr"/>
                          <a:tab pos="5486400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Date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(évaluation 1)</a:t>
                      </a: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:   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____/_____/____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endParaRPr kumimoji="0" lang="fr-CA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endParaRPr kumimoji="0" lang="fr-CA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Date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(évaluation 2)</a:t>
                      </a: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:    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endParaRPr kumimoji="0" lang="fr-CA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____/_____/____</a:t>
                      </a:r>
                      <a:endParaRPr kumimoji="0" lang="fr-CA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Échelle de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Pondération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CA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 :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excellent</a:t>
                      </a: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 :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satisfaisant</a:t>
                      </a: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 :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à améliorer</a:t>
                      </a: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 :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 acquis</a:t>
                      </a:r>
                      <a:endParaRPr kumimoji="0" lang="fr-FR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 : </a:t>
                      </a:r>
                      <a:r>
                        <a:rPr kumimoji="0" lang="fr-CA" alt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 évalué</a:t>
                      </a:r>
                      <a:endParaRPr kumimoji="0" lang="fr-CA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gridSpan="4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OBJECTIF </a:t>
                      </a:r>
                      <a:r>
                        <a:rPr kumimoji="0" lang="fr-CA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fr-CA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Cette évaluation et cette autoévaluation ont pour but de permettre au participant de reconnaître son degré de compétence, de progression et d’engagement face aux tâches à accomplir.</a:t>
                      </a:r>
                      <a:endParaRPr kumimoji="0" lang="fr-CA" alt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426772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COMPÉTENCES ET TÂCHES À ACCOMPLIR</a:t>
                      </a:r>
                      <a:endParaRPr kumimoji="0" lang="fr-CA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fr-CA" altLang="fr-FR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fr-CA" alt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Questions ou conseils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pour s’améliorer 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fr-CA" altLang="fr-FR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</a:t>
                      </a:r>
                      <a:endParaRPr kumimoji="0" lang="fr-CA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Questions ou conseils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pour s’améliorer </a:t>
                      </a: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9609">
                <a:tc gridSpan="10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altLang="fr-FR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- </a:t>
                      </a:r>
                      <a:r>
                        <a:rPr kumimoji="0" lang="fr-CA" alt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MANUTENTIONNER DES PRODUITS ALIMENTAIRES</a:t>
                      </a:r>
                      <a:r>
                        <a:rPr kumimoji="0" lang="fr-CA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011407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30238" algn="l"/>
                          <a:tab pos="900113" algn="l"/>
                        </a:tabLst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	Entreposer les denrées périssables et non périssables </a:t>
                      </a:r>
                      <a:r>
                        <a:rPr kumimoji="0" lang="fr-FR" altLang="fr-FR" sz="1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avec ordre et respect des règles de santé, de sécurité et  d’hygiène</a:t>
                      </a:r>
                      <a:r>
                        <a:rPr kumimoji="0" lang="fr-FR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fr-CA" altLang="fr-FR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982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30238" algn="l"/>
                          <a:tab pos="900113" algn="l"/>
                        </a:tabLst>
                      </a:pP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	Respecter les normes d’entreposage requises 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selon les règles de santé et d’hygiène</a:t>
                      </a:r>
                      <a:r>
                        <a:rPr kumimoji="0" lang="fr-FR" alt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fr-CA" alt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008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  <a:tab pos="630238" algn="l"/>
                          <a:tab pos="9001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630238" algn="l"/>
                          <a:tab pos="900113" algn="l"/>
                        </a:tabLst>
                      </a:pP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 Vérifier la qualité et la fraîcheur des ingrédients qui composent le menu </a:t>
                      </a:r>
                      <a:r>
                        <a:rPr kumimoji="0" lang="fr-FR" alt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avec respect des règles d’hygiène et vérifier leur date de péremption.</a:t>
                      </a:r>
                      <a:r>
                        <a:rPr kumimoji="0" lang="fr-FR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fr-CA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7" marR="91437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7" name="Rectangle 70"/>
          <p:cNvSpPr>
            <a:spLocks noGrp="1" noChangeArrowheads="1"/>
          </p:cNvSpPr>
          <p:nvPr>
            <p:ph type="title"/>
          </p:nvPr>
        </p:nvSpPr>
        <p:spPr>
          <a:xfrm>
            <a:off x="1150938" y="260350"/>
            <a:ext cx="7848600" cy="549275"/>
          </a:xfrm>
          <a:solidFill>
            <a:srgbClr val="FFFFCC"/>
          </a:solidFill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 sz="1600" b="1" smtClean="0">
                <a:solidFill>
                  <a:srgbClr val="3333CC"/>
                </a:solidFill>
              </a:rPr>
              <a:t>Une évaluation rigoureuse et juste assure une formation vraiment qualifiante</a:t>
            </a:r>
            <a:endParaRPr lang="fr-FR" altLang="fr-FR" sz="1400" b="1" smtClean="0">
              <a:solidFill>
                <a:schemeClr val="tx1"/>
              </a:solidFill>
            </a:endParaRPr>
          </a:p>
        </p:txBody>
      </p:sp>
      <p:sp>
        <p:nvSpPr>
          <p:cNvPr id="49218" name="Text Box 71"/>
          <p:cNvSpPr txBox="1">
            <a:spLocks noChangeArrowheads="1"/>
          </p:cNvSpPr>
          <p:nvPr/>
        </p:nvSpPr>
        <p:spPr bwMode="auto">
          <a:xfrm rot="1929442">
            <a:off x="7531100" y="919163"/>
            <a:ext cx="1655763" cy="10287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CA" altLang="fr-FR" sz="1800"/>
              <a:t>Cohérence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CA" altLang="fr-FR" sz="1800"/>
              <a:t>Rigueur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fr-CA" altLang="fr-FR" sz="1800"/>
              <a:t>transparence</a:t>
            </a:r>
          </a:p>
        </p:txBody>
      </p:sp>
      <p:sp>
        <p:nvSpPr>
          <p:cNvPr id="27720" name="AutoShape 72"/>
          <p:cNvSpPr>
            <a:spLocks noChangeArrowheads="1"/>
          </p:cNvSpPr>
          <p:nvPr/>
        </p:nvSpPr>
        <p:spPr bwMode="auto">
          <a:xfrm>
            <a:off x="323850" y="260350"/>
            <a:ext cx="792163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  <p:sp>
        <p:nvSpPr>
          <p:cNvPr id="49220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2F4B81-ACAF-41D3-BC49-C5D3283960EF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360694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23850" y="692150"/>
          <a:ext cx="8496300" cy="5619752"/>
        </p:xfrm>
        <a:graphic>
          <a:graphicData uri="http://schemas.openxmlformats.org/drawingml/2006/table">
            <a:tbl>
              <a:tblPr/>
              <a:tblGrid>
                <a:gridCol w="1416050"/>
                <a:gridCol w="1416050"/>
                <a:gridCol w="1416050"/>
                <a:gridCol w="1416050"/>
                <a:gridCol w="888033"/>
                <a:gridCol w="1944067"/>
              </a:tblGrid>
              <a:tr h="37945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PLAN D’ACTION  D’UN </a:t>
                      </a:r>
                      <a:r>
                        <a:rPr lang="fr-CA" sz="1100" b="1" cap="all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projet de vie professionnel</a:t>
                      </a:r>
                      <a:r>
                        <a:rPr lang="fr-CA" sz="1100" b="1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0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(qui vous convient et qui est réalisable dans un temps acceptable)</a:t>
                      </a: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035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/>
                          <a:ea typeface="Calibri"/>
                          <a:cs typeface="Times New Roman"/>
                        </a:rPr>
                        <a:t>Nom :  </a:t>
                      </a:r>
                      <a:endParaRPr lang="fr-CA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/>
                          <a:ea typeface="Calibri"/>
                          <a:cs typeface="Times New Roman"/>
                        </a:rPr>
                        <a:t>Projet de vie professionnel: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1117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latin typeface="Calibri"/>
                          <a:ea typeface="Calibri"/>
                          <a:cs typeface="Times New Roman"/>
                        </a:rPr>
                        <a:t>Moyens  d’action pour réaliser mon projet professionnel (SMART)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Identification de mes ressources  </a:t>
                      </a:r>
                      <a:r>
                        <a:rPr lang="fr-CA" sz="1000" dirty="0" smtClean="0">
                          <a:latin typeface="Calibri"/>
                          <a:ea typeface="Calibri"/>
                          <a:cs typeface="Times New Roman"/>
                        </a:rPr>
                        <a:t>(forces,</a:t>
                      </a:r>
                      <a:r>
                        <a:rPr lang="fr-CA" sz="1000" baseline="0" dirty="0" smtClean="0">
                          <a:latin typeface="Calibri"/>
                          <a:ea typeface="Calibri"/>
                          <a:cs typeface="Times New Roman"/>
                        </a:rPr>
                        <a:t> compétences, etc.) </a:t>
                      </a:r>
                      <a:r>
                        <a:rPr lang="fr-CA" sz="1100" dirty="0" smtClean="0">
                          <a:latin typeface="Calibri"/>
                          <a:ea typeface="Calibri"/>
                          <a:cs typeface="Times New Roman"/>
                        </a:rPr>
                        <a:t>personnelles 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en lien avec ce moyen</a:t>
                      </a: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Identification des ressources qui peuvent m’aider </a:t>
                      </a:r>
                      <a:endParaRPr lang="fr-CA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CA" sz="900" dirty="0">
                          <a:latin typeface="Calibri"/>
                          <a:ea typeface="Calibri"/>
                          <a:cs typeface="Times New Roman"/>
                        </a:rPr>
                        <a:t>matérielles ou humaines)</a:t>
                      </a:r>
                      <a:endParaRPr lang="fr-CA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Pièges et obstacles possibles liés </a:t>
                      </a:r>
                      <a:r>
                        <a:rPr lang="fr-CA" sz="1100" dirty="0" smtClean="0">
                          <a:latin typeface="Calibri"/>
                          <a:ea typeface="Calibri"/>
                          <a:cs typeface="Times New Roman"/>
                        </a:rPr>
                        <a:t>au: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transport</a:t>
                      </a:r>
                      <a:r>
                        <a:rPr lang="fr-CA" sz="9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entourage,</a:t>
                      </a:r>
                      <a:r>
                        <a:rPr lang="fr-CA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comportement</a:t>
                      </a:r>
                      <a:r>
                        <a:rPr lang="fr-CA" sz="900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études, </a:t>
                      </a:r>
                      <a:r>
                        <a:rPr lang="fr-CA" sz="900" dirty="0">
                          <a:latin typeface="Calibri"/>
                          <a:ea typeface="Calibri"/>
                          <a:cs typeface="Times New Roman"/>
                        </a:rPr>
                        <a:t>santé, </a:t>
                      </a:r>
                      <a:r>
                        <a:rPr lang="fr-CA" sz="900" dirty="0" smtClean="0">
                          <a:latin typeface="Calibri"/>
                          <a:ea typeface="Calibri"/>
                          <a:cs typeface="Times New Roman"/>
                        </a:rPr>
                        <a:t>religion,</a:t>
                      </a:r>
                      <a:r>
                        <a:rPr lang="fr-CA" sz="900" baseline="0" dirty="0" smtClean="0">
                          <a:latin typeface="Calibri"/>
                          <a:ea typeface="Calibri"/>
                          <a:cs typeface="Times New Roman"/>
                        </a:rPr>
                        <a:t> etc.</a:t>
                      </a:r>
                      <a:endParaRPr lang="fr-CA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Échéanciers : fréquence ou dates des rencontres</a:t>
                      </a: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Solutions de rechange ou mesure à </a:t>
                      </a:r>
                      <a:r>
                        <a:rPr lang="fr-CA" sz="1100" dirty="0" smtClean="0">
                          <a:latin typeface="Calibri"/>
                          <a:ea typeface="Calibri"/>
                          <a:cs typeface="Times New Roman"/>
                        </a:rPr>
                        <a:t>prendre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CA" sz="1100" dirty="0">
                          <a:latin typeface="Calibri"/>
                          <a:ea typeface="Calibri"/>
                          <a:cs typeface="Times New Roman"/>
                        </a:rPr>
                        <a:t>(suivi)</a:t>
                      </a: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rowSpan="3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350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4" marR="357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238" name="Rectangle 1"/>
          <p:cNvSpPr>
            <a:spLocks noChangeArrowheads="1"/>
          </p:cNvSpPr>
          <p:nvPr/>
        </p:nvSpPr>
        <p:spPr bwMode="auto">
          <a:xfrm>
            <a:off x="0" y="-63500"/>
            <a:ext cx="184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441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71550"/>
            <a:ext cx="8458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42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9178550" cy="5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B0FD-58D7-4BE9-8C41-D0F68DBF71D3}" type="slidenum">
              <a:rPr lang="fr-CA" smtClean="0"/>
              <a:t>43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28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F095E1-CA24-466D-AF18-1FFE8DDF7A40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fr-CA" altLang="fr-FR" sz="140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73688"/>
            <a:ext cx="17653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2124075" y="3068638"/>
            <a:ext cx="5689600" cy="1439862"/>
          </a:xfrm>
        </p:spPr>
        <p:txBody>
          <a:bodyPr lIns="90000" tIns="46800" rIns="90000" bIns="46800">
            <a:normAutofit fontScale="90000"/>
          </a:bodyPr>
          <a:lstStyle/>
          <a:p>
            <a:pPr eaLnBrk="1" hangingPunct="1">
              <a:defRPr/>
            </a:pPr>
            <a:r>
              <a:rPr lang="fr-CA" altLang="fr-FR" sz="3600" b="1" dirty="0" smtClean="0">
                <a:solidFill>
                  <a:srgbClr val="009900"/>
                </a:solidFill>
                <a:latin typeface="Script MT Bold" pitchFamily="66" charset="0"/>
              </a:rPr>
              <a:t>Nous vous souhaitons </a:t>
            </a:r>
            <a:br>
              <a:rPr lang="fr-CA" altLang="fr-FR" sz="3600" b="1" dirty="0" smtClean="0">
                <a:solidFill>
                  <a:srgbClr val="009900"/>
                </a:solidFill>
                <a:latin typeface="Script MT Bold" pitchFamily="66" charset="0"/>
              </a:rPr>
            </a:br>
            <a:r>
              <a:rPr lang="fr-CA" altLang="fr-FR" sz="3600" b="1" dirty="0" smtClean="0">
                <a:solidFill>
                  <a:srgbClr val="009900"/>
                </a:solidFill>
                <a:latin typeface="Script MT Bold" pitchFamily="66" charset="0"/>
              </a:rPr>
              <a:t>une bonne fin de journée</a:t>
            </a:r>
            <a:br>
              <a:rPr lang="fr-CA" altLang="fr-FR" sz="3600" b="1" dirty="0" smtClean="0">
                <a:solidFill>
                  <a:srgbClr val="009900"/>
                </a:solidFill>
                <a:latin typeface="Script MT Bold" pitchFamily="66" charset="0"/>
              </a:rPr>
            </a:br>
            <a:r>
              <a:rPr lang="fr-CA" altLang="fr-FR" sz="3200" b="1" dirty="0" smtClean="0">
                <a:solidFill>
                  <a:srgbClr val="009900"/>
                </a:solidFill>
                <a:latin typeface="Script MT Bold" pitchFamily="66" charset="0"/>
              </a:rPr>
              <a:t>Merci de votre attention!</a:t>
            </a:r>
            <a:r>
              <a:rPr lang="fr-CA" altLang="fr-FR" sz="2800" b="1" dirty="0" smtClean="0">
                <a:solidFill>
                  <a:srgbClr val="009900"/>
                </a:solidFill>
                <a:latin typeface="Script MT Bold" pitchFamily="66" charset="0"/>
              </a:rPr>
              <a:t/>
            </a:r>
            <a:br>
              <a:rPr lang="fr-CA" altLang="fr-FR" sz="2800" b="1" dirty="0" smtClean="0">
                <a:solidFill>
                  <a:srgbClr val="009900"/>
                </a:solidFill>
                <a:latin typeface="Script MT Bold" pitchFamily="66" charset="0"/>
              </a:rPr>
            </a:br>
            <a:r>
              <a:rPr lang="fr-CA" altLang="fr-FR" sz="2400" b="1" dirty="0" smtClean="0">
                <a:solidFill>
                  <a:srgbClr val="009900"/>
                </a:solidFill>
                <a:latin typeface="Script MT Bold" pitchFamily="66" charset="0"/>
              </a:rPr>
              <a:t/>
            </a:r>
            <a:br>
              <a:rPr lang="fr-CA" altLang="fr-FR" sz="2400" b="1" dirty="0" smtClean="0">
                <a:solidFill>
                  <a:srgbClr val="009900"/>
                </a:solidFill>
                <a:latin typeface="Script MT Bold" pitchFamily="66" charset="0"/>
              </a:rPr>
            </a:br>
            <a:r>
              <a:rPr lang="fr-CA" altLang="fr-FR" sz="1800" dirty="0" smtClean="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Pierre Campeau </a:t>
            </a:r>
            <a:br>
              <a:rPr lang="fr-CA" altLang="fr-FR" sz="1800" dirty="0" smtClean="0">
                <a:solidFill>
                  <a:srgbClr val="000000"/>
                </a:solidFill>
                <a:latin typeface="+mn-lt"/>
                <a:cs typeface="Lucida Sans Unicode" pitchFamily="34" charset="0"/>
              </a:rPr>
            </a:br>
            <a:r>
              <a:rPr lang="fr-CA" altLang="fr-FR" sz="1800" dirty="0" smtClean="0">
                <a:solidFill>
                  <a:srgbClr val="000000"/>
                </a:solidFill>
                <a:latin typeface="+mn-lt"/>
                <a:cs typeface="Lucida Sans Unicode" pitchFamily="34" charset="0"/>
              </a:rPr>
              <a:t>Claude Gagnon</a:t>
            </a:r>
            <a:r>
              <a:rPr lang="fr-CA" altLang="fr-FR" sz="18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/>
            </a:r>
            <a:br>
              <a:rPr lang="fr-CA" altLang="fr-FR" sz="18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</a:br>
            <a:r>
              <a:rPr lang="fr-CA" altLang="fr-FR" sz="1800" b="1" dirty="0" smtClean="0">
                <a:solidFill>
                  <a:srgbClr val="009900"/>
                </a:solidFill>
              </a:rPr>
              <a:t>                                                                                    </a:t>
            </a:r>
            <a:br>
              <a:rPr lang="fr-CA" altLang="fr-FR" sz="1800" b="1" dirty="0" smtClean="0">
                <a:solidFill>
                  <a:srgbClr val="009900"/>
                </a:solidFill>
              </a:rPr>
            </a:br>
            <a:endParaRPr lang="fr-CA" altLang="fr-FR" sz="18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0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F095E1-CA24-466D-AF18-1FFE8DDF7A40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fr-CA" altLang="fr-FR" sz="1400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>
          <a:xfrm>
            <a:off x="1907704" y="3501306"/>
            <a:ext cx="5689600" cy="1439862"/>
          </a:xfrm>
        </p:spPr>
        <p:txBody>
          <a:bodyPr lIns="90000" tIns="46800" rIns="90000" bIns="46800">
            <a:noAutofit/>
          </a:bodyPr>
          <a:lstStyle/>
          <a:p>
            <a:pPr eaLnBrk="1" hangingPunct="1">
              <a:defRPr/>
            </a:pPr>
            <a:r>
              <a:rPr lang="fr-CA" altLang="fr-FR" sz="36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>ANNEXES</a:t>
            </a:r>
            <a:r>
              <a:rPr lang="fr-CA" altLang="fr-FR" sz="36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  <a:t/>
            </a:r>
            <a:br>
              <a:rPr lang="fr-CA" altLang="fr-FR" sz="3600" b="1" dirty="0" smtClean="0">
                <a:solidFill>
                  <a:srgbClr val="000000"/>
                </a:solidFill>
                <a:latin typeface="Verdana" pitchFamily="34" charset="0"/>
                <a:cs typeface="Lucida Sans Unicode" pitchFamily="34" charset="0"/>
              </a:rPr>
            </a:br>
            <a:r>
              <a:rPr lang="fr-CA" altLang="fr-FR" sz="3600" b="1" dirty="0" smtClean="0">
                <a:solidFill>
                  <a:srgbClr val="009900"/>
                </a:solidFill>
              </a:rPr>
              <a:t>                                                                                    </a:t>
            </a:r>
            <a:br>
              <a:rPr lang="fr-CA" altLang="fr-FR" sz="3600" b="1" dirty="0" smtClean="0">
                <a:solidFill>
                  <a:srgbClr val="009900"/>
                </a:solidFill>
              </a:rPr>
            </a:br>
            <a:endParaRPr lang="fr-CA" altLang="fr-FR" sz="36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5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6080E19-E288-42DA-A989-75D2689FD5D2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fr-CA" altLang="fr-FR" sz="1400" smtClean="0"/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550" y="1989138"/>
            <a:ext cx="7777163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fr-CA" altLang="fr-FR" dirty="0">
                <a:solidFill>
                  <a:srgbClr val="E68900"/>
                </a:solidFill>
                <a:latin typeface="Arial Black" pitchFamily="34" charset="0"/>
                <a:cs typeface="Arial" pitchFamily="34" charset="0"/>
              </a:rPr>
              <a:t> Éléments de contenu de notre modèle  </a:t>
            </a:r>
            <a:r>
              <a:rPr lang="fr-CA" altLang="fr-FR" dirty="0">
                <a:latin typeface="Arial" pitchFamily="34" charset="0"/>
                <a:cs typeface="Arial" pitchFamily="34" charset="0"/>
              </a:rPr>
              <a:t>«</a:t>
            </a:r>
            <a:r>
              <a:rPr lang="fr-CA" altLang="fr-FR" b="1" dirty="0">
                <a:latin typeface="Arial Black" panose="020B0A04020102020204" pitchFamily="34" charset="0"/>
                <a:cs typeface="Arial" pitchFamily="34" charset="0"/>
              </a:rPr>
              <a:t>OPP-ISP-Synergie</a:t>
            </a:r>
            <a:r>
              <a:rPr lang="fr-CA" altLang="fr-FR" dirty="0">
                <a:latin typeface="Arial" pitchFamily="34" charset="0"/>
                <a:cs typeface="Arial" pitchFamily="34" charset="0"/>
              </a:rPr>
              <a:t>»</a:t>
            </a:r>
            <a:endParaRPr lang="fr-CA" altLang="fr-FR" sz="2000" dirty="0">
              <a:solidFill>
                <a:srgbClr val="E689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endParaRPr lang="fr-CA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Fixer et valider un objectif professionnel SMART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Élaborer, réaliser et réguler un plan d’action pertinent et SMART/objectif professionnel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Identifier et se questionner sur des facteurs de réalités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(conditions financières, familiales, santé, mobilité, disponibilité, etc.)</a:t>
            </a:r>
          </a:p>
          <a:p>
            <a:pPr>
              <a:defRPr/>
            </a:pP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Produire un </a:t>
            </a:r>
            <a:r>
              <a:rPr lang="fr-CA" sz="1600">
                <a:latin typeface="Arial" pitchFamily="34" charset="0"/>
                <a:cs typeface="Arial" pitchFamily="34" charset="0"/>
              </a:rPr>
              <a:t>bilan personnel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et professionnel et explorer des métiers et des professions correspondant à son profil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CA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S’évaluer sur des compétences génériques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(attitudes et comportements) et </a:t>
            </a:r>
            <a:r>
              <a:rPr lang="fr-CA" sz="1600" dirty="0">
                <a:latin typeface="Arial" pitchFamily="34" charset="0"/>
                <a:cs typeface="Arial" pitchFamily="34" charset="0"/>
              </a:rPr>
              <a:t>identifier un objectif d’amélioration </a:t>
            </a:r>
            <a:r>
              <a:rPr lang="fr-CA" sz="1400" dirty="0">
                <a:latin typeface="Arial" pitchFamily="34" charset="0"/>
                <a:cs typeface="Arial" pitchFamily="34" charset="0"/>
              </a:rPr>
              <a:t>(obstacle personnel, scolaire ou professionnel) SMART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CA" sz="1600" dirty="0">
                <a:latin typeface="Arial" pitchFamily="34" charset="0"/>
                <a:cs typeface="Arial" pitchFamily="34" charset="0"/>
              </a:rPr>
              <a:t>Élaborer, mettre en action et réguler un plan d’action pertinent et SMART/objectif d’amélioration</a:t>
            </a:r>
            <a:endParaRPr lang="fr-CA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fr-C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8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78819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A6D25F-1D5C-4999-80D7-1365788D7D0B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fr-CA" altLang="fr-FR" sz="1400" smtClean="0"/>
          </a:p>
        </p:txBody>
      </p:sp>
    </p:spTree>
    <p:extLst>
      <p:ext uri="{BB962C8B-B14F-4D97-AF65-F5344CB8AC3E}">
        <p14:creationId xmlns:p14="http://schemas.microsoft.com/office/powerpoint/2010/main" val="152065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54038"/>
            <a:ext cx="61722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F77D5D-7C2A-48CE-BAB1-F2870DB50F05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fr-CA" altLang="fr-FR" sz="1400" smtClean="0"/>
          </a:p>
        </p:txBody>
      </p:sp>
      <p:sp>
        <p:nvSpPr>
          <p:cNvPr id="58372" name="ZoneTexte 1"/>
          <p:cNvSpPr txBox="1">
            <a:spLocks noChangeArrowheads="1"/>
          </p:cNvSpPr>
          <p:nvPr/>
        </p:nvSpPr>
        <p:spPr bwMode="auto">
          <a:xfrm>
            <a:off x="1325563" y="260350"/>
            <a:ext cx="71198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1400" b="1" dirty="0"/>
              <a:t>Programme d’études ORIENTATION PROFESSIONNELLE </a:t>
            </a:r>
            <a:r>
              <a:rPr lang="fr-CA" altLang="fr-FR" sz="1400" b="1" dirty="0" smtClean="0"/>
              <a:t>PERSONNALISÉE (OPP)</a:t>
            </a:r>
            <a:endParaRPr lang="fr-CA" alt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229906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AACA57-2B11-4C99-B75C-05967357AF07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fr-CA" altLang="fr-FR" sz="1400" smtClean="0"/>
          </a:p>
        </p:txBody>
      </p:sp>
      <p:pic>
        <p:nvPicPr>
          <p:cNvPr id="59395" name="Image 2" descr="http://antoinesimen.a.n.pic.centerblog.net/47a7d3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60350"/>
            <a:ext cx="30003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827088" y="188913"/>
            <a:ext cx="7129462" cy="646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304704" bIns="0" anchor="ctr">
            <a:spAutoFit/>
          </a:bodyPr>
          <a:lstStyle/>
          <a:p>
            <a:pPr algn="r" eaLnBrk="0" hangingPunct="0">
              <a:defRPr/>
            </a:pPr>
            <a:r>
              <a:rPr lang="fr-CA" altLang="fr-FR" sz="2400" b="1" dirty="0">
                <a:solidFill>
                  <a:srgbClr val="006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Comment se fixer </a:t>
            </a:r>
          </a:p>
          <a:p>
            <a:pPr algn="r" eaLnBrk="0" hangingPunct="0">
              <a:defRPr/>
            </a:pPr>
            <a:r>
              <a:rPr lang="fr-CA" altLang="fr-FR" sz="2400" b="1" dirty="0">
                <a:solidFill>
                  <a:srgbClr val="006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des objectifs ?</a:t>
            </a:r>
          </a:p>
          <a:p>
            <a:pPr algn="r" eaLnBrk="0" hangingPunct="0">
              <a:defRPr/>
            </a:pPr>
            <a:endParaRPr lang="fr-CA" altLang="fr-FR" sz="1200" b="1" dirty="0">
              <a:solidFill>
                <a:srgbClr val="006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fr-CA" altLang="fr-FR" sz="2000" b="1" dirty="0">
                <a:solidFill>
                  <a:srgbClr val="006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Arial" pitchFamily="34" charset="0"/>
              </a:rPr>
              <a:t>7 erreurs que nous commettons tous</a:t>
            </a:r>
          </a:p>
          <a:p>
            <a:pPr algn="r" eaLnBrk="0" hangingPunct="0">
              <a:defRPr/>
            </a:pPr>
            <a:endParaRPr lang="fr-CA" altLang="fr-FR" sz="2000" b="1" dirty="0">
              <a:solidFill>
                <a:srgbClr val="E28700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1" eaLnBrk="0" hangingPunct="0">
              <a:lnSpc>
                <a:spcPct val="200000"/>
              </a:lnSpc>
              <a:defRPr/>
            </a:pPr>
            <a:endParaRPr lang="fr-CA" altLang="fr-FR" sz="100" b="1" dirty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1. Se fixer trop d’objectifs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2. Ne pas noter les objectifs fixés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3. Ne pas fixer d’éléments de mesure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4. Ne pas fixer de date d’échéance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5. Ne plus penser aux objectifs fixés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fr-CA" altLang="fr-FR" sz="20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Ne pas fixer les actions à </a:t>
            </a:r>
            <a:r>
              <a:rPr lang="fr-CA" altLang="fr-FR" sz="20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venir</a:t>
            </a:r>
            <a:endParaRPr lang="fr-CA" altLang="fr-FR" sz="2000" b="1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4" eaLnBrk="0" hangingPunct="0">
              <a:lnSpc>
                <a:spcPct val="200000"/>
              </a:lnSpc>
              <a:defRPr/>
            </a:pPr>
            <a:r>
              <a:rPr lang="fr-CA" altLang="fr-FR" sz="2000" b="1" dirty="0">
                <a:latin typeface="Calibri" pitchFamily="34" charset="0"/>
                <a:cs typeface="Arial" pitchFamily="34" charset="0"/>
              </a:rPr>
              <a:t>7. Ne pas réévaluer nos objectifs</a:t>
            </a:r>
            <a:endParaRPr lang="fr-CA" altLang="fr-FR" sz="8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fr-CA" alt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98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D87B3C7-2741-4CAC-B6E0-0B3F2BE6DF75}" type="slidenum">
              <a:rPr lang="fr-CA" altLang="fr-FR" sz="1200" smtClean="0"/>
              <a:pPr/>
              <a:t>5</a:t>
            </a:fld>
            <a:endParaRPr lang="fr-CA" altLang="fr-FR" sz="120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971550" y="2420938"/>
            <a:ext cx="7777163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lvl="1" algn="ctr" eaLnBrk="1" hangingPunct="1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CA" altLang="fr-FR" sz="2400" dirty="0" smtClean="0">
                <a:latin typeface="Arial Black" panose="020B0A04020102020204" pitchFamily="34" charset="0"/>
              </a:rPr>
              <a:t>Importance accordée aux formations</a:t>
            </a:r>
          </a:p>
          <a:p>
            <a:pPr marL="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fr-CA" altLang="fr-FR" sz="2400" dirty="0" smtClean="0">
                <a:solidFill>
                  <a:srgbClr val="EA8B00"/>
                </a:solidFill>
                <a:latin typeface="Arial Black" panose="020B0A04020102020204" pitchFamily="34" charset="0"/>
              </a:rPr>
              <a:t>  </a:t>
            </a:r>
            <a:r>
              <a:rPr lang="fr-CA" altLang="fr-FR" sz="3200" dirty="0" smtClean="0">
                <a:solidFill>
                  <a:srgbClr val="EA8B00"/>
                </a:solidFill>
                <a:latin typeface="Arial Black" panose="020B0A04020102020204" pitchFamily="34" charset="0"/>
              </a:rPr>
              <a:t>FMS</a:t>
            </a:r>
            <a:r>
              <a:rPr lang="fr-CA" altLang="fr-FR" sz="2400" dirty="0" smtClean="0">
                <a:latin typeface="Arial Black" panose="020B0A04020102020204" pitchFamily="34" charset="0"/>
              </a:rPr>
              <a:t>,</a:t>
            </a:r>
            <a:r>
              <a:rPr lang="fr-CA" altLang="fr-FR" sz="3200" dirty="0" smtClean="0">
                <a:solidFill>
                  <a:srgbClr val="EA8B00"/>
                </a:solidFill>
                <a:latin typeface="Arial Black" panose="020B0A04020102020204" pitchFamily="34" charset="0"/>
              </a:rPr>
              <a:t> ISP </a:t>
            </a:r>
            <a:r>
              <a:rPr lang="fr-CA" altLang="fr-FR" sz="2400" dirty="0" smtClean="0">
                <a:latin typeface="Arial Black" panose="020B0A04020102020204" pitchFamily="34" charset="0"/>
              </a:rPr>
              <a:t>et</a:t>
            </a:r>
            <a:r>
              <a:rPr lang="fr-CA" altLang="fr-FR" sz="3200" dirty="0" smtClean="0">
                <a:solidFill>
                  <a:srgbClr val="EA8B00"/>
                </a:solidFill>
                <a:latin typeface="Arial Black" panose="020B0A04020102020204" pitchFamily="34" charset="0"/>
              </a:rPr>
              <a:t> FAE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CA" altLang="fr-FR" sz="1800" dirty="0" smtClean="0"/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79613" y="4076700"/>
            <a:ext cx="6318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57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EA8B00"/>
                </a:solidFill>
                <a:latin typeface="Arial Black" pitchFamily="-110" charset="0"/>
              </a:rPr>
              <a:t>FMS</a:t>
            </a:r>
            <a:r>
              <a:rPr lang="fr-CA" altLang="fr-FR" sz="1600">
                <a:solidFill>
                  <a:srgbClr val="EA8B00"/>
                </a:solidFill>
                <a:latin typeface="Arial Black" pitchFamily="-110" charset="0"/>
              </a:rPr>
              <a:t>   </a:t>
            </a:r>
            <a:r>
              <a:rPr lang="fr-CA" altLang="fr-FR" sz="1600"/>
              <a:t>Formation menant à l’exercice d’un métier semi spécialisé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EA8B00"/>
                </a:solidFill>
                <a:latin typeface="Arial Black" pitchFamily="-110" charset="0"/>
              </a:rPr>
              <a:t>ISP</a:t>
            </a:r>
            <a:r>
              <a:rPr lang="fr-CA" altLang="fr-FR" sz="4000">
                <a:solidFill>
                  <a:srgbClr val="EA8B00"/>
                </a:solidFill>
                <a:latin typeface="Arial Black" pitchFamily="-110" charset="0"/>
              </a:rPr>
              <a:t> </a:t>
            </a:r>
            <a:r>
              <a:rPr lang="fr-CA" altLang="fr-FR" sz="1600"/>
              <a:t>Programme d’intégration socioprofessionnelle</a:t>
            </a:r>
            <a:r>
              <a:rPr lang="fr-CA" altLang="fr-FR" sz="3200">
                <a:solidFill>
                  <a:srgbClr val="EA8B00"/>
                </a:solidFill>
              </a:rPr>
              <a:t> </a:t>
            </a:r>
            <a:endParaRPr lang="fr-CA" altLang="fr-FR" sz="4800">
              <a:solidFill>
                <a:srgbClr val="EA8B00"/>
              </a:solidFill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EA8B00"/>
                </a:solidFill>
                <a:latin typeface="Arial Black" pitchFamily="-110" charset="0"/>
              </a:rPr>
              <a:t>FAE</a:t>
            </a:r>
            <a:r>
              <a:rPr lang="fr-CA" altLang="fr-FR" sz="4800">
                <a:solidFill>
                  <a:srgbClr val="EA8B00"/>
                </a:solidFill>
                <a:latin typeface="Arial Black" pitchFamily="-110" charset="0"/>
              </a:rPr>
              <a:t> </a:t>
            </a:r>
            <a:r>
              <a:rPr lang="fr-CA" altLang="fr-FR" sz="1600"/>
              <a:t>Formation axée sur l’emploi</a:t>
            </a:r>
          </a:p>
          <a:p>
            <a:pPr marL="0" lvl="1" eaLnBrk="1" hangingPunct="1">
              <a:spcBef>
                <a:spcPct val="0"/>
              </a:spcBef>
              <a:buFontTx/>
              <a:buNone/>
            </a:pPr>
            <a:endParaRPr lang="fr-CA" altLang="fr-FR" sz="1600"/>
          </a:p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fr-CA" altLang="fr-FR" sz="1800">
                <a:solidFill>
                  <a:srgbClr val="E28700"/>
                </a:solidFill>
                <a:latin typeface="Arial Black" pitchFamily="-110" charset="0"/>
              </a:rPr>
              <a:t>FPT</a:t>
            </a:r>
            <a:r>
              <a:rPr lang="fr-CA" altLang="fr-FR" sz="1800"/>
              <a:t> </a:t>
            </a:r>
            <a:r>
              <a:rPr lang="fr-CA" altLang="fr-FR" sz="1600"/>
              <a:t> Formation préparatoire au travail</a:t>
            </a:r>
          </a:p>
        </p:txBody>
      </p:sp>
    </p:spTree>
    <p:extLst>
      <p:ext uri="{BB962C8B-B14F-4D97-AF65-F5344CB8AC3E}">
        <p14:creationId xmlns:p14="http://schemas.microsoft.com/office/powerpoint/2010/main" val="97398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DAB0B9-3CF5-4271-B0B5-4078B6716978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CA" altLang="fr-FR" sz="1400" smtClean="0"/>
          </a:p>
        </p:txBody>
      </p:sp>
      <p:graphicFrame>
        <p:nvGraphicFramePr>
          <p:cNvPr id="8195" name="Graphique 6"/>
          <p:cNvGraphicFramePr>
            <a:graphicFrameLocks/>
          </p:cNvGraphicFramePr>
          <p:nvPr/>
        </p:nvGraphicFramePr>
        <p:xfrm>
          <a:off x="1208088" y="2276475"/>
          <a:ext cx="67278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3" imgW="6730567" imgH="4170025" progId="Excel.Chart.8">
                  <p:embed/>
                </p:oleObj>
              </mc:Choice>
              <mc:Fallback>
                <p:oleObj r:id="rId3" imgW="6730567" imgH="41700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2276475"/>
                        <a:ext cx="672782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ZoneTexte 4"/>
          <p:cNvSpPr txBox="1">
            <a:spLocks noChangeArrowheads="1"/>
          </p:cNvSpPr>
          <p:nvPr/>
        </p:nvSpPr>
        <p:spPr bwMode="auto">
          <a:xfrm>
            <a:off x="2700338" y="508000"/>
            <a:ext cx="4459106" cy="584775"/>
          </a:xfrm>
          <a:prstGeom prst="rect">
            <a:avLst/>
          </a:prstGeom>
          <a:noFill/>
          <a:ln w="9525">
            <a:solidFill>
              <a:srgbClr val="DA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 dirty="0">
                <a:solidFill>
                  <a:srgbClr val="E68900"/>
                </a:solidFill>
                <a:latin typeface="Arial Black" pitchFamily="-110" charset="0"/>
              </a:rPr>
              <a:t>Sondage CREP - </a:t>
            </a:r>
            <a:r>
              <a:rPr lang="fr-CA" altLang="fr-FR" sz="2000" b="1" dirty="0">
                <a:solidFill>
                  <a:srgbClr val="009ED6"/>
                </a:solidFill>
                <a:latin typeface="Arial Black" pitchFamily="-110" charset="0"/>
              </a:rPr>
              <a:t>AQIFGA  </a:t>
            </a:r>
            <a:r>
              <a:rPr lang="fr-CA" altLang="fr-FR" sz="2000" b="1" dirty="0" smtClean="0">
                <a:solidFill>
                  <a:srgbClr val="009ED6"/>
                </a:solidFill>
                <a:latin typeface="Arial Black" pitchFamily="-110" charset="0"/>
              </a:rPr>
              <a:t>2015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26 répondants qui participaient à l’atelier</a:t>
            </a:r>
            <a:endParaRPr lang="fr-CA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2484438" y="1230313"/>
            <a:ext cx="410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Niveau de connaissance des formations </a:t>
            </a:r>
            <a:r>
              <a:rPr lang="fr-CA" altLang="fr-FR" sz="1600" b="1">
                <a:solidFill>
                  <a:srgbClr val="E68900"/>
                </a:solidFill>
              </a:rPr>
              <a:t>FMS, ISP </a:t>
            </a:r>
            <a:r>
              <a:rPr lang="fr-CA" altLang="fr-FR" sz="1600" b="1"/>
              <a:t>et</a:t>
            </a:r>
            <a:r>
              <a:rPr lang="fr-CA" altLang="fr-FR" sz="1600" b="1">
                <a:solidFill>
                  <a:srgbClr val="E68900"/>
                </a:solidFill>
              </a:rPr>
              <a:t> FAE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/>
              <a:t>par les enseignants de la FGA</a:t>
            </a:r>
          </a:p>
        </p:txBody>
      </p:sp>
    </p:spTree>
    <p:extLst>
      <p:ext uri="{BB962C8B-B14F-4D97-AF65-F5344CB8AC3E}">
        <p14:creationId xmlns:p14="http://schemas.microsoft.com/office/powerpoint/2010/main" val="220713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BCE522-F13A-49F0-9059-F2B14716F80C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CA" altLang="fr-FR" sz="1400" smtClean="0"/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4643438" y="1157288"/>
            <a:ext cx="410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Importance accordée aux formations </a:t>
            </a:r>
            <a:r>
              <a:rPr lang="fr-CA" altLang="fr-FR" sz="1600" b="1">
                <a:solidFill>
                  <a:srgbClr val="E68900"/>
                </a:solidFill>
              </a:rPr>
              <a:t>FMS, ISP </a:t>
            </a:r>
            <a:r>
              <a:rPr lang="fr-CA" altLang="fr-FR" sz="1600" b="1"/>
              <a:t>et</a:t>
            </a:r>
            <a:r>
              <a:rPr lang="fr-CA" altLang="fr-FR" sz="1600" b="1">
                <a:solidFill>
                  <a:srgbClr val="E68900"/>
                </a:solidFill>
              </a:rPr>
              <a:t> FAE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/>
              <a:t>par les enseignants de la FGA</a:t>
            </a:r>
          </a:p>
        </p:txBody>
      </p:sp>
      <p:graphicFrame>
        <p:nvGraphicFramePr>
          <p:cNvPr id="9220" name="Graphique 2"/>
          <p:cNvGraphicFramePr>
            <a:graphicFrameLocks/>
          </p:cNvGraphicFramePr>
          <p:nvPr/>
        </p:nvGraphicFramePr>
        <p:xfrm>
          <a:off x="4713288" y="2060575"/>
          <a:ext cx="40862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3" imgW="4084674" imgH="4163929" progId="Excel.Chart.8">
                  <p:embed/>
                </p:oleObj>
              </mc:Choice>
              <mc:Fallback>
                <p:oleObj r:id="rId3" imgW="4084674" imgH="41639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2060575"/>
                        <a:ext cx="408622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Graphique 6"/>
          <p:cNvGraphicFramePr>
            <a:graphicFrameLocks/>
          </p:cNvGraphicFramePr>
          <p:nvPr/>
        </p:nvGraphicFramePr>
        <p:xfrm>
          <a:off x="465138" y="2060575"/>
          <a:ext cx="38703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3871296" imgH="4163929" progId="Excel.Chart.8">
                  <p:embed/>
                </p:oleObj>
              </mc:Choice>
              <mc:Fallback>
                <p:oleObj r:id="rId5" imgW="3871296" imgH="416392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2060575"/>
                        <a:ext cx="3870325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79388" y="1230313"/>
            <a:ext cx="4105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Importance accordée 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600" b="1"/>
              <a:t>aux cours menant au </a:t>
            </a:r>
            <a:r>
              <a:rPr lang="fr-CA" altLang="fr-FR" sz="1600" b="1">
                <a:solidFill>
                  <a:srgbClr val="DA8200"/>
                </a:solidFill>
              </a:rPr>
              <a:t>DES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fr-CA" altLang="fr-FR" sz="1400"/>
              <a:t>par les enseignants de la FGA</a:t>
            </a:r>
          </a:p>
        </p:txBody>
      </p:sp>
      <p:sp>
        <p:nvSpPr>
          <p:cNvPr id="9223" name="ZoneTexte 4"/>
          <p:cNvSpPr txBox="1">
            <a:spLocks noChangeArrowheads="1"/>
          </p:cNvSpPr>
          <p:nvPr/>
        </p:nvSpPr>
        <p:spPr bwMode="auto">
          <a:xfrm>
            <a:off x="2700338" y="581025"/>
            <a:ext cx="4459287" cy="400050"/>
          </a:xfrm>
          <a:prstGeom prst="rect">
            <a:avLst/>
          </a:prstGeom>
          <a:noFill/>
          <a:ln w="9525">
            <a:solidFill>
              <a:srgbClr val="DA8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solidFill>
                  <a:srgbClr val="E68900"/>
                </a:solidFill>
                <a:latin typeface="Arial Black" pitchFamily="-110" charset="0"/>
              </a:rPr>
              <a:t>Sondage CREP - </a:t>
            </a:r>
            <a:r>
              <a:rPr lang="fr-CA" altLang="fr-FR" sz="2000" b="1">
                <a:solidFill>
                  <a:srgbClr val="009ED6"/>
                </a:solidFill>
                <a:latin typeface="Arial Black" pitchFamily="-110" charset="0"/>
              </a:rPr>
              <a:t>AQIFGA  2015</a:t>
            </a:r>
          </a:p>
        </p:txBody>
      </p:sp>
      <p:sp>
        <p:nvSpPr>
          <p:cNvPr id="9224" name="ZoneTexte 1"/>
          <p:cNvSpPr txBox="1">
            <a:spLocks noChangeArrowheads="1"/>
          </p:cNvSpPr>
          <p:nvPr/>
        </p:nvSpPr>
        <p:spPr bwMode="auto">
          <a:xfrm>
            <a:off x="2411413" y="6308725"/>
            <a:ext cx="4032250" cy="369888"/>
          </a:xfrm>
          <a:prstGeom prst="rect">
            <a:avLst/>
          </a:prstGeom>
          <a:solidFill>
            <a:srgbClr val="FFFFCC"/>
          </a:solidFill>
          <a:ln w="9525">
            <a:solidFill>
              <a:srgbClr val="E68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800"/>
              <a:t>Commentaires et réactions</a:t>
            </a:r>
          </a:p>
        </p:txBody>
      </p:sp>
    </p:spTree>
    <p:extLst>
      <p:ext uri="{BB962C8B-B14F-4D97-AF65-F5344CB8AC3E}">
        <p14:creationId xmlns:p14="http://schemas.microsoft.com/office/powerpoint/2010/main" val="285491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6B1909E-108E-44BE-8793-A1253671BC0C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CA" altLang="fr-FR" sz="14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900113" y="1773238"/>
            <a:ext cx="658336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lnSpc>
                <a:spcPct val="20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2000">
                <a:latin typeface="Arial Black" pitchFamily="-110" charset="0"/>
              </a:rPr>
              <a:t>Vos pratiques gagnantes, vos bons coups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2636838"/>
            <a:ext cx="5976937" cy="120015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E68900"/>
            </a:solidFill>
          </a:ln>
        </p:spPr>
        <p:txBody>
          <a:bodyPr>
            <a:spAutoFit/>
          </a:bodyPr>
          <a:lstStyle/>
          <a:p>
            <a:pPr marL="171450" lvl="1">
              <a:lnSpc>
                <a:spcPct val="150000"/>
              </a:lnSpc>
              <a:defRPr/>
            </a:pPr>
            <a:r>
              <a:rPr lang="fr-CA" altLang="fr-FR" sz="1600" dirty="0">
                <a:latin typeface="+mn-lt"/>
                <a:cs typeface="Arial" pitchFamily="34" charset="0"/>
              </a:rPr>
              <a:t>En équipe de </a:t>
            </a:r>
            <a:r>
              <a:rPr lang="fr-CA" altLang="fr-FR" sz="1600" b="1" dirty="0">
                <a:latin typeface="+mn-lt"/>
                <a:cs typeface="Arial" pitchFamily="34" charset="0"/>
              </a:rPr>
              <a:t>trois</a:t>
            </a:r>
            <a:r>
              <a:rPr lang="fr-CA" altLang="fr-FR" sz="1600" dirty="0">
                <a:latin typeface="+mn-lt"/>
                <a:cs typeface="Arial" pitchFamily="34" charset="0"/>
              </a:rPr>
              <a:t> (3) personnes, (a) </a:t>
            </a:r>
            <a:r>
              <a:rPr lang="fr-CA" altLang="fr-FR" sz="1600" u="sng" dirty="0">
                <a:latin typeface="+mn-lt"/>
                <a:cs typeface="Arial" pitchFamily="34" charset="0"/>
              </a:rPr>
              <a:t>identifiez</a:t>
            </a:r>
            <a:r>
              <a:rPr lang="fr-CA" altLang="fr-FR" sz="1600" dirty="0">
                <a:latin typeface="+mn-lt"/>
                <a:cs typeface="Arial" pitchFamily="34" charset="0"/>
              </a:rPr>
              <a:t> des pratiques gagnantes en lien avec les </a:t>
            </a:r>
            <a:r>
              <a:rPr lang="fr-CA" altLang="fr-FR" sz="1600" b="1" dirty="0">
                <a:latin typeface="+mn-lt"/>
                <a:cs typeface="Arial" pitchFamily="34" charset="0"/>
              </a:rPr>
              <a:t>formations axées sur l’emploi </a:t>
            </a:r>
          </a:p>
          <a:p>
            <a:pPr marL="171450" lvl="1">
              <a:lnSpc>
                <a:spcPct val="150000"/>
              </a:lnSpc>
              <a:defRPr/>
            </a:pPr>
            <a:r>
              <a:rPr lang="fr-CA" altLang="fr-FR" sz="1600" dirty="0">
                <a:latin typeface="+mn-lt"/>
                <a:cs typeface="Arial" pitchFamily="34" charset="0"/>
              </a:rPr>
              <a:t>(b) </a:t>
            </a:r>
            <a:r>
              <a:rPr lang="fr-CA" altLang="fr-FR" sz="1600" u="sng" dirty="0">
                <a:latin typeface="+mn-lt"/>
                <a:cs typeface="Arial" pitchFamily="34" charset="0"/>
              </a:rPr>
              <a:t>expliquez</a:t>
            </a:r>
            <a:r>
              <a:rPr lang="fr-CA" altLang="fr-FR" sz="1600" dirty="0">
                <a:latin typeface="+mn-lt"/>
                <a:cs typeface="Arial" pitchFamily="34" charset="0"/>
              </a:rPr>
              <a:t> en quoi elles sont gagnantes. </a:t>
            </a:r>
            <a:r>
              <a:rPr lang="fr-CA" altLang="fr-FR" sz="1400" dirty="0">
                <a:latin typeface="+mn-lt"/>
                <a:cs typeface="Arial" pitchFamily="34" charset="0"/>
              </a:rPr>
              <a:t>(</a:t>
            </a:r>
            <a:r>
              <a:rPr lang="fr-CA" altLang="fr-FR" sz="1400" b="1" dirty="0">
                <a:latin typeface="+mn-lt"/>
                <a:cs typeface="Arial" pitchFamily="34" charset="0"/>
              </a:rPr>
              <a:t>15 minutes</a:t>
            </a:r>
            <a:r>
              <a:rPr lang="fr-CA" altLang="fr-FR" sz="1400" dirty="0"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8175" y="4076700"/>
            <a:ext cx="5219700" cy="1384300"/>
          </a:xfrm>
          <a:prstGeom prst="rect">
            <a:avLst/>
          </a:prstGeom>
          <a:solidFill>
            <a:schemeClr val="bg1"/>
          </a:solidFill>
          <a:ln>
            <a:solidFill>
              <a:srgbClr val="E68900"/>
            </a:solidFill>
          </a:ln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  <a:defRPr/>
            </a:pPr>
            <a:r>
              <a:rPr lang="fr-CA" altLang="fr-FR" sz="1600" b="1" dirty="0">
                <a:solidFill>
                  <a:srgbClr val="E28700"/>
                </a:solidFill>
                <a:latin typeface="Arial Black" panose="020B0A04020102020204" pitchFamily="34" charset="0"/>
                <a:cs typeface="Arial" pitchFamily="34" charset="0"/>
              </a:rPr>
              <a:t>Rôle des membres de l’équipe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CA" altLang="fr-FR" sz="1400" dirty="0">
                <a:latin typeface="+mn-lt"/>
                <a:cs typeface="Arial" pitchFamily="34" charset="0"/>
              </a:rPr>
              <a:t>Responsable de l’animation et du droit de parole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CA" altLang="fr-FR" sz="1400" dirty="0">
                <a:latin typeface="+mn-lt"/>
                <a:cs typeface="Arial" pitchFamily="34" charset="0"/>
              </a:rPr>
              <a:t>Responsable de la prise de notes et rapporteur d’équipe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fr-CA" altLang="fr-FR" sz="1400" dirty="0">
                <a:latin typeface="+mn-lt"/>
                <a:cs typeface="Arial" pitchFamily="34" charset="0"/>
              </a:rPr>
              <a:t>Responsable du temps et du respect des consignes (a et b)</a:t>
            </a:r>
          </a:p>
        </p:txBody>
      </p:sp>
      <p:pic>
        <p:nvPicPr>
          <p:cNvPr id="9225" name="Image 8" descr="http://www.bibliotheque-sonore-caen.fr/wp-content/uploads/2012/07/coeur-nad%C3%A8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706688"/>
            <a:ext cx="100806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84438" y="5676900"/>
            <a:ext cx="4105275" cy="4619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E6890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CA" altLang="fr-FR" sz="1600" dirty="0">
                <a:latin typeface="+mn-lt"/>
                <a:cs typeface="Arial" pitchFamily="34" charset="0"/>
              </a:rPr>
              <a:t>Retour en plénière </a:t>
            </a:r>
            <a:r>
              <a:rPr lang="fr-CA" altLang="fr-FR" sz="1400" dirty="0">
                <a:latin typeface="+mn-lt"/>
                <a:cs typeface="Arial" pitchFamily="34" charset="0"/>
              </a:rPr>
              <a:t>(</a:t>
            </a:r>
            <a:r>
              <a:rPr lang="fr-CA" altLang="fr-FR" sz="1400" b="1" dirty="0">
                <a:latin typeface="+mn-lt"/>
                <a:cs typeface="Arial" pitchFamily="34" charset="0"/>
              </a:rPr>
              <a:t>10 minutes</a:t>
            </a:r>
            <a:r>
              <a:rPr lang="fr-CA" altLang="fr-FR" sz="1400" dirty="0">
                <a:latin typeface="+mn-lt"/>
                <a:cs typeface="Arial" pitchFamily="34" charset="0"/>
              </a:rPr>
              <a:t>)</a:t>
            </a:r>
          </a:p>
        </p:txBody>
      </p:sp>
      <p:pic>
        <p:nvPicPr>
          <p:cNvPr id="9230" name="Picture 14" descr="3d personne - travail d équipe avec des puzz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149725"/>
            <a:ext cx="9366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 descr="http://blog.uqac.ca/wp-content/upload/travailequipe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07025"/>
            <a:ext cx="11747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91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9BD7976-2715-4170-9325-7C08FE607264}" type="slidenum">
              <a:rPr lang="fr-CA" altLang="fr-FR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CA" altLang="fr-FR" sz="14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7433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4188" y="1074738"/>
            <a:ext cx="42322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rgbClr val="005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Jeudi 30 avril 2015 Atelier  217</a:t>
            </a:r>
            <a:endParaRPr lang="fr-CA" sz="1400" dirty="0">
              <a:solidFill>
                <a:srgbClr val="005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4975"/>
            <a:ext cx="2519363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1042988" y="2844800"/>
            <a:ext cx="6913562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0"/>
              </a:spcBef>
              <a:buFont typeface="Wingdings" pitchFamily="-110" charset="2"/>
              <a:buChar char="§"/>
            </a:pPr>
            <a:r>
              <a:rPr lang="fr-CA" altLang="fr-FR" sz="2400">
                <a:latin typeface="Arial Black" pitchFamily="-110" charset="0"/>
              </a:rPr>
              <a:t>Constats motivant notre modèle </a:t>
            </a:r>
            <a:r>
              <a:rPr lang="fr-CA" altLang="fr-FR" sz="3200" b="1">
                <a:solidFill>
                  <a:srgbClr val="DA8200"/>
                </a:solidFill>
                <a:latin typeface="Arial Black" pitchFamily="-110" charset="0"/>
              </a:rPr>
              <a:t>OPP-ISP-Synergie</a:t>
            </a:r>
            <a:endParaRPr lang="fr-CA" altLang="fr-FR" sz="3200"/>
          </a:p>
        </p:txBody>
      </p:sp>
    </p:spTree>
    <p:extLst>
      <p:ext uri="{BB962C8B-B14F-4D97-AF65-F5344CB8AC3E}">
        <p14:creationId xmlns:p14="http://schemas.microsoft.com/office/powerpoint/2010/main" val="215529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2925</Words>
  <Application>Microsoft Office PowerPoint</Application>
  <PresentationFormat>Affichage à l'écran (4:3)</PresentationFormat>
  <Paragraphs>675</Paragraphs>
  <Slides>49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1" baseType="lpstr">
      <vt:lpstr>Thème Office</vt:lpstr>
      <vt:lpstr>Graphique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PPO ou OPP Une démarche double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PARTENARIAT Formation en entreprise Une démarche double</vt:lpstr>
      <vt:lpstr>Présentation PowerPoint</vt:lpstr>
      <vt:lpstr>Plan d’action  pour atteindre mon objectif professionnel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évaluation rigoureuse et juste assure une formation vraiment qualifiante</vt:lpstr>
      <vt:lpstr>Présentation PowerPoint</vt:lpstr>
      <vt:lpstr>Présentation PowerPoint</vt:lpstr>
      <vt:lpstr>Présentation PowerPoint</vt:lpstr>
      <vt:lpstr>Nous vous souhaitons  une bonne fin de journée Merci de votre attention!  Pierre Campeau  Claude Gagnon                                                                                      </vt:lpstr>
      <vt:lpstr>ANNEXES                                                                                      </vt:lpstr>
      <vt:lpstr>Présentation PowerPoint</vt:lpstr>
      <vt:lpstr>Présentation PowerPoint</vt:lpstr>
      <vt:lpstr>Présentation PowerPoint</vt:lpstr>
      <vt:lpstr>Présentation PowerPoint</vt:lpstr>
    </vt:vector>
  </TitlesOfParts>
  <Company>CSDM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CSDM</dc:creator>
  <cp:lastModifiedBy>CSDM</cp:lastModifiedBy>
  <cp:revision>16</cp:revision>
  <dcterms:created xsi:type="dcterms:W3CDTF">2015-05-20T13:04:21Z</dcterms:created>
  <dcterms:modified xsi:type="dcterms:W3CDTF">2015-05-20T19:28:29Z</dcterms:modified>
</cp:coreProperties>
</file>