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373" r:id="rId4"/>
    <p:sldId id="374" r:id="rId5"/>
    <p:sldId id="417" r:id="rId6"/>
    <p:sldId id="385" r:id="rId7"/>
    <p:sldId id="488" r:id="rId8"/>
    <p:sldId id="277" r:id="rId9"/>
    <p:sldId id="269" r:id="rId10"/>
    <p:sldId id="410" r:id="rId11"/>
    <p:sldId id="489" r:id="rId12"/>
    <p:sldId id="434" r:id="rId13"/>
    <p:sldId id="439" r:id="rId14"/>
    <p:sldId id="448" r:id="rId15"/>
    <p:sldId id="453" r:id="rId16"/>
    <p:sldId id="456" r:id="rId17"/>
    <p:sldId id="464" r:id="rId18"/>
    <p:sldId id="469" r:id="rId19"/>
    <p:sldId id="474" r:id="rId20"/>
    <p:sldId id="504" r:id="rId21"/>
    <p:sldId id="524" r:id="rId22"/>
    <p:sldId id="485" r:id="rId23"/>
    <p:sldId id="500" r:id="rId24"/>
    <p:sldId id="487" r:id="rId25"/>
    <p:sldId id="501" r:id="rId26"/>
    <p:sldId id="294" r:id="rId27"/>
    <p:sldId id="299" r:id="rId28"/>
    <p:sldId id="297" r:id="rId29"/>
    <p:sldId id="505" r:id="rId30"/>
    <p:sldId id="305" r:id="rId31"/>
    <p:sldId id="302" r:id="rId32"/>
    <p:sldId id="304" r:id="rId33"/>
    <p:sldId id="330" r:id="rId34"/>
    <p:sldId id="390" r:id="rId35"/>
    <p:sldId id="506" r:id="rId36"/>
    <p:sldId id="324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4" autoAdjust="0"/>
    <p:restoredTop sz="94660"/>
  </p:normalViewPr>
  <p:slideViewPr>
    <p:cSldViewPr>
      <p:cViewPr varScale="1">
        <p:scale>
          <a:sx n="66" d="100"/>
          <a:sy n="66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AC3E5-B60B-4F14-8393-5B66E9C9BC4C}" type="datetimeFigureOut">
              <a:rPr lang="fr-CA" smtClean="0"/>
              <a:pPr/>
              <a:t>2014-04-15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65555-AB7B-4646-8D6F-C48E817A65CC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59380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5555-AB7B-4646-8D6F-C48E817A65CC}" type="slidenum">
              <a:rPr lang="fr-CA" smtClean="0"/>
              <a:pPr/>
              <a:t>15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EB5F-29C4-40E5-9050-0FB9A59FAD2E}" type="datetimeFigureOut">
              <a:rPr lang="fr-CA" smtClean="0"/>
              <a:pPr/>
              <a:t>2014-04-15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F9-5675-48A5-96CF-13F2838D8A0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EB5F-29C4-40E5-9050-0FB9A59FAD2E}" type="datetimeFigureOut">
              <a:rPr lang="fr-CA" smtClean="0"/>
              <a:pPr/>
              <a:t>2014-04-15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F9-5675-48A5-96CF-13F2838D8A0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EB5F-29C4-40E5-9050-0FB9A59FAD2E}" type="datetimeFigureOut">
              <a:rPr lang="fr-CA" smtClean="0"/>
              <a:pPr/>
              <a:t>2014-04-15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F9-5675-48A5-96CF-13F2838D8A0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EB5F-29C4-40E5-9050-0FB9A59FAD2E}" type="datetimeFigureOut">
              <a:rPr lang="fr-CA" smtClean="0"/>
              <a:pPr/>
              <a:t>2014-04-15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F9-5675-48A5-96CF-13F2838D8A0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EB5F-29C4-40E5-9050-0FB9A59FAD2E}" type="datetimeFigureOut">
              <a:rPr lang="fr-CA" smtClean="0"/>
              <a:pPr/>
              <a:t>2014-04-15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F9-5675-48A5-96CF-13F2838D8A0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EB5F-29C4-40E5-9050-0FB9A59FAD2E}" type="datetimeFigureOut">
              <a:rPr lang="fr-CA" smtClean="0"/>
              <a:pPr/>
              <a:t>2014-04-15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F9-5675-48A5-96CF-13F2838D8A0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EB5F-29C4-40E5-9050-0FB9A59FAD2E}" type="datetimeFigureOut">
              <a:rPr lang="fr-CA" smtClean="0"/>
              <a:pPr/>
              <a:t>2014-04-15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F9-5675-48A5-96CF-13F2838D8A0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EB5F-29C4-40E5-9050-0FB9A59FAD2E}" type="datetimeFigureOut">
              <a:rPr lang="fr-CA" smtClean="0"/>
              <a:pPr/>
              <a:t>2014-04-15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F9-5675-48A5-96CF-13F2838D8A0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EB5F-29C4-40E5-9050-0FB9A59FAD2E}" type="datetimeFigureOut">
              <a:rPr lang="fr-CA" smtClean="0"/>
              <a:pPr/>
              <a:t>2014-04-15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F9-5675-48A5-96CF-13F2838D8A0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EB5F-29C4-40E5-9050-0FB9A59FAD2E}" type="datetimeFigureOut">
              <a:rPr lang="fr-CA" smtClean="0"/>
              <a:pPr/>
              <a:t>2014-04-15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F9-5675-48A5-96CF-13F2838D8A0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EB5F-29C4-40E5-9050-0FB9A59FAD2E}" type="datetimeFigureOut">
              <a:rPr lang="fr-CA" smtClean="0"/>
              <a:pPr/>
              <a:t>2014-04-15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3A5BF9-5675-48A5-96CF-13F2838D8A08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E8EB5F-29C4-40E5-9050-0FB9A59FAD2E}" type="datetimeFigureOut">
              <a:rPr lang="fr-CA" smtClean="0"/>
              <a:pPr/>
              <a:t>2014-04-15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3A5BF9-5675-48A5-96CF-13F2838D8A08}" type="slidenum">
              <a:rPr lang="fr-CA" smtClean="0"/>
              <a:pPr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/>
              <a:t/>
            </a:r>
            <a:br>
              <a:rPr lang="fr-CA" sz="3600" dirty="0"/>
            </a:br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 smtClean="0"/>
              <a:t>Et si on expliquait moins</a:t>
            </a:r>
            <a:br>
              <a:rPr lang="fr-CA" sz="3600" dirty="0" smtClean="0"/>
            </a:br>
            <a:r>
              <a:rPr lang="fr-CA" sz="3600" dirty="0" smtClean="0"/>
              <a:t>pour que nos élèves apprennent plus…</a:t>
            </a:r>
            <a:br>
              <a:rPr lang="fr-CA" sz="3600" dirty="0" smtClean="0"/>
            </a:br>
            <a:r>
              <a:rPr lang="fr-CA" sz="3600" dirty="0"/>
              <a:t/>
            </a:r>
            <a:br>
              <a:rPr lang="fr-CA" sz="3600" dirty="0"/>
            </a:br>
            <a:r>
              <a:rPr lang="fr-CA" sz="3600" dirty="0" smtClean="0"/>
              <a:t/>
            </a:r>
            <a:br>
              <a:rPr lang="fr-CA" sz="3600" dirty="0" smtClean="0"/>
            </a:br>
            <a:endParaRPr lang="fr-CA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80784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ou l’art d’enseigner efficacement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Martine Blais, M. Ps.</a:t>
            </a:r>
          </a:p>
          <a:p>
            <a:r>
              <a:rPr lang="fr-CA" dirty="0" smtClean="0"/>
              <a:t>Commission scolaire des Premières-Seigneuries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CA" dirty="0" smtClean="0"/>
              <a:t>Et la motivation dans tout ça?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83832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Détester l’école permet de préserver l’estime de soi.</a:t>
            </a:r>
          </a:p>
          <a:p>
            <a:r>
              <a:rPr lang="fr-CA" dirty="0" smtClean="0"/>
              <a:t>Peut-on demeurer motivé à faire quelque chose qu’on rate à tout coup?</a:t>
            </a:r>
          </a:p>
          <a:p>
            <a:r>
              <a:rPr lang="fr-CA" dirty="0" smtClean="0"/>
              <a:t>La motivation intrinsèque pour l’apprentissage n’est pas essentielle.</a:t>
            </a:r>
          </a:p>
          <a:p>
            <a:r>
              <a:rPr lang="fr-CA" dirty="0" smtClean="0"/>
              <a:t>L’élève qui est devant moi a au moins un peu le désir d’obtenir son diplôme.</a:t>
            </a:r>
          </a:p>
          <a:p>
            <a:r>
              <a:rPr lang="fr-CA" dirty="0" smtClean="0"/>
              <a:t>C’est important de laisser l’élève découvrir sa motivation intérieure.</a:t>
            </a:r>
          </a:p>
          <a:p>
            <a:r>
              <a:rPr lang="fr-CA" dirty="0" smtClean="0"/>
              <a:t>Je ne travaille pas directement sur la motivation.  En général, elle vient naturellement avec la confiance en soi, le sentiment de maîtrise, etc.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base de mon enseignement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dirty="0" smtClean="0"/>
          </a:p>
          <a:p>
            <a:endParaRPr lang="fr-CA" dirty="0" smtClean="0"/>
          </a:p>
          <a:p>
            <a:pPr>
              <a:buNone/>
            </a:pPr>
            <a:r>
              <a:rPr lang="fr-CA" sz="6000" dirty="0" smtClean="0"/>
              <a:t>Questionner</a:t>
            </a:r>
            <a:r>
              <a:rPr lang="fr-CA" sz="3600" dirty="0" smtClean="0"/>
              <a:t>   plutôt   </a:t>
            </a:r>
            <a:r>
              <a:rPr lang="fr-CA" sz="2400" dirty="0" smtClean="0"/>
              <a:t>qu’expliquer</a:t>
            </a:r>
            <a:endParaRPr lang="fr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Questionner plutôt qu’expliquer:</a:t>
            </a:r>
            <a:br>
              <a:rPr lang="fr-CA" dirty="0" smtClean="0"/>
            </a:br>
            <a:r>
              <a:rPr lang="fr-CA" dirty="0" smtClean="0"/>
              <a:t>les avantages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Remettre la responsabilité de l’apprentissage à l’élève</a:t>
            </a:r>
          </a:p>
          <a:p>
            <a:r>
              <a:rPr lang="fr-CA" dirty="0" smtClean="0"/>
              <a:t>Le mettre en action, l’obliger à réfléchir et à porter attention</a:t>
            </a:r>
          </a:p>
          <a:p>
            <a:r>
              <a:rPr lang="fr-CA" dirty="0" smtClean="0"/>
              <a:t>Amener l’élève à faire ce qu’on veut sans confrontation</a:t>
            </a:r>
          </a:p>
          <a:p>
            <a:r>
              <a:rPr lang="fr-CA" dirty="0" smtClean="0"/>
              <a:t>Voir où se situent les difficultés de l’élève</a:t>
            </a:r>
          </a:p>
          <a:p>
            <a:r>
              <a:rPr lang="fr-CA" dirty="0" smtClean="0"/>
              <a:t>Ajuster l’enseignement aux difficultés</a:t>
            </a:r>
          </a:p>
          <a:p>
            <a:r>
              <a:rPr lang="fr-CA" dirty="0" smtClean="0"/>
              <a:t>Amener l’élève à structurer sa pensée, à faire des liens</a:t>
            </a:r>
          </a:p>
          <a:p>
            <a:r>
              <a:rPr lang="fr-CA" dirty="0" smtClean="0"/>
              <a:t>Outiller l’élève pour les problèmes à venir</a:t>
            </a:r>
          </a:p>
          <a:p>
            <a:r>
              <a:rPr lang="fr-CA" dirty="0" smtClean="0"/>
              <a:t>Soutenir la mémorisation et la métacognition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207684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Quelles questions poser?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sz="3600" dirty="0" smtClean="0"/>
              <a:t>Les questions peuvent porter sur…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r>
              <a:rPr lang="fr-CA" dirty="0" smtClean="0"/>
              <a:t>la compréhension du problème par l’élève</a:t>
            </a:r>
          </a:p>
          <a:p>
            <a:r>
              <a:rPr lang="fr-CA" dirty="0" smtClean="0"/>
              <a:t>la planification d’une stratégie</a:t>
            </a:r>
          </a:p>
          <a:p>
            <a:r>
              <a:rPr lang="fr-CA" dirty="0" smtClean="0"/>
              <a:t>l’exécution de la stratégie</a:t>
            </a:r>
          </a:p>
          <a:p>
            <a:r>
              <a:rPr lang="fr-CA" dirty="0" smtClean="0"/>
              <a:t>la validation de la démarche</a:t>
            </a:r>
          </a:p>
          <a:p>
            <a:r>
              <a:rPr lang="fr-CA" dirty="0" smtClean="0"/>
              <a:t>la métacognition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Questions portant sur la compréhension du problème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Qu’est-ce que tu comprends de ce problème?</a:t>
            </a:r>
          </a:p>
          <a:p>
            <a:r>
              <a:rPr lang="fr-CA" dirty="0" smtClean="0"/>
              <a:t>De quoi parle ce problème?</a:t>
            </a:r>
          </a:p>
          <a:p>
            <a:r>
              <a:rPr lang="fr-CA" dirty="0" smtClean="0"/>
              <a:t>Quoi d’autre</a:t>
            </a:r>
            <a:r>
              <a:rPr lang="fr-CA" smtClean="0"/>
              <a:t>? </a:t>
            </a:r>
            <a:endParaRPr lang="fr-CA" dirty="0" smtClean="0"/>
          </a:p>
          <a:p>
            <a:r>
              <a:rPr lang="fr-CA" dirty="0" smtClean="0"/>
              <a:t>Qu’est-ce qu’on te demande de trouver?</a:t>
            </a:r>
          </a:p>
          <a:p>
            <a:r>
              <a:rPr lang="fr-CA" dirty="0" smtClean="0"/>
              <a:t>Quelles sont les données importantes?</a:t>
            </a:r>
          </a:p>
          <a:p>
            <a:r>
              <a:rPr lang="fr-CA" dirty="0" smtClean="0"/>
              <a:t>Est-ce qu’il y a des données inutiles?  Lesquelles?</a:t>
            </a:r>
          </a:p>
          <a:p>
            <a:r>
              <a:rPr lang="fr-CA" dirty="0" smtClean="0"/>
              <a:t>Est-ce qu’il y a des consignes importantes? Lesquelles?</a:t>
            </a:r>
          </a:p>
          <a:p>
            <a:r>
              <a:rPr lang="fr-CA" dirty="0" smtClean="0"/>
              <a:t>À quelle notion mathématique réfère le problème?</a:t>
            </a:r>
          </a:p>
          <a:p>
            <a:r>
              <a:rPr lang="fr-CA" dirty="0" smtClean="0"/>
              <a:t>As-tu remarqué les unités de mesure?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Questions portant sur la planification d’une stratégie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Quelle stratégie peux-tu prendre pour commencer le problème?</a:t>
            </a:r>
          </a:p>
          <a:p>
            <a:r>
              <a:rPr lang="fr-CA" dirty="0" smtClean="0"/>
              <a:t>As-tu déjà vu des stratégies qui pourraient t’aider dans ce problème?</a:t>
            </a:r>
          </a:p>
          <a:p>
            <a:r>
              <a:rPr lang="fr-CA" dirty="0" smtClean="0"/>
              <a:t>Par quoi commencerais-tu ta solution?</a:t>
            </a:r>
          </a:p>
          <a:p>
            <a:r>
              <a:rPr lang="fr-CA" dirty="0" smtClean="0"/>
              <a:t>Qu’est-ce que tu pourrais faire?</a:t>
            </a:r>
          </a:p>
          <a:p>
            <a:r>
              <a:rPr lang="fr-CA" dirty="0" smtClean="0"/>
              <a:t>Est-ce que ça te fait penser à un problème semblable déjà résolu?  Lequel?</a:t>
            </a:r>
            <a:endParaRPr lang="fr-CA" dirty="0"/>
          </a:p>
        </p:txBody>
      </p:sp>
      <p:pic>
        <p:nvPicPr>
          <p:cNvPr id="4" name="Picture 1" descr="C:\Users\Admin\AppData\Local\Microsoft\Windows\Temporary Internet Files\Content.IE5\6CUFSBDL\MC90029975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48680"/>
            <a:ext cx="1813255" cy="1495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Questions portant sur la planification d’une stratégie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Qu’est-ce que tu dois faire en premier avec un problème de ce type?  Ensuite?...</a:t>
            </a:r>
          </a:p>
          <a:p>
            <a:r>
              <a:rPr lang="fr-CA" dirty="0" smtClean="0"/>
              <a:t>Y a-t-il des formules en lien avec la notion sur laquelle porte le problème?</a:t>
            </a:r>
          </a:p>
          <a:p>
            <a:r>
              <a:rPr lang="fr-CA" dirty="0" smtClean="0"/>
              <a:t>Te souviens-tu quand je t’ai expliqué…?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Questions portant sur l’exécution de la stratégie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Est-ce que tu as bien fait cette étape?</a:t>
            </a:r>
          </a:p>
          <a:p>
            <a:r>
              <a:rPr lang="fr-CA" dirty="0" smtClean="0"/>
              <a:t>Es-tu certain de ce que tu viens de faire?</a:t>
            </a:r>
          </a:p>
          <a:p>
            <a:r>
              <a:rPr lang="fr-CA" dirty="0" smtClean="0"/>
              <a:t>Que peux-tu faire ensuite?</a:t>
            </a:r>
          </a:p>
          <a:p>
            <a:r>
              <a:rPr lang="fr-CA" dirty="0" smtClean="0"/>
              <a:t>D’après toi…?</a:t>
            </a:r>
          </a:p>
          <a:p>
            <a:r>
              <a:rPr lang="fr-CA" dirty="0" smtClean="0"/>
              <a:t>Pourquoi fais-tu ça?</a:t>
            </a:r>
          </a:p>
          <a:p>
            <a:r>
              <a:rPr lang="fr-CA" dirty="0" smtClean="0"/>
              <a:t>Comment devrais-tu faire?  En es-tu certain?</a:t>
            </a:r>
          </a:p>
          <a:p>
            <a:r>
              <a:rPr lang="fr-CA" dirty="0" smtClean="0"/>
              <a:t>Qu’avais-tu prévu faire dans ta planification?</a:t>
            </a:r>
          </a:p>
          <a:p>
            <a:r>
              <a:rPr lang="fr-CA" dirty="0" smtClean="0"/>
              <a:t>As-tu complété ta démarche?</a:t>
            </a:r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Questions portant sur la validation de la démarche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As-tu répondu à la question?</a:t>
            </a:r>
          </a:p>
          <a:p>
            <a:r>
              <a:rPr lang="fr-CA" dirty="0" smtClean="0"/>
              <a:t>As-tu relu la question pour être certain que tu as bien répondu?</a:t>
            </a:r>
          </a:p>
          <a:p>
            <a:r>
              <a:rPr lang="fr-CA" dirty="0" smtClean="0"/>
              <a:t>As-tu respecté toutes les consignes?</a:t>
            </a:r>
          </a:p>
          <a:p>
            <a:r>
              <a:rPr lang="fr-CA" dirty="0" smtClean="0"/>
              <a:t>Est-ce que ta réponse a du sens?</a:t>
            </a:r>
          </a:p>
          <a:p>
            <a:r>
              <a:rPr lang="fr-CA" dirty="0" smtClean="0"/>
              <a:t>As-tu indiqué les unités de ta réponse?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Questions permettant de développer la métacognition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49160"/>
          </a:xfrm>
        </p:spPr>
        <p:txBody>
          <a:bodyPr>
            <a:normAutofit/>
          </a:bodyPr>
          <a:lstStyle/>
          <a:p>
            <a:r>
              <a:rPr lang="fr-CA" dirty="0" smtClean="0"/>
              <a:t>Qu’est-ce que j’ai fait qui t’a aidé à résoudre le problème?</a:t>
            </a:r>
          </a:p>
          <a:p>
            <a:r>
              <a:rPr lang="fr-CA" dirty="0" smtClean="0"/>
              <a:t>Qui a résolu le problème?</a:t>
            </a:r>
          </a:p>
          <a:p>
            <a:r>
              <a:rPr lang="fr-CA" dirty="0" smtClean="0"/>
              <a:t>Où était ta difficulté dans ce problème?</a:t>
            </a:r>
          </a:p>
          <a:p>
            <a:r>
              <a:rPr lang="fr-CA" dirty="0" smtClean="0"/>
              <a:t>Comment vois-tu ça maintenant?</a:t>
            </a:r>
          </a:p>
          <a:p>
            <a:r>
              <a:rPr lang="fr-CA" dirty="0" smtClean="0"/>
              <a:t>Quelles sont les questions que je t’ai posées? Pourquoi?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Martine Blais, M. Ps.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525963"/>
          </a:xfrm>
        </p:spPr>
        <p:txBody>
          <a:bodyPr/>
          <a:lstStyle/>
          <a:p>
            <a:endParaRPr lang="fr-CA" dirty="0" smtClean="0"/>
          </a:p>
          <a:p>
            <a:r>
              <a:rPr lang="fr-CA" dirty="0" smtClean="0"/>
              <a:t>Enseignante en mathématiques et en sciences depuis 30 ans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Enseignante en mathématiques FBC depuis 5 ans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Psychologue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Questions permettant de développer la m</a:t>
            </a:r>
            <a:r>
              <a:rPr lang="fr-CA" sz="4400" dirty="0" smtClean="0"/>
              <a:t>éta</a:t>
            </a:r>
            <a:r>
              <a:rPr lang="fr-CA" dirty="0" smtClean="0"/>
              <a:t>cognition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08840"/>
            <a:ext cx="8229600" cy="4749160"/>
          </a:xfrm>
        </p:spPr>
        <p:txBody>
          <a:bodyPr>
            <a:normAutofit/>
          </a:bodyPr>
          <a:lstStyle/>
          <a:p>
            <a:r>
              <a:rPr lang="fr-CA" dirty="0" smtClean="0"/>
              <a:t>Qu’est-ce qui t’a permis de résoudre ta difficulté?</a:t>
            </a:r>
          </a:p>
          <a:p>
            <a:r>
              <a:rPr lang="fr-CA" dirty="0" smtClean="0"/>
              <a:t>Comment pourrais-tu t’aider toi-même la prochaine fois ou en examen?</a:t>
            </a:r>
          </a:p>
          <a:p>
            <a:r>
              <a:rPr lang="fr-CA" dirty="0" smtClean="0"/>
              <a:t>Qu’est-ce que tu as appris?</a:t>
            </a:r>
          </a:p>
          <a:p>
            <a:r>
              <a:rPr lang="fr-CA" dirty="0" smtClean="0"/>
              <a:t>Comment pourrais-tu t’assurer de tenir compte de toutes les consignes?</a:t>
            </a:r>
          </a:p>
          <a:p>
            <a:r>
              <a:rPr lang="fr-CA" dirty="0" smtClean="0"/>
              <a:t>Comment pourrais-tu éviter l’erreur que tu as faite?</a:t>
            </a:r>
          </a:p>
          <a:p>
            <a:r>
              <a:rPr lang="fr-CA" dirty="0" smtClean="0"/>
              <a:t>Vois-tu comment tu as changé depuis le début de l’année?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Quand et comment expliquer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Donner peu d’explications</a:t>
            </a:r>
          </a:p>
          <a:p>
            <a:r>
              <a:rPr lang="fr-CA" dirty="0"/>
              <a:t>Répondre aux questions formulées clairement</a:t>
            </a:r>
          </a:p>
          <a:p>
            <a:r>
              <a:rPr lang="fr-CA" dirty="0"/>
              <a:t>Expliquer lorsque la notion est </a:t>
            </a:r>
            <a:r>
              <a:rPr lang="fr-CA" dirty="0" err="1"/>
              <a:t>problématiquFaire</a:t>
            </a:r>
            <a:r>
              <a:rPr lang="fr-CA" dirty="0"/>
              <a:t> </a:t>
            </a:r>
            <a:r>
              <a:rPr lang="fr-CA" dirty="0" smtClean="0"/>
              <a:t>un problème plus simple, procéder par analogie</a:t>
            </a:r>
          </a:p>
          <a:p>
            <a:r>
              <a:rPr lang="fr-CA" dirty="0" smtClean="0"/>
              <a:t>Donner des étapes à suivre pour des problèmes typiques</a:t>
            </a:r>
          </a:p>
          <a:p>
            <a:r>
              <a:rPr lang="fr-CA" dirty="0" smtClean="0"/>
              <a:t>Rattacher les explications à des modèles déjà vus, à des règles générales</a:t>
            </a:r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Quand et comment expliquer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Travailler dans la zone proximale de développement</a:t>
            </a:r>
          </a:p>
          <a:p>
            <a:pPr lvl="1"/>
            <a:r>
              <a:rPr lang="fr-CA" dirty="0" smtClean="0"/>
              <a:t>Zone dans laquelle l’apprentissage a lieu.  Dans cette zone l’élève peut réussir la tâche avec de l’aide.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Zone proximale de développement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fr-CA" dirty="0" smtClean="0"/>
              <a:t>Exemple: une élève incapable de faire un exemple de calcul pour produire un modèle algébrique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fr-CA" dirty="0" smtClean="0"/>
              <a:t>Elle ne maîtrise pas le sens des opérations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fr-CA" dirty="0" smtClean="0"/>
              <a:t>Elle ne comprend pas ce qu’est un taux unitaire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fr-CA" dirty="0" smtClean="0"/>
              <a:t>Elle ne saisit pas ce qu’est une donnée manquante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fr-CA" dirty="0" smtClean="0"/>
              <a:t>Elle est incapable d’inventer des données manquantes</a:t>
            </a:r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Quand et comment expliquer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fr-CA" dirty="0" smtClean="0"/>
          </a:p>
          <a:p>
            <a:r>
              <a:rPr lang="fr-CA" dirty="0" smtClean="0"/>
              <a:t>Enseignement explicite</a:t>
            </a:r>
          </a:p>
          <a:p>
            <a:pPr lvl="1"/>
            <a:r>
              <a:rPr lang="fr-CA" dirty="0" smtClean="0"/>
              <a:t>Ne jamais prendre pour acquis que ce qui est évident pour nous, l’est pour les élèves.  </a:t>
            </a:r>
          </a:p>
          <a:p>
            <a:pPr lvl="1"/>
            <a:r>
              <a:rPr lang="fr-CA" dirty="0" smtClean="0"/>
              <a:t>L’enseignement explicite consiste à rendre formelles toutes les opérations mentales qu’on doit faire pour réaliser une tâche.</a:t>
            </a:r>
          </a:p>
          <a:p>
            <a:pPr lvl="1"/>
            <a:r>
              <a:rPr lang="fr-CA" dirty="0" smtClean="0"/>
              <a:t>On explique à l’élève toutes les étapes du raisonnement.</a:t>
            </a:r>
          </a:p>
          <a:p>
            <a:r>
              <a:rPr lang="fr-CA" dirty="0" smtClean="0"/>
              <a:t>Faire du modelage</a:t>
            </a:r>
          </a:p>
          <a:p>
            <a:r>
              <a:rPr lang="fr-CA" dirty="0" smtClean="0"/>
              <a:t>S’assurer que l’élève a compris en lui faisant résoudre un problème par lui-même devant nous</a:t>
            </a:r>
          </a:p>
          <a:p>
            <a:pPr>
              <a:buNone/>
            </a:pPr>
            <a:endParaRPr lang="fr-CA" dirty="0" smtClean="0"/>
          </a:p>
          <a:p>
            <a:pPr lvl="1"/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r-CA" sz="4000" dirty="0" smtClean="0"/>
              <a:t>Quand et comment expliquer (suite)</a:t>
            </a:r>
            <a:endParaRPr lang="fr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8398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CA" dirty="0" smtClean="0"/>
          </a:p>
          <a:p>
            <a:r>
              <a:rPr lang="fr-CA" dirty="0" smtClean="0"/>
              <a:t>Faire un retour réflexif</a:t>
            </a:r>
          </a:p>
          <a:p>
            <a:r>
              <a:rPr lang="fr-CA" dirty="0" smtClean="0"/>
              <a:t>Favoriser la métacognition</a:t>
            </a:r>
          </a:p>
          <a:p>
            <a:pPr lvl="1"/>
            <a:r>
              <a:rPr lang="fr-CA" dirty="0" smtClean="0"/>
              <a:t>Activité mentale sur ses propres processus mentaux, c'est-à-dire « penser sur ses propres pensées » </a:t>
            </a:r>
          </a:p>
          <a:p>
            <a:pPr lvl="1"/>
            <a:r>
              <a:rPr lang="fr-CA" dirty="0" smtClean="0"/>
              <a:t>Réflexion sur les méthodes et les processus intellectuels utilisés pour résoudre un problème </a:t>
            </a:r>
          </a:p>
          <a:p>
            <a:pPr lvl="1"/>
            <a:r>
              <a:rPr lang="fr-CA" dirty="0" smtClean="0"/>
              <a:t>Améliore l'acquisition des connaissances et le transfert des acquis</a:t>
            </a:r>
          </a:p>
          <a:p>
            <a:pPr lvl="1"/>
            <a:r>
              <a:rPr lang="fr-CA" dirty="0" smtClean="0"/>
              <a:t>Développe le sentiment de maîtrise de ses processus mentaux</a:t>
            </a:r>
          </a:p>
          <a:p>
            <a:pPr lvl="1"/>
            <a:r>
              <a:rPr lang="fr-CA" dirty="0" smtClean="0"/>
              <a:t>Avoir une petite Martine intérieure</a:t>
            </a:r>
          </a:p>
        </p:txBody>
      </p:sp>
      <p:pic>
        <p:nvPicPr>
          <p:cNvPr id="22533" name="Picture 5" descr="C:\Users\Admin\AppData\Local\Microsoft\Windows\Temporary Internet Files\Content.IE5\6MZHEJ58\MC9003356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581128"/>
            <a:ext cx="796030" cy="864096"/>
          </a:xfrm>
          <a:prstGeom prst="rect">
            <a:avLst/>
          </a:prstGeom>
          <a:noFill/>
        </p:spPr>
      </p:pic>
      <p:pic>
        <p:nvPicPr>
          <p:cNvPr id="22535" name="Picture 7" descr="C:\Users\Admin\AppData\Local\Microsoft\Windows\Temporary Internet Files\Content.IE5\UWEHVZ56\MC9003909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5013176"/>
            <a:ext cx="1470593" cy="1129747"/>
          </a:xfrm>
          <a:prstGeom prst="rect">
            <a:avLst/>
          </a:prstGeom>
          <a:noFill/>
        </p:spPr>
      </p:pic>
      <p:pic>
        <p:nvPicPr>
          <p:cNvPr id="22536" name="Picture 8" descr="C:\Users\Admin\AppData\Local\Microsoft\Windows\Temporary Internet Files\Content.IE5\6MZHEJ58\MM900356708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5517232"/>
            <a:ext cx="952500" cy="952500"/>
          </a:xfrm>
          <a:prstGeom prst="rect">
            <a:avLst/>
          </a:prstGeom>
          <a:noFill/>
        </p:spPr>
      </p:pic>
      <p:pic>
        <p:nvPicPr>
          <p:cNvPr id="22537" name="Picture 9" descr="C:\Users\Admin\AppData\Local\Microsoft\Windows\Temporary Internet Files\Content.IE5\UWEHVZ56\MC90023213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869160"/>
            <a:ext cx="2068717" cy="2123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Autres stratégies à adopter</a:t>
            </a:r>
            <a:endParaRPr lang="fr-CA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Éveiller l’intérêt par des activités inhabituelles</a:t>
            </a:r>
          </a:p>
          <a:p>
            <a:pPr lvl="1"/>
            <a:r>
              <a:rPr lang="fr-CA" dirty="0" smtClean="0"/>
              <a:t>Exemple ouvrir la porte en poussant au centre ou près des pentures (relation inversement proportionnelle)</a:t>
            </a:r>
          </a:p>
          <a:p>
            <a:pPr lvl="1">
              <a:buNone/>
            </a:pPr>
            <a:endParaRPr lang="fr-CA" dirty="0" smtClean="0"/>
          </a:p>
          <a:p>
            <a:r>
              <a:rPr lang="fr-CA" dirty="0" smtClean="0"/>
              <a:t>Mettre l’élève en action</a:t>
            </a:r>
          </a:p>
          <a:p>
            <a:r>
              <a:rPr lang="fr-CA" dirty="0" smtClean="0"/>
              <a:t>Lui laisser du temps</a:t>
            </a:r>
          </a:p>
          <a:p>
            <a:r>
              <a:rPr lang="fr-CA" dirty="0" smtClean="0"/>
              <a:t>Lui demander d’essayer quelque chose</a:t>
            </a:r>
          </a:p>
          <a:p>
            <a:pPr lvl="1"/>
            <a:r>
              <a:rPr lang="fr-CA" dirty="0" smtClean="0"/>
              <a:t>Exemple une élève incapable de tracer un plan</a:t>
            </a:r>
          </a:p>
          <a:p>
            <a:pPr>
              <a:buNone/>
            </a:pPr>
            <a:endParaRPr lang="fr-CA" dirty="0" smtClean="0"/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Autres stratégies à adopter</a:t>
            </a:r>
            <a:endParaRPr lang="fr-CA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Prendre connaissance du fonctionnement mental de l’élève</a:t>
            </a:r>
          </a:p>
          <a:p>
            <a:pPr lvl="1"/>
            <a:r>
              <a:rPr lang="fr-CA" dirty="0" smtClean="0"/>
              <a:t>Observation pendant la résolution d’un problème</a:t>
            </a:r>
          </a:p>
          <a:p>
            <a:pPr lvl="1"/>
            <a:r>
              <a:rPr lang="fr-CA" dirty="0" smtClean="0"/>
              <a:t>Questionnement sur ses difficultés et les services obtenus antérieurement</a:t>
            </a:r>
          </a:p>
          <a:p>
            <a:pPr lvl="1"/>
            <a:r>
              <a:rPr lang="fr-CA" dirty="0" smtClean="0"/>
              <a:t>Diagnostic</a:t>
            </a:r>
          </a:p>
          <a:p>
            <a:pPr lvl="1"/>
            <a:r>
              <a:rPr lang="fr-CA" dirty="0" smtClean="0"/>
              <a:t>Dossier d’aide</a:t>
            </a:r>
          </a:p>
          <a:p>
            <a:endParaRPr lang="fr-CA" dirty="0" smtClean="0"/>
          </a:p>
          <a:p>
            <a:pPr>
              <a:buNone/>
            </a:pPr>
            <a:endParaRPr lang="fr-CA" dirty="0" smtClean="0"/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Autres stratégies à adopter</a:t>
            </a:r>
            <a:endParaRPr lang="fr-CA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fr-CA" dirty="0" smtClean="0"/>
              <a:t>Outiller l’élève face à ses difficultés d’apprentissage</a:t>
            </a:r>
          </a:p>
          <a:p>
            <a:pPr lvl="1"/>
            <a:r>
              <a:rPr lang="fr-CA" dirty="0" smtClean="0"/>
              <a:t>Référer au besoin</a:t>
            </a:r>
          </a:p>
          <a:p>
            <a:r>
              <a:rPr lang="fr-CA" dirty="0" smtClean="0"/>
              <a:t>Insister sur les stratégies, les méthodes de travail</a:t>
            </a:r>
          </a:p>
          <a:p>
            <a:r>
              <a:rPr lang="fr-CA" dirty="0" smtClean="0"/>
              <a:t>Expliquer à l’élève comment fonctionne son cerveau</a:t>
            </a:r>
          </a:p>
          <a:p>
            <a:pPr lvl="1"/>
            <a:r>
              <a:rPr lang="fr-CA" dirty="0" smtClean="0"/>
              <a:t>Le stress empêche la réflexion</a:t>
            </a:r>
          </a:p>
          <a:p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endParaRPr lang="fr-CA" dirty="0" smtClean="0"/>
          </a:p>
        </p:txBody>
      </p:sp>
      <p:pic>
        <p:nvPicPr>
          <p:cNvPr id="18436" name="Picture 4" descr="C:\Users\Admin\AppData\Local\Microsoft\Windows\Temporary Internet Files\Content.IE5\RB9CQ7EZ\MP90038580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437112"/>
            <a:ext cx="3240360" cy="1925960"/>
          </a:xfrm>
          <a:prstGeom prst="rect">
            <a:avLst/>
          </a:prstGeom>
          <a:noFill/>
        </p:spPr>
      </p:pic>
      <p:pic>
        <p:nvPicPr>
          <p:cNvPr id="18449" name="Picture 17" descr="C:\Users\Admin\AppData\Local\Microsoft\Windows\Temporary Internet Files\Content.IE5\6MZHEJ58\MC9003182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620688"/>
            <a:ext cx="1257300" cy="1811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Autres stratégies à adopter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79712" y="1052736"/>
            <a:ext cx="6707088" cy="5271864"/>
          </a:xfrm>
        </p:spPr>
        <p:txBody>
          <a:bodyPr/>
          <a:lstStyle/>
          <a:p>
            <a:pPr lvl="2">
              <a:buNone/>
            </a:pPr>
            <a:endParaRPr lang="fr-CA" dirty="0" smtClean="0"/>
          </a:p>
          <a:p>
            <a:r>
              <a:rPr lang="fr-CA" dirty="0" smtClean="0"/>
              <a:t>Expliquer à l’élève comment fonctionne son cerveau</a:t>
            </a:r>
          </a:p>
          <a:p>
            <a:r>
              <a:rPr lang="fr-CA" dirty="0" smtClean="0"/>
              <a:t>Exemples:</a:t>
            </a:r>
          </a:p>
          <a:p>
            <a:pPr lvl="1"/>
            <a:r>
              <a:rPr lang="fr-CA" dirty="0" smtClean="0"/>
              <a:t>Pourquoi faire la démarche une ligne sous l’autre?</a:t>
            </a:r>
          </a:p>
          <a:p>
            <a:pPr lvl="1"/>
            <a:r>
              <a:rPr lang="fr-CA" dirty="0" smtClean="0"/>
              <a:t>Dire les opérations dans sa tête</a:t>
            </a:r>
          </a:p>
          <a:p>
            <a:pPr lvl="1"/>
            <a:r>
              <a:rPr lang="fr-CA" dirty="0" smtClean="0"/>
              <a:t>L’utilité de suivre avec son doigt</a:t>
            </a:r>
          </a:p>
          <a:p>
            <a:pPr lvl="1">
              <a:buNone/>
            </a:pPr>
            <a:r>
              <a:rPr lang="fr-CA" dirty="0" smtClean="0"/>
              <a:t>	3(2x-6) + (4x-7) = 2x – 8 – (x-4)</a:t>
            </a:r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endParaRPr lang="fr-CA" dirty="0"/>
          </a:p>
        </p:txBody>
      </p:sp>
      <p:pic>
        <p:nvPicPr>
          <p:cNvPr id="17409" name="Picture 1" descr="C:\Users\Admin\AppData\Local\Microsoft\Windows\Temporary Internet Files\Content.IE5\6MZHEJ58\MC9002949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780928"/>
            <a:ext cx="1810512" cy="1810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Plan de l’atelier</a:t>
            </a:r>
            <a:br>
              <a:rPr lang="fr-CA" dirty="0" smtClean="0"/>
            </a:br>
            <a:r>
              <a:rPr lang="fr-CA" sz="3600" dirty="0" smtClean="0"/>
              <a:t>Introduction</a:t>
            </a:r>
            <a:br>
              <a:rPr lang="fr-CA" sz="3600" dirty="0" smtClean="0"/>
            </a:b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/>
          <a:lstStyle/>
          <a:p>
            <a:r>
              <a:rPr lang="fr-CA" dirty="0" smtClean="0"/>
              <a:t>Objectifs de l’atelier</a:t>
            </a:r>
          </a:p>
          <a:p>
            <a:r>
              <a:rPr lang="fr-CA" dirty="0" smtClean="0"/>
              <a:t>Mise en situation</a:t>
            </a:r>
          </a:p>
          <a:p>
            <a:r>
              <a:rPr lang="fr-CA" dirty="0" smtClean="0"/>
              <a:t>Caractéristiques de nos élèves</a:t>
            </a:r>
          </a:p>
          <a:p>
            <a:r>
              <a:rPr lang="fr-CA" dirty="0" smtClean="0"/>
              <a:t>Ma vision de l’élève</a:t>
            </a:r>
          </a:p>
          <a:p>
            <a:r>
              <a:rPr lang="fr-CA" dirty="0" smtClean="0"/>
              <a:t>Objectifs de mon enseignement</a:t>
            </a:r>
          </a:p>
          <a:p>
            <a:r>
              <a:rPr lang="fr-CA" dirty="0" smtClean="0"/>
              <a:t>Et la motivation dans tout ça?</a:t>
            </a:r>
          </a:p>
          <a:p>
            <a:pPr>
              <a:buNone/>
            </a:pPr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Autres stratégies à adopter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fr-CA" dirty="0" smtClean="0"/>
              <a:t>Solliciter la mémoire de l’élève</a:t>
            </a:r>
          </a:p>
          <a:p>
            <a:pPr lvl="1"/>
            <a:r>
              <a:rPr lang="fr-CA" dirty="0" smtClean="0"/>
              <a:t>Feuilles à compléter</a:t>
            </a:r>
          </a:p>
          <a:p>
            <a:pPr lvl="1"/>
            <a:r>
              <a:rPr lang="fr-CA" dirty="0" smtClean="0"/>
              <a:t>Prendre une photo ou un enregistrement mental</a:t>
            </a:r>
          </a:p>
          <a:p>
            <a:pPr lvl="1"/>
            <a:r>
              <a:rPr lang="fr-CA" dirty="0" smtClean="0"/>
              <a:t>Situations étranges qui piquent la curiosité</a:t>
            </a:r>
          </a:p>
          <a:p>
            <a:pPr lvl="1"/>
            <a:r>
              <a:rPr lang="fr-CA" dirty="0" smtClean="0"/>
              <a:t>Demander à chaque cours, dans le corridor…</a:t>
            </a:r>
          </a:p>
          <a:p>
            <a:pPr lvl="1"/>
            <a:r>
              <a:rPr lang="fr-CA" dirty="0" smtClean="0"/>
              <a:t>Marqueurs</a:t>
            </a:r>
          </a:p>
          <a:p>
            <a:pPr lvl="1"/>
            <a:r>
              <a:rPr lang="fr-CA" dirty="0" smtClean="0"/>
              <a:t>PNL : ancrages</a:t>
            </a:r>
          </a:p>
          <a:p>
            <a:pPr lvl="1"/>
            <a:r>
              <a:rPr lang="fr-CA" dirty="0" smtClean="0"/>
              <a:t>Faire faire des tâches ingrates vs mémoriser</a:t>
            </a:r>
          </a:p>
          <a:p>
            <a:pPr lvl="2"/>
            <a:r>
              <a:rPr lang="fr-CA" dirty="0" smtClean="0"/>
              <a:t>Ex: nombre de semaines dans un an</a:t>
            </a:r>
          </a:p>
          <a:p>
            <a:pPr lvl="1"/>
            <a:r>
              <a:rPr lang="fr-CA" dirty="0" smtClean="0"/>
              <a:t>Faire voir la différence entre effort efficace et non efficace</a:t>
            </a:r>
          </a:p>
          <a:p>
            <a:pPr lvl="1">
              <a:buNone/>
            </a:pPr>
            <a:endParaRPr lang="fr-CA" dirty="0" smtClean="0"/>
          </a:p>
          <a:p>
            <a:pPr lvl="1"/>
            <a:endParaRPr lang="fr-CA" dirty="0"/>
          </a:p>
        </p:txBody>
      </p:sp>
      <p:pic>
        <p:nvPicPr>
          <p:cNvPr id="16385" name="Picture 1" descr="C:\Users\Admin\AppData\Local\Microsoft\Windows\Temporary Internet Files\Content.IE5\UWEHVZ56\MC90043381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916832"/>
            <a:ext cx="1286873" cy="1358881"/>
          </a:xfrm>
          <a:prstGeom prst="rect">
            <a:avLst/>
          </a:prstGeom>
          <a:noFill/>
        </p:spPr>
      </p:pic>
      <p:pic>
        <p:nvPicPr>
          <p:cNvPr id="16386" name="Picture 2" descr="C:\Users\Admin\AppData\Local\Microsoft\Windows\Temporary Internet Files\Content.IE5\6CUFSBDL\MC90036147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573016"/>
            <a:ext cx="1008112" cy="1122195"/>
          </a:xfrm>
          <a:prstGeom prst="rect">
            <a:avLst/>
          </a:prstGeom>
          <a:noFill/>
        </p:spPr>
      </p:pic>
      <p:pic>
        <p:nvPicPr>
          <p:cNvPr id="16388" name="Picture 4" descr="C:\Users\Admin\AppData\Local\Microsoft\Windows\Temporary Internet Files\Content.IE5\RB9CQ7EZ\MC90038974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212976"/>
            <a:ext cx="832793" cy="140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Autres stratégies à adopter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Faire manipuler des objets concrets</a:t>
            </a:r>
          </a:p>
          <a:p>
            <a:pPr lvl="1"/>
            <a:r>
              <a:rPr lang="fr-CA" dirty="0" smtClean="0"/>
              <a:t>Faire le développement de solides</a:t>
            </a:r>
          </a:p>
          <a:p>
            <a:pPr lvl="1"/>
            <a:r>
              <a:rPr lang="fr-CA" dirty="0" smtClean="0"/>
              <a:t>Calculer le volume ou l’aire de solides complexes, l’un sur l’autre vs l’un dans l’autre</a:t>
            </a:r>
          </a:p>
          <a:p>
            <a:pPr lvl="1"/>
            <a:r>
              <a:rPr lang="fr-CA" dirty="0" smtClean="0"/>
              <a:t>Déterminer la hauteur d’un cylindre couché</a:t>
            </a:r>
          </a:p>
          <a:p>
            <a:pPr lvl="1"/>
            <a:r>
              <a:rPr lang="fr-CA" dirty="0" smtClean="0"/>
              <a:t>Expliquer ce qu’est une relation inversement proportionnelle</a:t>
            </a:r>
          </a:p>
          <a:p>
            <a:pPr lvl="1"/>
            <a:r>
              <a:rPr lang="fr-CA" dirty="0" smtClean="0"/>
              <a:t>Faire comprendre la formule du volume d’un prisme rectangulaire</a:t>
            </a:r>
          </a:p>
          <a:p>
            <a:pPr lvl="1"/>
            <a:r>
              <a:rPr lang="fr-CA" dirty="0" smtClean="0"/>
              <a:t>Illustrer les isométries</a:t>
            </a:r>
            <a:endParaRPr lang="fr-CA" dirty="0"/>
          </a:p>
        </p:txBody>
      </p:sp>
      <p:pic>
        <p:nvPicPr>
          <p:cNvPr id="15363" name="Picture 3" descr="C:\Users\Admin\AppData\Local\Microsoft\Windows\Temporary Internet Files\Content.IE5\6CUFSBDL\MC9000555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196752"/>
            <a:ext cx="1745895" cy="1505643"/>
          </a:xfrm>
          <a:prstGeom prst="rect">
            <a:avLst/>
          </a:prstGeom>
          <a:noFill/>
        </p:spPr>
      </p:pic>
      <p:pic>
        <p:nvPicPr>
          <p:cNvPr id="15366" name="Picture 6" descr="C:\Users\Admin\AppData\Local\Microsoft\Windows\Temporary Internet Files\Content.IE5\6MZHEJ58\MC90043260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5445224"/>
            <a:ext cx="1202318" cy="1202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Autres stratégies à adopter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fr-CA" dirty="0" smtClean="0"/>
              <a:t>Se détacher des outils d’apprentissage habituels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Être créatif dans ses moyens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Accepter de travailler fort pour dépasser les difficultés</a:t>
            </a:r>
          </a:p>
          <a:p>
            <a:endParaRPr lang="fr-CA" dirty="0" smtClean="0"/>
          </a:p>
          <a:p>
            <a:r>
              <a:rPr lang="fr-CA" dirty="0" smtClean="0"/>
              <a:t>Féliciter l’élève qui utilise les stratégies enseignées</a:t>
            </a:r>
          </a:p>
          <a:p>
            <a:pPr lvl="1"/>
            <a:r>
              <a:rPr lang="fr-CA" dirty="0" smtClean="0"/>
              <a:t>Attention à la façon de le faire </a:t>
            </a:r>
          </a:p>
          <a:p>
            <a:endParaRPr lang="fr-CA" dirty="0" smtClean="0"/>
          </a:p>
        </p:txBody>
      </p:sp>
      <p:pic>
        <p:nvPicPr>
          <p:cNvPr id="14339" name="Picture 3" descr="C:\Users\Admin\AppData\Local\Microsoft\Windows\Temporary Internet Files\Content.IE5\6CUFSBDL\MC9002319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941168"/>
            <a:ext cx="1723341" cy="1493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Limites de mon approche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Ça ne marche pas toujours</a:t>
            </a:r>
          </a:p>
          <a:p>
            <a:r>
              <a:rPr lang="fr-CA" dirty="0" smtClean="0"/>
              <a:t>Ça prend du temps au début</a:t>
            </a:r>
          </a:p>
          <a:p>
            <a:r>
              <a:rPr lang="fr-CA" dirty="0" smtClean="0"/>
              <a:t>C’est exigeant</a:t>
            </a:r>
          </a:p>
          <a:p>
            <a:r>
              <a:rPr lang="fr-CA" dirty="0" smtClean="0"/>
              <a:t>Je retombe parfois dans mes vieilles habitudes</a:t>
            </a:r>
            <a:endParaRPr lang="fr-CA" dirty="0"/>
          </a:p>
        </p:txBody>
      </p:sp>
      <p:pic>
        <p:nvPicPr>
          <p:cNvPr id="12289" name="Picture 1" descr="C:\Users\Admin\AppData\Local\Microsoft\Windows\Temporary Internet Files\Content.IE5\6MZHEJ58\MP90044912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933056"/>
            <a:ext cx="4355976" cy="2747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Résultats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fr-CA" dirty="0" smtClean="0"/>
              <a:t>Meilleures méthodes de travail</a:t>
            </a:r>
          </a:p>
          <a:p>
            <a:r>
              <a:rPr lang="fr-CA" dirty="0" smtClean="0"/>
              <a:t>Planification du travail, développement de stratégies</a:t>
            </a:r>
          </a:p>
          <a:p>
            <a:r>
              <a:rPr lang="fr-CA" dirty="0" smtClean="0"/>
              <a:t>Démarches claires</a:t>
            </a:r>
          </a:p>
          <a:p>
            <a:r>
              <a:rPr lang="fr-CA" dirty="0" smtClean="0"/>
              <a:t>Meilleures capacités de lecture</a:t>
            </a:r>
          </a:p>
          <a:p>
            <a:r>
              <a:rPr lang="fr-CA" dirty="0" smtClean="0"/>
              <a:t>Autonomie, confiance en soi, motivation</a:t>
            </a:r>
          </a:p>
          <a:p>
            <a:r>
              <a:rPr lang="fr-CA" dirty="0" smtClean="0"/>
              <a:t>Réussite après de nombreux échecs</a:t>
            </a:r>
          </a:p>
          <a:p>
            <a:r>
              <a:rPr lang="fr-CA" dirty="0" smtClean="0"/>
              <a:t>Amélioration dans les autres matières</a:t>
            </a:r>
          </a:p>
          <a:p>
            <a:r>
              <a:rPr lang="fr-CA" dirty="0" smtClean="0"/>
              <a:t>Climat de travail serein</a:t>
            </a:r>
          </a:p>
          <a:p>
            <a:r>
              <a:rPr lang="fr-CA" dirty="0" smtClean="0"/>
              <a:t>Conversation avec les élèves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 résumé…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Prendre son temps</a:t>
            </a:r>
          </a:p>
          <a:p>
            <a:r>
              <a:rPr lang="fr-CA" dirty="0" smtClean="0"/>
              <a:t>L’élève doit être actif</a:t>
            </a:r>
          </a:p>
          <a:p>
            <a:r>
              <a:rPr lang="fr-CA" dirty="0" smtClean="0"/>
              <a:t>Questionner plutôt qu’expliquer</a:t>
            </a:r>
          </a:p>
          <a:p>
            <a:r>
              <a:rPr lang="fr-CA" dirty="0" smtClean="0"/>
              <a:t>Travailler dans la zone proximale de développement</a:t>
            </a:r>
          </a:p>
          <a:p>
            <a:r>
              <a:rPr lang="fr-CA" dirty="0" smtClean="0"/>
              <a:t>Donner un enseignement explicite</a:t>
            </a:r>
          </a:p>
          <a:p>
            <a:r>
              <a:rPr lang="fr-CA" dirty="0" smtClean="0"/>
              <a:t>Insister sur les stratégies et les méthodes de travail</a:t>
            </a:r>
          </a:p>
          <a:p>
            <a:r>
              <a:rPr lang="fr-CA" dirty="0" smtClean="0"/>
              <a:t>Soutenir la mémorisation</a:t>
            </a:r>
          </a:p>
          <a:p>
            <a:r>
              <a:rPr lang="fr-CA" dirty="0" smtClean="0"/>
              <a:t>Favoriser la métacognition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4000" dirty="0" smtClean="0"/>
              <a:t/>
            </a:r>
            <a:br>
              <a:rPr lang="fr-CA" sz="4000" dirty="0" smtClean="0"/>
            </a:br>
            <a:r>
              <a:rPr lang="fr-CA" sz="4000" dirty="0" smtClean="0"/>
              <a:t/>
            </a:r>
            <a:br>
              <a:rPr lang="fr-CA" sz="4000" dirty="0" smtClean="0"/>
            </a:br>
            <a:r>
              <a:rPr lang="fr-CA" sz="4000" dirty="0" smtClean="0"/>
              <a:t/>
            </a:r>
            <a:br>
              <a:rPr lang="fr-CA" sz="4000" dirty="0" smtClean="0"/>
            </a:br>
            <a:r>
              <a:rPr lang="fr-CA" sz="4000" dirty="0" smtClean="0"/>
              <a:t/>
            </a:r>
            <a:br>
              <a:rPr lang="fr-CA" sz="4000" dirty="0" smtClean="0"/>
            </a:br>
            <a:r>
              <a:rPr lang="fr-CA" sz="4000" dirty="0" smtClean="0"/>
              <a:t/>
            </a:r>
            <a:br>
              <a:rPr lang="fr-CA" sz="4000" dirty="0" smtClean="0"/>
            </a:br>
            <a:r>
              <a:rPr lang="fr-CA" sz="4000" dirty="0" smtClean="0"/>
              <a:t/>
            </a:r>
            <a:br>
              <a:rPr lang="fr-CA" sz="4000" dirty="0" smtClean="0"/>
            </a:br>
            <a:r>
              <a:rPr lang="fr-CA" sz="4000" dirty="0" smtClean="0"/>
              <a:t/>
            </a:r>
            <a:br>
              <a:rPr lang="fr-CA" sz="4000" dirty="0" smtClean="0"/>
            </a:br>
            <a:r>
              <a:rPr lang="fr-CA" sz="4000" dirty="0" smtClean="0"/>
              <a:t/>
            </a:r>
            <a:br>
              <a:rPr lang="fr-CA" sz="4000" dirty="0" smtClean="0"/>
            </a:br>
            <a:r>
              <a:rPr lang="fr-CA" sz="4000" dirty="0" smtClean="0"/>
              <a:t/>
            </a:r>
            <a:br>
              <a:rPr lang="fr-CA" sz="4000" dirty="0" smtClean="0"/>
            </a:br>
            <a:r>
              <a:rPr lang="fr-CA" sz="4000" dirty="0" smtClean="0"/>
              <a:t/>
            </a:r>
            <a:br>
              <a:rPr lang="fr-CA" sz="4000" dirty="0" smtClean="0"/>
            </a:br>
            <a:r>
              <a:rPr lang="fr-CA" sz="4000" dirty="0" smtClean="0"/>
              <a:t/>
            </a:r>
            <a:br>
              <a:rPr lang="fr-CA" sz="4000" dirty="0" smtClean="0"/>
            </a:br>
            <a:r>
              <a:rPr lang="fr-CA" sz="4000" dirty="0" smtClean="0"/>
              <a:t/>
            </a:r>
            <a:br>
              <a:rPr lang="fr-CA" sz="4000" dirty="0" smtClean="0"/>
            </a:br>
            <a:r>
              <a:rPr lang="fr-CA" sz="4000" dirty="0" smtClean="0"/>
              <a:t> Une invitation… </a:t>
            </a:r>
            <a:br>
              <a:rPr lang="fr-CA" sz="4000" dirty="0" smtClean="0"/>
            </a:br>
            <a:endParaRPr lang="fr-CA" sz="40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9676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CA" sz="3300" dirty="0" smtClean="0"/>
              <a:t>Si vous avez appris quelque chose… </a:t>
            </a:r>
          </a:p>
          <a:p>
            <a:pPr>
              <a:buNone/>
            </a:pPr>
            <a:endParaRPr lang="fr-CA" sz="2800" dirty="0" smtClean="0"/>
          </a:p>
          <a:p>
            <a:pPr>
              <a:buNone/>
            </a:pPr>
            <a:endParaRPr lang="fr-CA" sz="2800" dirty="0" smtClean="0"/>
          </a:p>
          <a:p>
            <a:pPr>
              <a:buNone/>
            </a:pPr>
            <a:endParaRPr lang="fr-CA" sz="2800" dirty="0" smtClean="0"/>
          </a:p>
          <a:p>
            <a:pPr>
              <a:buNone/>
            </a:pPr>
            <a:endParaRPr lang="fr-CA" sz="2800" dirty="0" smtClean="0"/>
          </a:p>
          <a:p>
            <a:pPr>
              <a:buNone/>
            </a:pPr>
            <a:endParaRPr lang="fr-CA" sz="2800" dirty="0" smtClean="0"/>
          </a:p>
          <a:p>
            <a:pPr>
              <a:buNone/>
            </a:pPr>
            <a:r>
              <a:rPr lang="fr-CA" sz="3600" dirty="0" smtClean="0"/>
              <a:t>Prière de le mettre en pratique le plus tôt possible</a:t>
            </a:r>
            <a:endParaRPr lang="fr-CA" sz="3600" dirty="0"/>
          </a:p>
        </p:txBody>
      </p:sp>
      <p:pic>
        <p:nvPicPr>
          <p:cNvPr id="5124" name="Picture 4" descr="C:\Users\Admin\AppData\Local\Microsoft\Windows\Temporary Internet Files\Content.IE5\RB9CQ7EZ\MP90044904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836712"/>
            <a:ext cx="3096344" cy="299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Plan de l’atelier (suite)</a:t>
            </a:r>
            <a:br>
              <a:rPr lang="fr-CA" dirty="0" smtClean="0"/>
            </a:br>
            <a:r>
              <a:rPr lang="fr-CA" sz="3600" dirty="0" smtClean="0"/>
              <a:t>Enseigner efficacement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389120"/>
          </a:xfrm>
        </p:spPr>
        <p:txBody>
          <a:bodyPr/>
          <a:lstStyle/>
          <a:p>
            <a:r>
              <a:rPr lang="fr-CA" dirty="0" smtClean="0"/>
              <a:t>Questionner plutôt qu’expliquer:  les avantages</a:t>
            </a:r>
          </a:p>
          <a:p>
            <a:r>
              <a:rPr lang="fr-CA" dirty="0" smtClean="0"/>
              <a:t>Quelles questions poser?</a:t>
            </a:r>
          </a:p>
          <a:p>
            <a:r>
              <a:rPr lang="fr-CA" dirty="0" smtClean="0"/>
              <a:t>Quand et comment expliquer?</a:t>
            </a:r>
          </a:p>
          <a:p>
            <a:r>
              <a:rPr lang="fr-CA" dirty="0" smtClean="0"/>
              <a:t>Autres stratégies à adopter</a:t>
            </a:r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Plan de l’atelier</a:t>
            </a:r>
            <a:br>
              <a:rPr lang="fr-CA" dirty="0" smtClean="0"/>
            </a:br>
            <a:r>
              <a:rPr lang="fr-CA" sz="3600" dirty="0" smtClean="0"/>
              <a:t>En conclusion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r>
              <a:rPr lang="fr-CA" dirty="0" smtClean="0"/>
              <a:t>Les limites de mon approche</a:t>
            </a:r>
          </a:p>
          <a:p>
            <a:r>
              <a:rPr lang="fr-CA" dirty="0" smtClean="0"/>
              <a:t>Résultats obtenus</a:t>
            </a:r>
          </a:p>
          <a:p>
            <a:r>
              <a:rPr lang="fr-CA" dirty="0" smtClean="0"/>
              <a:t>En résumé</a:t>
            </a:r>
          </a:p>
          <a:p>
            <a:r>
              <a:rPr lang="fr-CA" dirty="0" smtClean="0"/>
              <a:t>Une petite pratique</a:t>
            </a:r>
          </a:p>
          <a:p>
            <a:r>
              <a:rPr lang="fr-CA" dirty="0" smtClean="0"/>
              <a:t>Une question</a:t>
            </a:r>
          </a:p>
          <a:p>
            <a:r>
              <a:rPr lang="fr-CA" dirty="0" smtClean="0"/>
              <a:t>Une invitation</a:t>
            </a:r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Objectifs de l’atelier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CA" dirty="0" smtClean="0"/>
          </a:p>
          <a:p>
            <a:r>
              <a:rPr lang="fr-CA" dirty="0" smtClean="0"/>
              <a:t>Susciter une réflexion sur les pratiques pédagogiques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Présenter des pratiques pédagogiques efficaces provenant de différentes sources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Donner des exemples concrets</a:t>
            </a:r>
          </a:p>
          <a:p>
            <a:endParaRPr lang="fr-CA" dirty="0" smtClean="0"/>
          </a:p>
          <a:p>
            <a:r>
              <a:rPr lang="fr-CA" dirty="0" smtClean="0"/>
              <a:t>Transmettre des stratégies tirées de mon expérience professionnelle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Est-ce que ma façon d’enseigner, permet aux élèves de…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se mettre en action</a:t>
            </a:r>
          </a:p>
          <a:p>
            <a:r>
              <a:rPr lang="fr-CA" dirty="0" smtClean="0"/>
              <a:t>comprendre ce qu’il y a à faire </a:t>
            </a:r>
          </a:p>
          <a:p>
            <a:r>
              <a:rPr lang="fr-CA" dirty="0" smtClean="0"/>
              <a:t>avoir le goût d’essayer </a:t>
            </a:r>
          </a:p>
          <a:p>
            <a:r>
              <a:rPr lang="fr-CA" dirty="0" smtClean="0"/>
              <a:t>se sentir capables</a:t>
            </a:r>
          </a:p>
          <a:p>
            <a:r>
              <a:rPr lang="fr-CA" dirty="0" smtClean="0"/>
              <a:t>compenser pour leurs difficultés d’apprentissages</a:t>
            </a:r>
          </a:p>
          <a:p>
            <a:r>
              <a:rPr lang="fr-CA" dirty="0" smtClean="0"/>
              <a:t>mémoriser les notions</a:t>
            </a:r>
          </a:p>
          <a:p>
            <a:r>
              <a:rPr lang="fr-CA" dirty="0" smtClean="0"/>
              <a:t>structurer leur pensée</a:t>
            </a:r>
          </a:p>
          <a:p>
            <a:r>
              <a:rPr lang="fr-CA" dirty="0" smtClean="0"/>
              <a:t>développer leur autonomie et leur confiance en soi</a:t>
            </a:r>
          </a:p>
          <a:p>
            <a:pPr>
              <a:buNone/>
            </a:pPr>
            <a:endParaRPr lang="fr-CA" dirty="0" smtClean="0"/>
          </a:p>
          <a:p>
            <a:endParaRPr lang="fr-CA" dirty="0" smtClean="0"/>
          </a:p>
          <a:p>
            <a:pPr>
              <a:buNone/>
            </a:pPr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pPr>
              <a:buNone/>
            </a:pPr>
            <a:endParaRPr lang="fr-CA" dirty="0" smtClean="0"/>
          </a:p>
          <a:p>
            <a:endParaRPr lang="fr-CA" dirty="0"/>
          </a:p>
        </p:txBody>
      </p:sp>
      <p:pic>
        <p:nvPicPr>
          <p:cNvPr id="6" name="Picture 10" descr="C:\Users\Admin\AppData\Local\Microsoft\Windows\Temporary Internet Files\Content.IE5\6CUFSBDL\MC9003384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556792"/>
            <a:ext cx="1813255" cy="1420978"/>
          </a:xfrm>
          <a:prstGeom prst="rect">
            <a:avLst/>
          </a:prstGeom>
          <a:noFill/>
        </p:spPr>
      </p:pic>
      <p:pic>
        <p:nvPicPr>
          <p:cNvPr id="7" name="Picture 7" descr="C:\Users\Admin\AppData\Local\Microsoft\Windows\Temporary Internet Files\Content.IE5\6MZHEJ58\MC9000889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3017" y="4653136"/>
            <a:ext cx="1410005" cy="1810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 vision de l’élève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Capable d’apprendre</a:t>
            </a:r>
          </a:p>
          <a:p>
            <a:r>
              <a:rPr lang="fr-CA" dirty="0" smtClean="0"/>
              <a:t>Responsable de sa vie</a:t>
            </a:r>
          </a:p>
          <a:p>
            <a:r>
              <a:rPr lang="fr-CA" dirty="0" smtClean="0"/>
              <a:t>A besoin d’être reconnu comme valable</a:t>
            </a:r>
          </a:p>
          <a:p>
            <a:r>
              <a:rPr lang="fr-CA" dirty="0" smtClean="0"/>
              <a:t>A besoin d’être respecté</a:t>
            </a:r>
          </a:p>
          <a:p>
            <a:r>
              <a:rPr lang="fr-CA" dirty="0" smtClean="0"/>
              <a:t>Doit apprendre à miser sur ses forces</a:t>
            </a:r>
          </a:p>
          <a:p>
            <a:r>
              <a:rPr lang="fr-CA" dirty="0" smtClean="0"/>
              <a:t>Doit apprendre à se respecter malgré ses difficultés</a:t>
            </a:r>
          </a:p>
          <a:p>
            <a:r>
              <a:rPr lang="fr-CA" dirty="0" smtClean="0"/>
              <a:t>La matière que j’enseigne n’est pas nécessairement importante dans sa vie actuelle, mais il doit la réussir pour atteindre son objectif…</a:t>
            </a:r>
          </a:p>
          <a:p>
            <a:pPr>
              <a:buNone/>
            </a:pPr>
            <a:endParaRPr lang="fr-CA" dirty="0" smtClean="0"/>
          </a:p>
        </p:txBody>
      </p:sp>
      <p:pic>
        <p:nvPicPr>
          <p:cNvPr id="4" name="Picture 1" descr="C:\Users\Admin\AppData\Local\Microsoft\Windows\Temporary Internet Files\Content.IE5\UWEHVZ56\MC9002813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124744"/>
            <a:ext cx="1865014" cy="248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Objectifs de mon enseignement: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Avant</a:t>
            </a:r>
            <a:endParaRPr lang="fr-CA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CA" dirty="0" smtClean="0"/>
              <a:t>Pendant et après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Passivité  et démotivation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Confusion	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Découragement</a:t>
            </a:r>
          </a:p>
          <a:p>
            <a:pPr>
              <a:buNone/>
            </a:pPr>
            <a:r>
              <a:rPr lang="fr-CA" dirty="0" smtClean="0"/>
              <a:t>	</a:t>
            </a:r>
          </a:p>
          <a:p>
            <a:r>
              <a:rPr lang="fr-CA" dirty="0" smtClean="0"/>
              <a:t>Honte	</a:t>
            </a:r>
            <a:endParaRPr lang="fr-CA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En action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Maîtrise de ses processus</a:t>
            </a:r>
          </a:p>
          <a:p>
            <a:endParaRPr lang="fr-CA" dirty="0" smtClean="0"/>
          </a:p>
          <a:p>
            <a:r>
              <a:rPr lang="fr-CA" dirty="0" smtClean="0"/>
              <a:t>Confiance en soi</a:t>
            </a:r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Fierté</a:t>
            </a:r>
            <a:endParaRPr lang="fr-CA" dirty="0"/>
          </a:p>
        </p:txBody>
      </p:sp>
      <p:pic>
        <p:nvPicPr>
          <p:cNvPr id="8" name="Picture 1" descr="C:\Users\Admin\AppData\Local\Microsoft\Windows\Temporary Internet Files\Content.IE5\6MZHEJ58\MC9004258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013176"/>
            <a:ext cx="1497559" cy="1393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1102</TotalTime>
  <Words>1513</Words>
  <Application>Microsoft Office PowerPoint</Application>
  <PresentationFormat>Affichage à l'écran (4:3)</PresentationFormat>
  <Paragraphs>293</Paragraphs>
  <Slides>36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Débit</vt:lpstr>
      <vt:lpstr>      Et si on expliquait moins pour que nos élèves apprennent plus…   </vt:lpstr>
      <vt:lpstr>        Martine Blais, M. Ps.</vt:lpstr>
      <vt:lpstr>Plan de l’atelier Introduction </vt:lpstr>
      <vt:lpstr>Plan de l’atelier (suite) Enseigner efficacement</vt:lpstr>
      <vt:lpstr>Plan de l’atelier En conclusion</vt:lpstr>
      <vt:lpstr>Objectifs de l’atelier</vt:lpstr>
      <vt:lpstr>Est-ce que ma façon d’enseigner, permet aux élèves de…</vt:lpstr>
      <vt:lpstr>Ma vision de l’élève</vt:lpstr>
      <vt:lpstr>Objectifs de mon enseignement:</vt:lpstr>
      <vt:lpstr>Et la motivation dans tout ça?</vt:lpstr>
      <vt:lpstr>La base de mon enseignement</vt:lpstr>
      <vt:lpstr>Questionner plutôt qu’expliquer: les avantages</vt:lpstr>
      <vt:lpstr>Quelles questions poser?  Les questions peuvent porter sur…</vt:lpstr>
      <vt:lpstr>Questions portant sur la compréhension du problème</vt:lpstr>
      <vt:lpstr>Questions portant sur la planification d’une stratégie</vt:lpstr>
      <vt:lpstr>Questions portant sur la planification d’une stratégie (suite)</vt:lpstr>
      <vt:lpstr>Questions portant sur l’exécution de la stratégie</vt:lpstr>
      <vt:lpstr>Questions portant sur la validation de la démarche</vt:lpstr>
      <vt:lpstr>Questions permettant de développer la métacognition</vt:lpstr>
      <vt:lpstr>Questions permettant de développer la métacognition (suite)</vt:lpstr>
      <vt:lpstr>Quand et comment expliquer</vt:lpstr>
      <vt:lpstr>Quand et comment expliquer (suite)</vt:lpstr>
      <vt:lpstr>Zone proximale de développement</vt:lpstr>
      <vt:lpstr>Quand et comment expliquer (suite)</vt:lpstr>
      <vt:lpstr>Quand et comment expliquer (suite)</vt:lpstr>
      <vt:lpstr>Autres stratégies à adopter</vt:lpstr>
      <vt:lpstr>Autres stratégies à adopter</vt:lpstr>
      <vt:lpstr>Autres stratégies à adopter</vt:lpstr>
      <vt:lpstr>Autres stratégies à adopter </vt:lpstr>
      <vt:lpstr>Autres stratégies à adopter (suite)</vt:lpstr>
      <vt:lpstr>Autres stratégies à adopter (suite)</vt:lpstr>
      <vt:lpstr>Autres stratégies à adopter (suite)</vt:lpstr>
      <vt:lpstr>Limites de mon approche</vt:lpstr>
      <vt:lpstr>Résultats</vt:lpstr>
      <vt:lpstr>En résumé…</vt:lpstr>
      <vt:lpstr>             Une invitation…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si on expliquait moins pour que nos élèves apprennent plus…</dc:title>
  <dc:creator>Admin</dc:creator>
  <cp:lastModifiedBy>Danielle Gilbert</cp:lastModifiedBy>
  <cp:revision>80</cp:revision>
  <dcterms:created xsi:type="dcterms:W3CDTF">2014-03-31T03:11:54Z</dcterms:created>
  <dcterms:modified xsi:type="dcterms:W3CDTF">2014-04-15T17:42:49Z</dcterms:modified>
</cp:coreProperties>
</file>