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ags/tag1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tags/tag1.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326" r:id="rId2"/>
    <p:sldId id="381" r:id="rId3"/>
    <p:sldId id="262" r:id="rId4"/>
    <p:sldId id="374" r:id="rId5"/>
    <p:sldId id="327" r:id="rId6"/>
    <p:sldId id="258" r:id="rId7"/>
    <p:sldId id="331" r:id="rId8"/>
    <p:sldId id="387" r:id="rId9"/>
    <p:sldId id="290" r:id="rId10"/>
    <p:sldId id="375" r:id="rId11"/>
    <p:sldId id="329" r:id="rId12"/>
    <p:sldId id="294" r:id="rId13"/>
    <p:sldId id="382" r:id="rId14"/>
    <p:sldId id="293" r:id="rId15"/>
    <p:sldId id="328" r:id="rId16"/>
    <p:sldId id="353" r:id="rId17"/>
    <p:sldId id="355" r:id="rId18"/>
    <p:sldId id="357" r:id="rId19"/>
    <p:sldId id="347" r:id="rId20"/>
    <p:sldId id="378" r:id="rId21"/>
    <p:sldId id="377" r:id="rId22"/>
    <p:sldId id="376" r:id="rId23"/>
    <p:sldId id="356" r:id="rId24"/>
    <p:sldId id="349" r:id="rId25"/>
    <p:sldId id="350" r:id="rId26"/>
    <p:sldId id="277" r:id="rId27"/>
    <p:sldId id="279" r:id="rId28"/>
    <p:sldId id="358" r:id="rId29"/>
    <p:sldId id="297" r:id="rId30"/>
    <p:sldId id="360" r:id="rId31"/>
    <p:sldId id="361" r:id="rId32"/>
    <p:sldId id="383" r:id="rId33"/>
    <p:sldId id="384" r:id="rId34"/>
    <p:sldId id="334" r:id="rId35"/>
    <p:sldId id="281" r:id="rId36"/>
    <p:sldId id="362" r:id="rId37"/>
    <p:sldId id="363" r:id="rId38"/>
    <p:sldId id="332" r:id="rId39"/>
    <p:sldId id="283" r:id="rId40"/>
    <p:sldId id="335" r:id="rId41"/>
    <p:sldId id="336" r:id="rId42"/>
    <p:sldId id="338" r:id="rId43"/>
    <p:sldId id="346" r:id="rId44"/>
    <p:sldId id="385" r:id="rId45"/>
    <p:sldId id="364" r:id="rId46"/>
    <p:sldId id="365" r:id="rId47"/>
    <p:sldId id="366" r:id="rId48"/>
    <p:sldId id="367" r:id="rId49"/>
    <p:sldId id="368" r:id="rId50"/>
    <p:sldId id="386" r:id="rId51"/>
    <p:sldId id="370" r:id="rId52"/>
    <p:sldId id="380" r:id="rId53"/>
    <p:sldId id="379" r:id="rId54"/>
    <p:sldId id="339" r:id="rId55"/>
    <p:sldId id="340" r:id="rId56"/>
    <p:sldId id="341" r:id="rId57"/>
    <p:sldId id="342" r:id="rId58"/>
    <p:sldId id="343" r:id="rId59"/>
    <p:sldId id="344" r:id="rId60"/>
    <p:sldId id="345" r:id="rId6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ince René" initials="P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05" autoAdjust="0"/>
  </p:normalViewPr>
  <p:slideViewPr>
    <p:cSldViewPr>
      <p:cViewPr varScale="1">
        <p:scale>
          <a:sx n="57" d="100"/>
          <a:sy n="57" d="100"/>
        </p:scale>
        <p:origin x="-69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A5AB63F-6972-465B-AA83-34DBAC364B25}" type="datetimeFigureOut">
              <a:rPr lang="fr-CA"/>
              <a:pPr>
                <a:defRPr/>
              </a:pPr>
              <a:t>2014-04-13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A"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C60683B-4AA4-4DC9-8721-CB789FCA9940}" type="slidenum">
              <a:rPr lang="fr-CA"/>
              <a:pPr>
                <a:defRPr/>
              </a:pPr>
              <a:t>‹N°›</a:t>
            </a:fld>
            <a:endParaRPr lang="fr-CA"/>
          </a:p>
        </p:txBody>
      </p:sp>
    </p:spTree>
    <p:extLst>
      <p:ext uri="{BB962C8B-B14F-4D97-AF65-F5344CB8AC3E}">
        <p14:creationId xmlns:p14="http://schemas.microsoft.com/office/powerpoint/2010/main" xmlns="" val="3337032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9A4F6FE-CFAD-4185-BE0D-288B1557BCFE}" type="slidenum">
              <a:rPr lang="fr-CA" smtClean="0"/>
              <a:pPr/>
              <a:t>1</a:t>
            </a:fld>
            <a:endParaRPr lang="fr-CA"/>
          </a:p>
        </p:txBody>
      </p:sp>
    </p:spTree>
    <p:extLst>
      <p:ext uri="{BB962C8B-B14F-4D97-AF65-F5344CB8AC3E}">
        <p14:creationId xmlns:p14="http://schemas.microsoft.com/office/powerpoint/2010/main" xmlns="" val="127805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SAÉ du SCT 3062</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12</a:t>
            </a:fld>
            <a:endParaRPr lang="fr-CA"/>
          </a:p>
        </p:txBody>
      </p:sp>
    </p:spTree>
    <p:extLst>
      <p:ext uri="{BB962C8B-B14F-4D97-AF65-F5344CB8AC3E}">
        <p14:creationId xmlns:p14="http://schemas.microsoft.com/office/powerpoint/2010/main" xmlns="" val="263733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SÉ du SCT 3065</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13</a:t>
            </a:fld>
            <a:endParaRPr lang="fr-CA"/>
          </a:p>
        </p:txBody>
      </p:sp>
    </p:spTree>
    <p:extLst>
      <p:ext uri="{BB962C8B-B14F-4D97-AF65-F5344CB8AC3E}">
        <p14:creationId xmlns:p14="http://schemas.microsoft.com/office/powerpoint/2010/main" xmlns="" val="263733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SCT 3065</a:t>
            </a:r>
            <a:br>
              <a:rPr lang="fr-CA" dirty="0" smtClean="0"/>
            </a:br>
            <a:r>
              <a:rPr lang="fr-CA" dirty="0" smtClean="0"/>
              <a:t>Activité un peu plus « intense » et coûteuse, mais vraiment intéressante au niveau technologique.</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14</a:t>
            </a:fld>
            <a:endParaRPr lang="fr-CA"/>
          </a:p>
        </p:txBody>
      </p:sp>
    </p:spTree>
    <p:extLst>
      <p:ext uri="{BB962C8B-B14F-4D97-AF65-F5344CB8AC3E}">
        <p14:creationId xmlns:p14="http://schemas.microsoft.com/office/powerpoint/2010/main" xmlns="" val="109992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*Vous</a:t>
            </a:r>
            <a:r>
              <a:rPr lang="fr-CA" baseline="0" dirty="0" smtClean="0"/>
              <a:t> devez avoir votre code d’accès commission scolaire pour accéder au site Science LLL</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15</a:t>
            </a:fld>
            <a:endParaRPr lang="fr-CA"/>
          </a:p>
        </p:txBody>
      </p:sp>
    </p:spTree>
    <p:extLst>
      <p:ext uri="{BB962C8B-B14F-4D97-AF65-F5344CB8AC3E}">
        <p14:creationId xmlns:p14="http://schemas.microsoft.com/office/powerpoint/2010/main" xmlns="" val="40108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a:t>
            </a:r>
            <a:r>
              <a:rPr lang="fr-CA" baseline="0" dirty="0" smtClean="0"/>
              <a:t>s participants placent leur matériel de manière à ce que le détecteur soit fonctionnel. Ils p</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17</a:t>
            </a:fld>
            <a:endParaRPr lang="fr-CA"/>
          </a:p>
        </p:txBody>
      </p:sp>
    </p:spTree>
    <p:extLst>
      <p:ext uri="{BB962C8B-B14F-4D97-AF65-F5344CB8AC3E}">
        <p14:creationId xmlns:p14="http://schemas.microsoft.com/office/powerpoint/2010/main" xmlns="" val="199882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SCT 4061</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18</a:t>
            </a:fld>
            <a:endParaRPr lang="fr-CA"/>
          </a:p>
        </p:txBody>
      </p:sp>
    </p:spTree>
    <p:extLst>
      <p:ext uri="{BB962C8B-B14F-4D97-AF65-F5344CB8AC3E}">
        <p14:creationId xmlns:p14="http://schemas.microsoft.com/office/powerpoint/2010/main" xmlns="" val="1099925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SCT 4061</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19</a:t>
            </a:fld>
            <a:endParaRPr lang="fr-CA"/>
          </a:p>
        </p:txBody>
      </p:sp>
    </p:spTree>
    <p:extLst>
      <p:ext uri="{BB962C8B-B14F-4D97-AF65-F5344CB8AC3E}">
        <p14:creationId xmlns:p14="http://schemas.microsoft.com/office/powerpoint/2010/main" xmlns="" val="1099925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SCT 4061</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24</a:t>
            </a:fld>
            <a:endParaRPr lang="fr-CA"/>
          </a:p>
        </p:txBody>
      </p:sp>
    </p:spTree>
    <p:extLst>
      <p:ext uri="{BB962C8B-B14F-4D97-AF65-F5344CB8AC3E}">
        <p14:creationId xmlns:p14="http://schemas.microsoft.com/office/powerpoint/2010/main" xmlns="" val="1099925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SCT 4061</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25</a:t>
            </a:fld>
            <a:endParaRPr lang="fr-CA"/>
          </a:p>
        </p:txBody>
      </p:sp>
    </p:spTree>
    <p:extLst>
      <p:ext uri="{BB962C8B-B14F-4D97-AF65-F5344CB8AC3E}">
        <p14:creationId xmlns:p14="http://schemas.microsoft.com/office/powerpoint/2010/main" xmlns="" val="109992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Haut-parleur peu</a:t>
            </a:r>
            <a:r>
              <a:rPr lang="fr-CA" baseline="0" dirty="0" smtClean="0"/>
              <a:t> coûteux. Succès garanti à tout coup avec le bon matériel : aimant en néodyme assez gros et fil 28 ou 30 AWG émaillé.</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26</a:t>
            </a:fld>
            <a:endParaRPr lang="fr-CA"/>
          </a:p>
        </p:txBody>
      </p:sp>
    </p:spTree>
    <p:extLst>
      <p:ext uri="{BB962C8B-B14F-4D97-AF65-F5344CB8AC3E}">
        <p14:creationId xmlns:p14="http://schemas.microsoft.com/office/powerpoint/2010/main" xmlns="" val="312342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2</a:t>
            </a:fld>
            <a:endParaRPr lang="fr-CA"/>
          </a:p>
        </p:txBody>
      </p:sp>
    </p:spTree>
    <p:extLst>
      <p:ext uri="{BB962C8B-B14F-4D97-AF65-F5344CB8AC3E}">
        <p14:creationId xmlns:p14="http://schemas.microsoft.com/office/powerpoint/2010/main" xmlns="" val="742288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 complexité</a:t>
            </a:r>
            <a:r>
              <a:rPr lang="fr-CA" baseline="0" dirty="0" smtClean="0"/>
              <a:t> de la fabrication varie selon le temps alloué aux élèves. En 1 h 30 avec du matériel de base et en 4 h ou plus avec une base en bois.</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27</a:t>
            </a:fld>
            <a:endParaRPr lang="fr-CA"/>
          </a:p>
        </p:txBody>
      </p:sp>
    </p:spTree>
    <p:extLst>
      <p:ext uri="{BB962C8B-B14F-4D97-AF65-F5344CB8AC3E}">
        <p14:creationId xmlns:p14="http://schemas.microsoft.com/office/powerpoint/2010/main" xmlns="" val="47320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28</a:t>
            </a:fld>
            <a:endParaRPr lang="fr-CA"/>
          </a:p>
        </p:txBody>
      </p:sp>
    </p:spTree>
    <p:extLst>
      <p:ext uri="{BB962C8B-B14F-4D97-AF65-F5344CB8AC3E}">
        <p14:creationId xmlns:p14="http://schemas.microsoft.com/office/powerpoint/2010/main" xmlns="" val="3700400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L’enseignant peut décider</a:t>
            </a:r>
            <a:r>
              <a:rPr lang="fr-CA" baseline="0" dirty="0" smtClean="0"/>
              <a:t> du cahier des charges selon le matériel disponible et la complexité souhaitée.</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29</a:t>
            </a:fld>
            <a:endParaRPr lang="fr-CA"/>
          </a:p>
        </p:txBody>
      </p:sp>
    </p:spTree>
    <p:extLst>
      <p:ext uri="{BB962C8B-B14F-4D97-AF65-F5344CB8AC3E}">
        <p14:creationId xmlns:p14="http://schemas.microsoft.com/office/powerpoint/2010/main" xmlns="" val="925924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Cette SÉ peut être réalisée sans soudure,</a:t>
            </a:r>
            <a:r>
              <a:rPr lang="fr-CA" baseline="0" dirty="0" smtClean="0"/>
              <a:t> avec des pinces alligators, comme en situation d’examen. Cependant, elle perd alors de son charme </a:t>
            </a:r>
            <a:r>
              <a:rPr lang="fr-CA" baseline="0" dirty="0" smtClean="0">
                <a:sym typeface="Wingdings" pitchFamily="2" charset="2"/>
              </a:rPr>
              <a:t></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31</a:t>
            </a:fld>
            <a:endParaRPr lang="fr-CA"/>
          </a:p>
        </p:txBody>
      </p:sp>
    </p:spTree>
    <p:extLst>
      <p:ext uri="{BB962C8B-B14F-4D97-AF65-F5344CB8AC3E}">
        <p14:creationId xmlns:p14="http://schemas.microsoft.com/office/powerpoint/2010/main" xmlns="" val="14966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Les 20 défis électroniques</a:t>
            </a:r>
          </a:p>
          <a:p>
            <a:r>
              <a:rPr lang="fr-CA" sz="1200" kern="1200" dirty="0" smtClean="0">
                <a:solidFill>
                  <a:schemeClr val="tx1"/>
                </a:solidFill>
                <a:effectLst/>
                <a:latin typeface="+mn-lt"/>
                <a:ea typeface="+mn-ea"/>
                <a:cs typeface="+mn-cs"/>
              </a:rPr>
              <a:t>Par François Guay-Fleurent, CS de la Riveraine, 2013</a:t>
            </a:r>
          </a:p>
          <a:p>
            <a:r>
              <a:rPr lang="fr-CA" sz="1200" kern="1200" dirty="0" smtClean="0">
                <a:solidFill>
                  <a:schemeClr val="tx1"/>
                </a:solidFill>
                <a:effectLst/>
                <a:latin typeface="+mn-lt"/>
                <a:ea typeface="+mn-ea"/>
                <a:cs typeface="+mn-cs"/>
              </a:rPr>
              <a:t>Adapté de Patrice Potvin, UQAM, 2005</a:t>
            </a:r>
          </a:p>
          <a:p>
            <a:r>
              <a:rPr lang="fr-CA" sz="1200" kern="1200" dirty="0" smtClean="0">
                <a:solidFill>
                  <a:schemeClr val="tx1"/>
                </a:solidFill>
                <a:effectLst/>
                <a:latin typeface="+mn-lt"/>
                <a:ea typeface="+mn-ea"/>
                <a:cs typeface="+mn-cs"/>
              </a:rPr>
              <a:t>But : </a:t>
            </a:r>
          </a:p>
          <a:p>
            <a:pPr lvl="0"/>
            <a:r>
              <a:rPr lang="fr-CA" sz="1200" kern="1200" dirty="0" smtClean="0">
                <a:solidFill>
                  <a:schemeClr val="tx1"/>
                </a:solidFill>
                <a:effectLst/>
                <a:latin typeface="+mn-lt"/>
                <a:ea typeface="+mn-ea"/>
                <a:cs typeface="+mn-cs"/>
              </a:rPr>
              <a:t>Se familiariser, sans chiffre ni formule, aux règles de base en électricité.</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Consignes : </a:t>
            </a:r>
          </a:p>
          <a:p>
            <a:pPr lvl="0"/>
            <a:r>
              <a:rPr lang="fr-CA" sz="1200" kern="1200" dirty="0" smtClean="0">
                <a:solidFill>
                  <a:schemeClr val="tx1"/>
                </a:solidFill>
                <a:effectLst/>
                <a:latin typeface="+mn-lt"/>
                <a:ea typeface="+mn-ea"/>
                <a:cs typeface="+mn-cs"/>
              </a:rPr>
              <a:t>Complétez les défis suivants un à la fois, dans l’ordre.</a:t>
            </a:r>
          </a:p>
          <a:p>
            <a:pPr lvl="0"/>
            <a:r>
              <a:rPr lang="fr-CA" sz="1200" kern="1200" dirty="0" smtClean="0">
                <a:solidFill>
                  <a:schemeClr val="tx1"/>
                </a:solidFill>
                <a:effectLst/>
                <a:latin typeface="+mn-lt"/>
                <a:ea typeface="+mn-ea"/>
                <a:cs typeface="+mn-cs"/>
              </a:rPr>
              <a:t>Notez vos observations ainsi que les schémas électriques de chaque défi dans votre cahier de laboratoire et faites les approuver par votre enseignant à partir du défi n°6.</a:t>
            </a:r>
          </a:p>
          <a:p>
            <a:pPr lvl="0"/>
            <a:r>
              <a:rPr lang="fr-CA" sz="1200" kern="1200" dirty="0" smtClean="0">
                <a:solidFill>
                  <a:schemeClr val="tx1"/>
                </a:solidFill>
                <a:effectLst/>
                <a:latin typeface="+mn-lt"/>
                <a:ea typeface="+mn-ea"/>
                <a:cs typeface="+mn-cs"/>
              </a:rPr>
              <a:t>Utilisez le manuel de référence afin d’employer les bons symboles.</a:t>
            </a:r>
          </a:p>
          <a:p>
            <a:pPr lvl="0"/>
            <a:r>
              <a:rPr lang="fr-CA" sz="1200" kern="1200" dirty="0" smtClean="0">
                <a:solidFill>
                  <a:schemeClr val="tx1"/>
                </a:solidFill>
                <a:effectLst/>
                <a:latin typeface="+mn-lt"/>
                <a:ea typeface="+mn-ea"/>
                <a:cs typeface="+mn-cs"/>
              </a:rPr>
              <a:t>Les </a:t>
            </a:r>
            <a:r>
              <a:rPr lang="fr-CA" sz="1200" kern="1200" dirty="0" err="1" smtClean="0">
                <a:solidFill>
                  <a:schemeClr val="tx1"/>
                </a:solidFill>
                <a:effectLst/>
                <a:latin typeface="+mn-lt"/>
                <a:ea typeface="+mn-ea"/>
                <a:cs typeface="+mn-cs"/>
              </a:rPr>
              <a:t>court-circuits</a:t>
            </a:r>
            <a:r>
              <a:rPr lang="fr-CA" sz="1200" kern="1200" dirty="0" smtClean="0">
                <a:solidFill>
                  <a:schemeClr val="tx1"/>
                </a:solidFill>
                <a:effectLst/>
                <a:latin typeface="+mn-lt"/>
                <a:ea typeface="+mn-ea"/>
                <a:cs typeface="+mn-cs"/>
              </a:rPr>
              <a:t> sont interdits et vous empêchent d’accéder au défi suivant.</a:t>
            </a:r>
          </a:p>
          <a:p>
            <a:pPr lvl="0"/>
            <a:r>
              <a:rPr lang="fr-CA" sz="1200" kern="1200" dirty="0" smtClean="0">
                <a:solidFill>
                  <a:schemeClr val="tx1"/>
                </a:solidFill>
                <a:effectLst/>
                <a:latin typeface="+mn-lt"/>
                <a:ea typeface="+mn-ea"/>
                <a:cs typeface="+mn-cs"/>
              </a:rPr>
              <a:t>Un seul fil branché à chacune des bornes de la source.</a:t>
            </a:r>
          </a:p>
          <a:p>
            <a:pPr lvl="0"/>
            <a:r>
              <a:rPr lang="fr-CA" sz="1200" kern="1200" dirty="0" smtClean="0">
                <a:solidFill>
                  <a:schemeClr val="tx1"/>
                </a:solidFill>
                <a:effectLst/>
                <a:latin typeface="+mn-lt"/>
                <a:ea typeface="+mn-ea"/>
                <a:cs typeface="+mn-cs"/>
              </a:rPr>
              <a:t>Éteignez et rallumez la source entre chaque branchement.</a:t>
            </a:r>
          </a:p>
          <a:p>
            <a:pPr lvl="0"/>
            <a:r>
              <a:rPr lang="fr-CA" sz="1200" kern="1200" dirty="0" smtClean="0">
                <a:solidFill>
                  <a:schemeClr val="tx1"/>
                </a:solidFill>
                <a:effectLst/>
                <a:latin typeface="+mn-lt"/>
                <a:ea typeface="+mn-ea"/>
                <a:cs typeface="+mn-cs"/>
              </a:rPr>
              <a:t>Rangez votre matériel à la fin des 20 défis.</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Matériel et spécifications : </a:t>
            </a:r>
          </a:p>
          <a:p>
            <a:pPr lvl="0"/>
            <a:r>
              <a:rPr lang="fr-CA" sz="1200" kern="1200" dirty="0" smtClean="0">
                <a:solidFill>
                  <a:schemeClr val="tx1"/>
                </a:solidFill>
                <a:effectLst/>
                <a:latin typeface="+mn-lt"/>
                <a:ea typeface="+mn-ea"/>
                <a:cs typeface="+mn-cs"/>
              </a:rPr>
              <a:t>une quinzaine de fils avec pinces alligators,</a:t>
            </a:r>
          </a:p>
          <a:p>
            <a:pPr lvl="0"/>
            <a:r>
              <a:rPr lang="fr-CA" sz="1200" kern="1200" dirty="0" smtClean="0">
                <a:solidFill>
                  <a:schemeClr val="tx1"/>
                </a:solidFill>
                <a:effectLst/>
                <a:latin typeface="+mn-lt"/>
                <a:ea typeface="+mn-ea"/>
                <a:cs typeface="+mn-cs"/>
              </a:rPr>
              <a:t>une source à courant continu ajustée à 12 V,</a:t>
            </a:r>
          </a:p>
          <a:p>
            <a:pPr lvl="0"/>
            <a:r>
              <a:rPr lang="fr-CA" sz="1200" kern="1200" dirty="0" smtClean="0">
                <a:solidFill>
                  <a:schemeClr val="tx1"/>
                </a:solidFill>
                <a:effectLst/>
                <a:latin typeface="+mn-lt"/>
                <a:ea typeface="+mn-ea"/>
                <a:cs typeface="+mn-cs"/>
              </a:rPr>
              <a:t>trois ampoules 12 ou 14 V,</a:t>
            </a:r>
          </a:p>
          <a:p>
            <a:pPr lvl="0"/>
            <a:r>
              <a:rPr lang="fr-CA" sz="1200" kern="1200" dirty="0" smtClean="0">
                <a:solidFill>
                  <a:schemeClr val="tx1"/>
                </a:solidFill>
                <a:effectLst/>
                <a:latin typeface="+mn-lt"/>
                <a:ea typeface="+mn-ea"/>
                <a:cs typeface="+mn-cs"/>
              </a:rPr>
              <a:t>trois interrupteurs à bouton-poussoir à ressort (on appuie→  « On » / on relâche→ « Off »)</a:t>
            </a:r>
          </a:p>
          <a:p>
            <a:r>
              <a:rPr lang="fr-CA" sz="1200" kern="1200" dirty="0" smtClean="0">
                <a:solidFill>
                  <a:schemeClr val="tx1"/>
                </a:solidFill>
                <a:effectLst/>
                <a:latin typeface="+mn-lt"/>
                <a:ea typeface="+mn-ea"/>
                <a:cs typeface="+mn-cs"/>
              </a:rPr>
              <a:t>trois résistances faibles (20 ou 27 ohms) et trois fortes (50 ou 60 ohms) de 5 ou 10 watts.</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32</a:t>
            </a:fld>
            <a:endParaRPr lang="fr-CA"/>
          </a:p>
        </p:txBody>
      </p:sp>
    </p:spTree>
    <p:extLst>
      <p:ext uri="{BB962C8B-B14F-4D97-AF65-F5344CB8AC3E}">
        <p14:creationId xmlns:p14="http://schemas.microsoft.com/office/powerpoint/2010/main" xmlns="" val="2864462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33</a:t>
            </a:fld>
            <a:endParaRPr lang="fr-CA"/>
          </a:p>
        </p:txBody>
      </p:sp>
    </p:spTree>
    <p:extLst>
      <p:ext uri="{BB962C8B-B14F-4D97-AF65-F5344CB8AC3E}">
        <p14:creationId xmlns:p14="http://schemas.microsoft.com/office/powerpoint/2010/main" xmlns="" val="3998668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*Vous</a:t>
            </a:r>
            <a:r>
              <a:rPr lang="fr-CA" baseline="0" dirty="0" smtClean="0"/>
              <a:t> devez avoir votre code d’accès commission scolaire pour accéder au site Science LLL et à ses SAÉ.</a:t>
            </a:r>
            <a:endParaRPr lang="fr-CA" dirty="0" smtClean="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34</a:t>
            </a:fld>
            <a:endParaRPr lang="fr-CA"/>
          </a:p>
        </p:txBody>
      </p:sp>
    </p:spTree>
    <p:extLst>
      <p:ext uri="{BB962C8B-B14F-4D97-AF65-F5344CB8AC3E}">
        <p14:creationId xmlns:p14="http://schemas.microsoft.com/office/powerpoint/2010/main" xmlns="" val="4050268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Cette activité est plus réalisable</a:t>
            </a:r>
            <a:r>
              <a:rPr lang="fr-CA" baseline="0" dirty="0" smtClean="0"/>
              <a:t> dans le cours SCT-4063, puisqu’elle nécessite beaucoup de temps. En faire la </a:t>
            </a:r>
            <a:r>
              <a:rPr lang="fr-CA" baseline="0" dirty="0" err="1" smtClean="0"/>
              <a:t>rétroingénierie</a:t>
            </a:r>
            <a:r>
              <a:rPr lang="fr-CA" baseline="0" dirty="0" smtClean="0"/>
              <a:t> dans le cours SCT-4061 serait peut-être une meilleure idée.</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35</a:t>
            </a:fld>
            <a:endParaRPr lang="fr-CA"/>
          </a:p>
        </p:txBody>
      </p:sp>
    </p:spTree>
    <p:extLst>
      <p:ext uri="{BB962C8B-B14F-4D97-AF65-F5344CB8AC3E}">
        <p14:creationId xmlns:p14="http://schemas.microsoft.com/office/powerpoint/2010/main" xmlns="" val="1457092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Un gros projet!</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37</a:t>
            </a:fld>
            <a:endParaRPr lang="fr-CA"/>
          </a:p>
        </p:txBody>
      </p:sp>
    </p:spTree>
    <p:extLst>
      <p:ext uri="{BB962C8B-B14F-4D97-AF65-F5344CB8AC3E}">
        <p14:creationId xmlns:p14="http://schemas.microsoft.com/office/powerpoint/2010/main" xmlns="" val="4064890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Potvin, P., &amp; Dionne, E. (2007). </a:t>
            </a:r>
            <a:r>
              <a:rPr lang="fr-CA" sz="1200" kern="1200" dirty="0" err="1" smtClean="0">
                <a:solidFill>
                  <a:schemeClr val="tx1"/>
                </a:solidFill>
                <a:effectLst/>
                <a:latin typeface="+mn-lt"/>
                <a:ea typeface="+mn-ea"/>
                <a:cs typeface="+mn-cs"/>
              </a:rPr>
              <a:t>Realities</a:t>
            </a:r>
            <a:r>
              <a:rPr lang="fr-CA" sz="1200" kern="1200" dirty="0" smtClean="0">
                <a:solidFill>
                  <a:schemeClr val="tx1"/>
                </a:solidFill>
                <a:effectLst/>
                <a:latin typeface="+mn-lt"/>
                <a:ea typeface="+mn-ea"/>
                <a:cs typeface="+mn-cs"/>
              </a:rPr>
              <a:t> and challenges of </a:t>
            </a:r>
            <a:r>
              <a:rPr lang="fr-CA" sz="1200" kern="1200" dirty="0" err="1" smtClean="0">
                <a:solidFill>
                  <a:schemeClr val="tx1"/>
                </a:solidFill>
                <a:effectLst/>
                <a:latin typeface="+mn-lt"/>
                <a:ea typeface="+mn-ea"/>
                <a:cs typeface="+mn-cs"/>
              </a:rPr>
              <a:t>educational</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reform</a:t>
            </a:r>
            <a:r>
              <a:rPr lang="fr-CA" sz="1200" kern="1200" dirty="0" smtClean="0">
                <a:solidFill>
                  <a:schemeClr val="tx1"/>
                </a:solidFill>
                <a:effectLst/>
                <a:latin typeface="+mn-lt"/>
                <a:ea typeface="+mn-ea"/>
                <a:cs typeface="+mn-cs"/>
              </a:rPr>
              <a:t> in the province of </a:t>
            </a:r>
            <a:r>
              <a:rPr lang="fr-CA" sz="1200" kern="1200" dirty="0" err="1" smtClean="0">
                <a:solidFill>
                  <a:schemeClr val="tx1"/>
                </a:solidFill>
                <a:effectLst/>
                <a:latin typeface="+mn-lt"/>
                <a:ea typeface="+mn-ea"/>
                <a:cs typeface="+mn-cs"/>
              </a:rPr>
              <a:t>Quebec</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exploratory</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research</a:t>
            </a:r>
            <a:r>
              <a:rPr lang="fr-CA" sz="1200" kern="1200" dirty="0" smtClean="0">
                <a:solidFill>
                  <a:schemeClr val="tx1"/>
                </a:solidFill>
                <a:effectLst/>
                <a:latin typeface="+mn-lt"/>
                <a:ea typeface="+mn-ea"/>
                <a:cs typeface="+mn-cs"/>
              </a:rPr>
              <a:t> on </a:t>
            </a:r>
            <a:r>
              <a:rPr lang="fr-CA" sz="1200" kern="1200" dirty="0" err="1" smtClean="0">
                <a:solidFill>
                  <a:schemeClr val="tx1"/>
                </a:solidFill>
                <a:effectLst/>
                <a:latin typeface="+mn-lt"/>
                <a:ea typeface="+mn-ea"/>
                <a:cs typeface="+mn-cs"/>
              </a:rPr>
              <a:t>teaching</a:t>
            </a:r>
            <a:r>
              <a:rPr lang="fr-CA" sz="1200" kern="1200" dirty="0" smtClean="0">
                <a:solidFill>
                  <a:schemeClr val="tx1"/>
                </a:solidFill>
                <a:effectLst/>
                <a:latin typeface="+mn-lt"/>
                <a:ea typeface="+mn-ea"/>
                <a:cs typeface="+mn-cs"/>
              </a:rPr>
              <a:t> science and </a:t>
            </a:r>
            <a:r>
              <a:rPr lang="fr-CA" sz="1200" kern="1200" dirty="0" err="1" smtClean="0">
                <a:solidFill>
                  <a:schemeClr val="tx1"/>
                </a:solidFill>
                <a:effectLst/>
                <a:latin typeface="+mn-lt"/>
                <a:ea typeface="+mn-ea"/>
                <a:cs typeface="+mn-cs"/>
              </a:rPr>
              <a:t>technology</a:t>
            </a:r>
            <a:r>
              <a:rPr lang="fr-CA" sz="1200" kern="12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McGill Journal of </a:t>
            </a:r>
            <a:r>
              <a:rPr lang="fr-CA" sz="1200" i="1" kern="1200" dirty="0" err="1" smtClean="0">
                <a:solidFill>
                  <a:schemeClr val="tx1"/>
                </a:solidFill>
                <a:effectLst/>
                <a:latin typeface="+mn-lt"/>
                <a:ea typeface="+mn-ea"/>
                <a:cs typeface="+mn-cs"/>
              </a:rPr>
              <a:t>Education</a:t>
            </a:r>
            <a:r>
              <a:rPr lang="fr-CA" sz="1200" i="1" kern="1200" dirty="0" smtClean="0">
                <a:solidFill>
                  <a:schemeClr val="tx1"/>
                </a:solidFill>
                <a:effectLst/>
                <a:latin typeface="+mn-lt"/>
                <a:ea typeface="+mn-ea"/>
                <a:cs typeface="+mn-cs"/>
              </a:rPr>
              <a:t> (Online), 42,</a:t>
            </a:r>
            <a:r>
              <a:rPr lang="fr-CA" sz="1200" kern="1200" dirty="0" smtClean="0">
                <a:solidFill>
                  <a:schemeClr val="tx1"/>
                </a:solidFill>
                <a:effectLst/>
                <a:latin typeface="+mn-lt"/>
                <a:ea typeface="+mn-ea"/>
                <a:cs typeface="+mn-cs"/>
              </a:rPr>
              <a:t> 393-410.</a:t>
            </a:r>
          </a:p>
          <a:p>
            <a:endParaRPr lang="fr-CA" dirty="0"/>
          </a:p>
        </p:txBody>
      </p:sp>
      <p:sp>
        <p:nvSpPr>
          <p:cNvPr id="4" name="Espace réservé du numéro de diapositive 3"/>
          <p:cNvSpPr>
            <a:spLocks noGrp="1"/>
          </p:cNvSpPr>
          <p:nvPr>
            <p:ph type="sldNum" sz="quarter" idx="10"/>
          </p:nvPr>
        </p:nvSpPr>
        <p:spPr/>
        <p:txBody>
          <a:bodyPr/>
          <a:lstStyle/>
          <a:p>
            <a:fld id="{59A4F6FE-CFAD-4185-BE0D-288B1557BCFE}" type="slidenum">
              <a:rPr lang="fr-CA" smtClean="0"/>
              <a:pPr/>
              <a:t>40</a:t>
            </a:fld>
            <a:endParaRPr lang="fr-CA"/>
          </a:p>
        </p:txBody>
      </p:sp>
    </p:spTree>
    <p:extLst>
      <p:ext uri="{BB962C8B-B14F-4D97-AF65-F5344CB8AC3E}">
        <p14:creationId xmlns:p14="http://schemas.microsoft.com/office/powerpoint/2010/main" xmlns="" val="7354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3</a:t>
            </a:fld>
            <a:endParaRPr lang="fr-CA"/>
          </a:p>
        </p:txBody>
      </p:sp>
    </p:spTree>
    <p:extLst>
      <p:ext uri="{BB962C8B-B14F-4D97-AF65-F5344CB8AC3E}">
        <p14:creationId xmlns:p14="http://schemas.microsoft.com/office/powerpoint/2010/main" xmlns="" val="572343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*Technicien qualifié</a:t>
            </a:r>
            <a:r>
              <a:rPr lang="fr-CA" baseline="0" dirty="0" smtClean="0"/>
              <a:t> détenteur d’un DEC</a:t>
            </a:r>
            <a:endParaRPr lang="fr-CA" dirty="0"/>
          </a:p>
        </p:txBody>
      </p:sp>
      <p:sp>
        <p:nvSpPr>
          <p:cNvPr id="4" name="Espace réservé du numéro de diapositive 3"/>
          <p:cNvSpPr>
            <a:spLocks noGrp="1"/>
          </p:cNvSpPr>
          <p:nvPr>
            <p:ph type="sldNum" sz="quarter" idx="10"/>
          </p:nvPr>
        </p:nvSpPr>
        <p:spPr/>
        <p:txBody>
          <a:bodyPr/>
          <a:lstStyle/>
          <a:p>
            <a:fld id="{59A4F6FE-CFAD-4185-BE0D-288B1557BCFE}" type="slidenum">
              <a:rPr lang="fr-CA" smtClean="0"/>
              <a:pPr/>
              <a:t>41</a:t>
            </a:fld>
            <a:endParaRPr lang="fr-CA"/>
          </a:p>
        </p:txBody>
      </p:sp>
    </p:spTree>
    <p:extLst>
      <p:ext uri="{BB962C8B-B14F-4D97-AF65-F5344CB8AC3E}">
        <p14:creationId xmlns:p14="http://schemas.microsoft.com/office/powerpoint/2010/main" xmlns="" val="986347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9A4F6FE-CFAD-4185-BE0D-288B1557BCFE}" type="slidenum">
              <a:rPr lang="fr-CA" smtClean="0"/>
              <a:pPr/>
              <a:t>42</a:t>
            </a:fld>
            <a:endParaRPr lang="fr-CA"/>
          </a:p>
        </p:txBody>
      </p:sp>
    </p:spTree>
    <p:extLst>
      <p:ext uri="{BB962C8B-B14F-4D97-AF65-F5344CB8AC3E}">
        <p14:creationId xmlns:p14="http://schemas.microsoft.com/office/powerpoint/2010/main" xmlns="" val="1488907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9A4F6FE-CFAD-4185-BE0D-288B1557BCFE}" type="slidenum">
              <a:rPr lang="fr-CA" smtClean="0"/>
              <a:pPr/>
              <a:t>52</a:t>
            </a:fld>
            <a:endParaRPr lang="fr-CA"/>
          </a:p>
        </p:txBody>
      </p:sp>
    </p:spTree>
    <p:extLst>
      <p:ext uri="{BB962C8B-B14F-4D97-AF65-F5344CB8AC3E}">
        <p14:creationId xmlns:p14="http://schemas.microsoft.com/office/powerpoint/2010/main" xmlns="" val="131458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Si vous voulez</a:t>
            </a:r>
            <a:r>
              <a:rPr lang="fr-CA" baseline="0" dirty="0" smtClean="0"/>
              <a:t> lire ces textes et </a:t>
            </a:r>
            <a:r>
              <a:rPr lang="fr-CA" dirty="0" smtClean="0"/>
              <a:t>ne les trouvez pas </a:t>
            </a:r>
            <a:r>
              <a:rPr lang="fr-CA" baseline="0" dirty="0" smtClean="0"/>
              <a:t>sur Internet, écrivez-moi et j’essaierai de vous les faire parvenir. </a:t>
            </a:r>
            <a:r>
              <a:rPr lang="fr-CA" sz="1200" dirty="0" smtClean="0"/>
              <a:t>guayfleuref@ecole.csriveraine.qc.ca</a:t>
            </a:r>
          </a:p>
        </p:txBody>
      </p:sp>
      <p:sp>
        <p:nvSpPr>
          <p:cNvPr id="4" name="Espace réservé du numéro de diapositive 3"/>
          <p:cNvSpPr>
            <a:spLocks noGrp="1"/>
          </p:cNvSpPr>
          <p:nvPr>
            <p:ph type="sldNum" sz="quarter" idx="10"/>
          </p:nvPr>
        </p:nvSpPr>
        <p:spPr/>
        <p:txBody>
          <a:bodyPr/>
          <a:lstStyle/>
          <a:p>
            <a:fld id="{59A4F6FE-CFAD-4185-BE0D-288B1557BCFE}" type="slidenum">
              <a:rPr lang="fr-CA" smtClean="0"/>
              <a:pPr/>
              <a:t>54</a:t>
            </a:fld>
            <a:endParaRPr lang="fr-CA"/>
          </a:p>
        </p:txBody>
      </p:sp>
    </p:spTree>
    <p:extLst>
      <p:ext uri="{BB962C8B-B14F-4D97-AF65-F5344CB8AC3E}">
        <p14:creationId xmlns:p14="http://schemas.microsoft.com/office/powerpoint/2010/main" xmlns="" val="2370472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9A4F6FE-CFAD-4185-BE0D-288B1557BCFE}" type="slidenum">
              <a:rPr lang="fr-CA" smtClean="0"/>
              <a:pPr/>
              <a:t>55</a:t>
            </a:fld>
            <a:endParaRPr lang="fr-CA"/>
          </a:p>
        </p:txBody>
      </p:sp>
    </p:spTree>
    <p:extLst>
      <p:ext uri="{BB962C8B-B14F-4D97-AF65-F5344CB8AC3E}">
        <p14:creationId xmlns:p14="http://schemas.microsoft.com/office/powerpoint/2010/main" xmlns="" val="755883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9A4F6FE-CFAD-4185-BE0D-288B1557BCFE}" type="slidenum">
              <a:rPr lang="fr-CA" smtClean="0"/>
              <a:pPr/>
              <a:t>56</a:t>
            </a:fld>
            <a:endParaRPr lang="fr-CA"/>
          </a:p>
        </p:txBody>
      </p:sp>
    </p:spTree>
    <p:extLst>
      <p:ext uri="{BB962C8B-B14F-4D97-AF65-F5344CB8AC3E}">
        <p14:creationId xmlns:p14="http://schemas.microsoft.com/office/powerpoint/2010/main" xmlns="" val="2845952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9A4F6FE-CFAD-4185-BE0D-288B1557BCFE}" type="slidenum">
              <a:rPr lang="fr-CA" smtClean="0"/>
              <a:pPr/>
              <a:t>57</a:t>
            </a:fld>
            <a:endParaRPr lang="fr-CA"/>
          </a:p>
        </p:txBody>
      </p:sp>
    </p:spTree>
    <p:extLst>
      <p:ext uri="{BB962C8B-B14F-4D97-AF65-F5344CB8AC3E}">
        <p14:creationId xmlns:p14="http://schemas.microsoft.com/office/powerpoint/2010/main" xmlns="" val="2645928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9A4F6FE-CFAD-4185-BE0D-288B1557BCFE}" type="slidenum">
              <a:rPr lang="fr-CA" smtClean="0"/>
              <a:pPr/>
              <a:t>58</a:t>
            </a:fld>
            <a:endParaRPr lang="fr-CA"/>
          </a:p>
        </p:txBody>
      </p:sp>
    </p:spTree>
    <p:extLst>
      <p:ext uri="{BB962C8B-B14F-4D97-AF65-F5344CB8AC3E}">
        <p14:creationId xmlns:p14="http://schemas.microsoft.com/office/powerpoint/2010/main" xmlns="" val="3617899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9A4F6FE-CFAD-4185-BE0D-288B1557BCFE}" type="slidenum">
              <a:rPr lang="fr-CA" smtClean="0"/>
              <a:pPr/>
              <a:t>59</a:t>
            </a:fld>
            <a:endParaRPr lang="fr-CA"/>
          </a:p>
        </p:txBody>
      </p:sp>
    </p:spTree>
    <p:extLst>
      <p:ext uri="{BB962C8B-B14F-4D97-AF65-F5344CB8AC3E}">
        <p14:creationId xmlns:p14="http://schemas.microsoft.com/office/powerpoint/2010/main" xmlns="" val="680071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9A4F6FE-CFAD-4185-BE0D-288B1557BCFE}" type="slidenum">
              <a:rPr lang="fr-CA" smtClean="0"/>
              <a:pPr/>
              <a:t>60</a:t>
            </a:fld>
            <a:endParaRPr lang="fr-CA"/>
          </a:p>
        </p:txBody>
      </p:sp>
    </p:spTree>
    <p:extLst>
      <p:ext uri="{BB962C8B-B14F-4D97-AF65-F5344CB8AC3E}">
        <p14:creationId xmlns:p14="http://schemas.microsoft.com/office/powerpoint/2010/main" xmlns="" val="407676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4</a:t>
            </a:fld>
            <a:endParaRPr lang="fr-CA"/>
          </a:p>
        </p:txBody>
      </p:sp>
    </p:spTree>
    <p:extLst>
      <p:ext uri="{BB962C8B-B14F-4D97-AF65-F5344CB8AC3E}">
        <p14:creationId xmlns:p14="http://schemas.microsoft.com/office/powerpoint/2010/main" xmlns="" val="2067095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fr-CA" dirty="0" smtClean="0"/>
              <a:t>Apprendre à l’élève à pêcher….et non de lui « donner du poisson »</a:t>
            </a:r>
          </a:p>
          <a:p>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6</a:t>
            </a:fld>
            <a:endParaRPr lang="fr-CA"/>
          </a:p>
        </p:txBody>
      </p:sp>
    </p:spTree>
    <p:extLst>
      <p:ext uri="{BB962C8B-B14F-4D97-AF65-F5344CB8AC3E}">
        <p14:creationId xmlns:p14="http://schemas.microsoft.com/office/powerpoint/2010/main" xmlns="" val="1292071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Parmi les douze compétences professionnelles,</a:t>
            </a:r>
            <a:r>
              <a:rPr lang="fr-CA" baseline="0" dirty="0" smtClean="0"/>
              <a:t> deux s’appliquent très bien a cet atelier, soit la conception ou le choix des SEA selon le programme et le pilotage de SEA en fonction du développement des compétences visées dans le programme. </a:t>
            </a:r>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7</a:t>
            </a:fld>
            <a:endParaRPr lang="fr-CA"/>
          </a:p>
        </p:txBody>
      </p:sp>
    </p:spTree>
    <p:extLst>
      <p:ext uri="{BB962C8B-B14F-4D97-AF65-F5344CB8AC3E}">
        <p14:creationId xmlns:p14="http://schemas.microsoft.com/office/powerpoint/2010/main" xmlns="" val="411628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aseline="0" dirty="0" smtClean="0"/>
              <a:t>La conception ou le choix des SEA selon le programme.</a:t>
            </a:r>
          </a:p>
          <a:p>
            <a:endParaRPr lang="fr-CA" baseline="0" dirty="0" smtClean="0"/>
          </a:p>
          <a:p>
            <a:r>
              <a:rPr lang="fr-CA" baseline="0" dirty="0" smtClean="0"/>
              <a:t>Programme de SCT disponible sur le site sécurisé au http://www1.mels.gouv.qc.ca/formationdiversifiee/</a:t>
            </a:r>
          </a:p>
          <a:p>
            <a:endParaRPr lang="fr-CA" baseline="0" dirty="0" smtClean="0"/>
          </a:p>
          <a:p>
            <a:r>
              <a:rPr lang="fr-CA" baseline="0" dirty="0" smtClean="0"/>
              <a:t>Aussi dans la Loi sur l’instruction publique.</a:t>
            </a:r>
          </a:p>
          <a:p>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8</a:t>
            </a:fld>
            <a:endParaRPr lang="fr-CA"/>
          </a:p>
        </p:txBody>
      </p:sp>
    </p:spTree>
    <p:extLst>
      <p:ext uri="{BB962C8B-B14F-4D97-AF65-F5344CB8AC3E}">
        <p14:creationId xmlns:p14="http://schemas.microsoft.com/office/powerpoint/2010/main" xmlns="" val="411628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Potvin, P., </a:t>
            </a:r>
            <a:r>
              <a:rPr lang="fr-CA" dirty="0" err="1" smtClean="0"/>
              <a:t>Riopel</a:t>
            </a:r>
            <a:r>
              <a:rPr lang="fr-CA" dirty="0" smtClean="0"/>
              <a:t>, M., Charland, P. &amp; Fournier, F. (2009). </a:t>
            </a:r>
            <a:r>
              <a:rPr lang="fr-CA" i="1" dirty="0" smtClean="0"/>
              <a:t>Apprendre et enseigner la technologie: Regards multiples</a:t>
            </a:r>
            <a:r>
              <a:rPr lang="fr-CA" dirty="0" smtClean="0"/>
              <a:t>, </a:t>
            </a:r>
            <a:r>
              <a:rPr lang="fr-CA" dirty="0" err="1" smtClean="0"/>
              <a:t>Multimondes</a:t>
            </a:r>
            <a:r>
              <a:rPr lang="fr-CA" dirty="0" smtClean="0"/>
              <a:t>, Québec.</a:t>
            </a:r>
          </a:p>
          <a:p>
            <a:endParaRPr lang="fr-CA" dirty="0" smtClean="0"/>
          </a:p>
          <a:p>
            <a:r>
              <a:rPr lang="fr-CA" dirty="0" smtClean="0"/>
              <a:t>Potvin, P., </a:t>
            </a:r>
            <a:r>
              <a:rPr lang="fr-CA" dirty="0" err="1" smtClean="0"/>
              <a:t>Riopel</a:t>
            </a:r>
            <a:r>
              <a:rPr lang="fr-CA" dirty="0" smtClean="0"/>
              <a:t>, M. &amp; Masson, S. (2007). </a:t>
            </a:r>
            <a:r>
              <a:rPr lang="fr-CA" i="1" dirty="0" smtClean="0"/>
              <a:t>Regards multiples sur l’enseignement des sciences</a:t>
            </a:r>
            <a:r>
              <a:rPr lang="fr-CA" dirty="0" smtClean="0"/>
              <a:t>, </a:t>
            </a:r>
            <a:r>
              <a:rPr lang="fr-CA" dirty="0" err="1" smtClean="0"/>
              <a:t>Multimondes</a:t>
            </a:r>
            <a:r>
              <a:rPr lang="fr-CA" dirty="0" smtClean="0"/>
              <a:t>, Québec.</a:t>
            </a:r>
          </a:p>
          <a:p>
            <a:endParaRPr lang="fr-CA" dirty="0"/>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9</a:t>
            </a:fld>
            <a:endParaRPr lang="fr-CA"/>
          </a:p>
        </p:txBody>
      </p:sp>
    </p:spTree>
    <p:extLst>
      <p:ext uri="{BB962C8B-B14F-4D97-AF65-F5344CB8AC3E}">
        <p14:creationId xmlns:p14="http://schemas.microsoft.com/office/powerpoint/2010/main" xmlns="" val="15994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err="1" smtClean="0">
                <a:solidFill>
                  <a:schemeClr val="tx1"/>
                </a:solidFill>
                <a:effectLst/>
                <a:latin typeface="+mn-lt"/>
                <a:ea typeface="+mn-ea"/>
                <a:cs typeface="+mn-cs"/>
              </a:rPr>
              <a:t>Lacasse</a:t>
            </a:r>
            <a:r>
              <a:rPr lang="fr-CA" sz="1200" kern="1200" dirty="0" smtClean="0">
                <a:solidFill>
                  <a:schemeClr val="tx1"/>
                </a:solidFill>
                <a:effectLst/>
                <a:latin typeface="+mn-lt"/>
                <a:ea typeface="+mn-ea"/>
                <a:cs typeface="+mn-cs"/>
              </a:rPr>
              <a:t>, M., &amp; </a:t>
            </a:r>
            <a:r>
              <a:rPr lang="fr-CA" sz="1200" kern="1200" dirty="0" err="1" smtClean="0">
                <a:solidFill>
                  <a:schemeClr val="tx1"/>
                </a:solidFill>
                <a:effectLst/>
                <a:latin typeface="+mn-lt"/>
                <a:ea typeface="+mn-ea"/>
                <a:cs typeface="+mn-cs"/>
              </a:rPr>
              <a:t>Barma</a:t>
            </a:r>
            <a:r>
              <a:rPr lang="fr-CA" sz="1200" kern="1200" dirty="0" smtClean="0">
                <a:solidFill>
                  <a:schemeClr val="tx1"/>
                </a:solidFill>
                <a:effectLst/>
                <a:latin typeface="+mn-lt"/>
                <a:ea typeface="+mn-ea"/>
                <a:cs typeface="+mn-cs"/>
              </a:rPr>
              <a:t>, S. (2012). Intégrer l'éducation technologique à l'éducation scientifique : pertinence pour les élèves et impacts sur les pratiques d'enseignants. </a:t>
            </a:r>
            <a:r>
              <a:rPr lang="fr-CA" sz="1200" i="1" kern="1200" dirty="0" smtClean="0">
                <a:solidFill>
                  <a:schemeClr val="tx1"/>
                </a:solidFill>
                <a:effectLst/>
                <a:latin typeface="+mn-lt"/>
                <a:ea typeface="+mn-ea"/>
                <a:cs typeface="+mn-cs"/>
              </a:rPr>
              <a:t>Canadian Journal of </a:t>
            </a:r>
            <a:r>
              <a:rPr lang="fr-CA" sz="1200" i="1" kern="1200" dirty="0" err="1" smtClean="0">
                <a:solidFill>
                  <a:schemeClr val="tx1"/>
                </a:solidFill>
                <a:effectLst/>
                <a:latin typeface="+mn-lt"/>
                <a:ea typeface="+mn-ea"/>
                <a:cs typeface="+mn-cs"/>
              </a:rPr>
              <a:t>Education</a:t>
            </a:r>
            <a:r>
              <a:rPr lang="fr-CA" sz="1200" i="1" kern="1200" dirty="0" smtClean="0">
                <a:solidFill>
                  <a:schemeClr val="tx1"/>
                </a:solidFill>
                <a:effectLst/>
                <a:latin typeface="+mn-lt"/>
                <a:ea typeface="+mn-ea"/>
                <a:cs typeface="+mn-cs"/>
              </a:rPr>
              <a:t>, 35</a:t>
            </a:r>
            <a:r>
              <a:rPr lang="fr-CA" sz="1200" kern="1200" dirty="0" smtClean="0">
                <a:solidFill>
                  <a:schemeClr val="tx1"/>
                </a:solidFill>
                <a:effectLst/>
                <a:latin typeface="+mn-lt"/>
                <a:ea typeface="+mn-ea"/>
                <a:cs typeface="+mn-cs"/>
              </a:rPr>
              <a:t>(2), 155-191. </a:t>
            </a:r>
          </a:p>
        </p:txBody>
      </p:sp>
      <p:sp>
        <p:nvSpPr>
          <p:cNvPr id="4" name="Espace réservé du numéro de diapositive 3"/>
          <p:cNvSpPr>
            <a:spLocks noGrp="1"/>
          </p:cNvSpPr>
          <p:nvPr>
            <p:ph type="sldNum" sz="quarter" idx="10"/>
          </p:nvPr>
        </p:nvSpPr>
        <p:spPr/>
        <p:txBody>
          <a:bodyPr/>
          <a:lstStyle/>
          <a:p>
            <a:pPr>
              <a:defRPr/>
            </a:pPr>
            <a:fld id="{6C60683B-4AA4-4DC9-8721-CB789FCA9940}" type="slidenum">
              <a:rPr lang="fr-CA" smtClean="0"/>
              <a:pPr>
                <a:defRPr/>
              </a:pPr>
              <a:t>10</a:t>
            </a:fld>
            <a:endParaRPr lang="fr-CA"/>
          </a:p>
        </p:txBody>
      </p:sp>
    </p:spTree>
    <p:extLst>
      <p:ext uri="{BB962C8B-B14F-4D97-AF65-F5344CB8AC3E}">
        <p14:creationId xmlns:p14="http://schemas.microsoft.com/office/powerpoint/2010/main" xmlns="" val="2067095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Modifiez le style du titre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4" name="Date Placeholder 29"/>
          <p:cNvSpPr>
            <a:spLocks noGrp="1"/>
          </p:cNvSpPr>
          <p:nvPr>
            <p:ph type="dt" sz="half" idx="10"/>
          </p:nvPr>
        </p:nvSpPr>
        <p:spPr/>
        <p:txBody>
          <a:bodyPr/>
          <a:lstStyle>
            <a:lvl1pPr>
              <a:defRPr/>
            </a:lvl1pPr>
          </a:lstStyle>
          <a:p>
            <a:pPr>
              <a:defRPr/>
            </a:pPr>
            <a:fld id="{070128D3-7E93-4A8B-8E47-CE4DA572F11A}" type="datetime1">
              <a:rPr lang="fr-CA" smtClean="0"/>
              <a:pPr>
                <a:defRPr/>
              </a:pPr>
              <a:t>2014-04-13</a:t>
            </a:fld>
            <a:endParaRPr lang="fr-CA"/>
          </a:p>
        </p:txBody>
      </p:sp>
      <p:sp>
        <p:nvSpPr>
          <p:cNvPr id="5" name="Footer Placeholder 18"/>
          <p:cNvSpPr>
            <a:spLocks noGrp="1"/>
          </p:cNvSpPr>
          <p:nvPr>
            <p:ph type="ftr" sz="quarter" idx="11"/>
          </p:nvPr>
        </p:nvSpPr>
        <p:spPr/>
        <p:txBody>
          <a:bodyPr/>
          <a:lstStyle>
            <a:lvl1pPr>
              <a:defRPr/>
            </a:lvl1pPr>
          </a:lstStyle>
          <a:p>
            <a:pPr>
              <a:defRPr/>
            </a:pPr>
            <a:r>
              <a:rPr lang="fr-CA" smtClean="0"/>
              <a:t>François Guay-Fleurent, CS de la Riveraine</a:t>
            </a:r>
            <a:endParaRPr lang="fr-CA"/>
          </a:p>
        </p:txBody>
      </p:sp>
      <p:sp>
        <p:nvSpPr>
          <p:cNvPr id="6" name="Slide Number Placeholder 26"/>
          <p:cNvSpPr>
            <a:spLocks noGrp="1"/>
          </p:cNvSpPr>
          <p:nvPr>
            <p:ph type="sldNum" sz="quarter" idx="12"/>
          </p:nvPr>
        </p:nvSpPr>
        <p:spPr/>
        <p:txBody>
          <a:bodyPr/>
          <a:lstStyle>
            <a:lvl1pPr>
              <a:defRPr/>
            </a:lvl1pPr>
          </a:lstStyle>
          <a:p>
            <a:pPr>
              <a:defRPr/>
            </a:pPr>
            <a:fld id="{D4619D6F-53A4-4EB9-89F9-78E87490EDE5}" type="slidenum">
              <a:rPr lang="fr-CA"/>
              <a:pPr>
                <a:defRPr/>
              </a:pPr>
              <a:t>‹N°›</a:t>
            </a:fld>
            <a:endParaRPr lang="fr-CA"/>
          </a:p>
        </p:txBody>
      </p:sp>
    </p:spTree>
    <p:extLst>
      <p:ext uri="{BB962C8B-B14F-4D97-AF65-F5344CB8AC3E}">
        <p14:creationId xmlns:p14="http://schemas.microsoft.com/office/powerpoint/2010/main" xmlns="" val="28204676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9"/>
          <p:cNvSpPr>
            <a:spLocks noGrp="1"/>
          </p:cNvSpPr>
          <p:nvPr>
            <p:ph type="dt" sz="half" idx="10"/>
          </p:nvPr>
        </p:nvSpPr>
        <p:spPr/>
        <p:txBody>
          <a:bodyPr/>
          <a:lstStyle>
            <a:lvl1pPr>
              <a:defRPr/>
            </a:lvl1pPr>
          </a:lstStyle>
          <a:p>
            <a:pPr>
              <a:defRPr/>
            </a:pPr>
            <a:fld id="{0498AE52-CA1C-4AA0-9D37-36E65E9D85BE}" type="datetime1">
              <a:rPr lang="fr-CA" smtClean="0"/>
              <a:pPr>
                <a:defRPr/>
              </a:pPr>
              <a:t>2014-04-13</a:t>
            </a:fld>
            <a:endParaRPr lang="fr-CA"/>
          </a:p>
        </p:txBody>
      </p:sp>
      <p:sp>
        <p:nvSpPr>
          <p:cNvPr id="5" name="Footer Placeholder 21"/>
          <p:cNvSpPr>
            <a:spLocks noGrp="1"/>
          </p:cNvSpPr>
          <p:nvPr>
            <p:ph type="ftr" sz="quarter" idx="11"/>
          </p:nvPr>
        </p:nvSpPr>
        <p:spPr/>
        <p:txBody>
          <a:bodyPr/>
          <a:lstStyle>
            <a:lvl1pPr>
              <a:defRPr/>
            </a:lvl1pPr>
          </a:lstStyle>
          <a:p>
            <a:pPr>
              <a:defRPr/>
            </a:pPr>
            <a:r>
              <a:rPr lang="fr-CA" smtClean="0"/>
              <a:t>François Guay-Fleurent, CS de la Riveraine</a:t>
            </a:r>
            <a:endParaRPr lang="fr-CA"/>
          </a:p>
        </p:txBody>
      </p:sp>
      <p:sp>
        <p:nvSpPr>
          <p:cNvPr id="6" name="Slide Number Placeholder 17"/>
          <p:cNvSpPr>
            <a:spLocks noGrp="1"/>
          </p:cNvSpPr>
          <p:nvPr>
            <p:ph type="sldNum" sz="quarter" idx="12"/>
          </p:nvPr>
        </p:nvSpPr>
        <p:spPr/>
        <p:txBody>
          <a:bodyPr/>
          <a:lstStyle>
            <a:lvl1pPr>
              <a:defRPr/>
            </a:lvl1pPr>
          </a:lstStyle>
          <a:p>
            <a:pPr>
              <a:defRPr/>
            </a:pPr>
            <a:fld id="{7F91335B-3A4F-4EC3-8889-18B9AE96FCE8}" type="slidenum">
              <a:rPr lang="fr-CA"/>
              <a:pPr>
                <a:defRPr/>
              </a:pPr>
              <a:t>‹N°›</a:t>
            </a:fld>
            <a:endParaRPr lang="fr-CA"/>
          </a:p>
        </p:txBody>
      </p:sp>
    </p:spTree>
    <p:extLst>
      <p:ext uri="{BB962C8B-B14F-4D97-AF65-F5344CB8AC3E}">
        <p14:creationId xmlns:p14="http://schemas.microsoft.com/office/powerpoint/2010/main" xmlns="" val="249986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9"/>
          <p:cNvSpPr>
            <a:spLocks noGrp="1"/>
          </p:cNvSpPr>
          <p:nvPr>
            <p:ph type="dt" sz="half" idx="10"/>
          </p:nvPr>
        </p:nvSpPr>
        <p:spPr/>
        <p:txBody>
          <a:bodyPr/>
          <a:lstStyle>
            <a:lvl1pPr>
              <a:defRPr/>
            </a:lvl1pPr>
          </a:lstStyle>
          <a:p>
            <a:pPr>
              <a:defRPr/>
            </a:pPr>
            <a:fld id="{00D4F3F0-3F49-4ABF-BAC7-1FAB9A3BC0E0}" type="datetime1">
              <a:rPr lang="fr-CA" smtClean="0"/>
              <a:pPr>
                <a:defRPr/>
              </a:pPr>
              <a:t>2014-04-13</a:t>
            </a:fld>
            <a:endParaRPr lang="fr-CA"/>
          </a:p>
        </p:txBody>
      </p:sp>
      <p:sp>
        <p:nvSpPr>
          <p:cNvPr id="5" name="Footer Placeholder 21"/>
          <p:cNvSpPr>
            <a:spLocks noGrp="1"/>
          </p:cNvSpPr>
          <p:nvPr>
            <p:ph type="ftr" sz="quarter" idx="11"/>
          </p:nvPr>
        </p:nvSpPr>
        <p:spPr/>
        <p:txBody>
          <a:bodyPr/>
          <a:lstStyle>
            <a:lvl1pPr>
              <a:defRPr/>
            </a:lvl1pPr>
          </a:lstStyle>
          <a:p>
            <a:pPr>
              <a:defRPr/>
            </a:pPr>
            <a:r>
              <a:rPr lang="fr-CA" smtClean="0"/>
              <a:t>François Guay-Fleurent, CS de la Riveraine</a:t>
            </a:r>
            <a:endParaRPr lang="fr-CA"/>
          </a:p>
        </p:txBody>
      </p:sp>
      <p:sp>
        <p:nvSpPr>
          <p:cNvPr id="6" name="Slide Number Placeholder 17"/>
          <p:cNvSpPr>
            <a:spLocks noGrp="1"/>
          </p:cNvSpPr>
          <p:nvPr>
            <p:ph type="sldNum" sz="quarter" idx="12"/>
          </p:nvPr>
        </p:nvSpPr>
        <p:spPr/>
        <p:txBody>
          <a:bodyPr/>
          <a:lstStyle>
            <a:lvl1pPr>
              <a:defRPr/>
            </a:lvl1pPr>
          </a:lstStyle>
          <a:p>
            <a:pPr>
              <a:defRPr/>
            </a:pPr>
            <a:fld id="{1BF91A4B-23F4-4033-976C-AE319F939B17}" type="slidenum">
              <a:rPr lang="fr-CA"/>
              <a:pPr>
                <a:defRPr/>
              </a:pPr>
              <a:t>‹N°›</a:t>
            </a:fld>
            <a:endParaRPr lang="fr-CA"/>
          </a:p>
        </p:txBody>
      </p:sp>
    </p:spTree>
    <p:extLst>
      <p:ext uri="{BB962C8B-B14F-4D97-AF65-F5344CB8AC3E}">
        <p14:creationId xmlns:p14="http://schemas.microsoft.com/office/powerpoint/2010/main" xmlns="" val="300393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9"/>
          <p:cNvSpPr>
            <a:spLocks noGrp="1"/>
          </p:cNvSpPr>
          <p:nvPr>
            <p:ph type="dt" sz="half" idx="10"/>
          </p:nvPr>
        </p:nvSpPr>
        <p:spPr/>
        <p:txBody>
          <a:bodyPr/>
          <a:lstStyle>
            <a:lvl1pPr>
              <a:defRPr/>
            </a:lvl1pPr>
          </a:lstStyle>
          <a:p>
            <a:pPr>
              <a:defRPr/>
            </a:pPr>
            <a:fld id="{5DA398DC-B483-4E1E-8A53-DAAC79BF38F6}" type="datetime1">
              <a:rPr lang="fr-CA" smtClean="0"/>
              <a:pPr>
                <a:defRPr/>
              </a:pPr>
              <a:t>2014-04-13</a:t>
            </a:fld>
            <a:endParaRPr lang="fr-CA"/>
          </a:p>
        </p:txBody>
      </p:sp>
      <p:sp>
        <p:nvSpPr>
          <p:cNvPr id="5" name="Footer Placeholder 21"/>
          <p:cNvSpPr>
            <a:spLocks noGrp="1"/>
          </p:cNvSpPr>
          <p:nvPr>
            <p:ph type="ftr" sz="quarter" idx="11"/>
          </p:nvPr>
        </p:nvSpPr>
        <p:spPr/>
        <p:txBody>
          <a:bodyPr/>
          <a:lstStyle>
            <a:lvl1pPr>
              <a:defRPr/>
            </a:lvl1pPr>
          </a:lstStyle>
          <a:p>
            <a:pPr>
              <a:defRPr/>
            </a:pPr>
            <a:r>
              <a:rPr lang="fr-CA" smtClean="0"/>
              <a:t>François Guay-Fleurent, CS de la Riveraine</a:t>
            </a:r>
            <a:endParaRPr lang="fr-CA"/>
          </a:p>
        </p:txBody>
      </p:sp>
      <p:sp>
        <p:nvSpPr>
          <p:cNvPr id="6" name="Slide Number Placeholder 17"/>
          <p:cNvSpPr>
            <a:spLocks noGrp="1"/>
          </p:cNvSpPr>
          <p:nvPr>
            <p:ph type="sldNum" sz="quarter" idx="12"/>
          </p:nvPr>
        </p:nvSpPr>
        <p:spPr/>
        <p:txBody>
          <a:bodyPr/>
          <a:lstStyle>
            <a:lvl1pPr>
              <a:defRPr/>
            </a:lvl1pPr>
          </a:lstStyle>
          <a:p>
            <a:pPr>
              <a:defRPr/>
            </a:pPr>
            <a:fld id="{6759AA83-4576-49E9-B83B-BC58ACFFA611}" type="slidenum">
              <a:rPr lang="fr-CA"/>
              <a:pPr>
                <a:defRPr/>
              </a:pPr>
              <a:t>‹N°›</a:t>
            </a:fld>
            <a:endParaRPr lang="fr-CA"/>
          </a:p>
        </p:txBody>
      </p:sp>
    </p:spTree>
    <p:extLst>
      <p:ext uri="{BB962C8B-B14F-4D97-AF65-F5344CB8AC3E}">
        <p14:creationId xmlns:p14="http://schemas.microsoft.com/office/powerpoint/2010/main" xmlns="" val="112700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Modifiez le style du titre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017B14C5-DA75-434F-A35C-AB64022B0DCB}" type="datetime1">
              <a:rPr lang="fr-CA" smtClean="0"/>
              <a:pPr>
                <a:defRPr/>
              </a:pPr>
              <a:t>2014-04-13</a:t>
            </a:fld>
            <a:endParaRPr lang="fr-CA"/>
          </a:p>
        </p:txBody>
      </p:sp>
      <p:sp>
        <p:nvSpPr>
          <p:cNvPr id="5" name="Footer Placeholder 4"/>
          <p:cNvSpPr>
            <a:spLocks noGrp="1"/>
          </p:cNvSpPr>
          <p:nvPr>
            <p:ph type="ftr" sz="quarter" idx="11"/>
          </p:nvPr>
        </p:nvSpPr>
        <p:spPr/>
        <p:txBody>
          <a:bodyPr/>
          <a:lstStyle>
            <a:lvl1pPr>
              <a:defRPr/>
            </a:lvl1pPr>
          </a:lstStyle>
          <a:p>
            <a:pPr>
              <a:defRPr/>
            </a:pPr>
            <a:r>
              <a:rPr lang="fr-CA" smtClean="0"/>
              <a:t>François Guay-Fleurent, CS de la Riveraine</a:t>
            </a:r>
            <a:endParaRPr lang="fr-CA"/>
          </a:p>
        </p:txBody>
      </p:sp>
      <p:sp>
        <p:nvSpPr>
          <p:cNvPr id="6" name="Slide Number Placeholder 5"/>
          <p:cNvSpPr>
            <a:spLocks noGrp="1"/>
          </p:cNvSpPr>
          <p:nvPr>
            <p:ph type="sldNum" sz="quarter" idx="12"/>
          </p:nvPr>
        </p:nvSpPr>
        <p:spPr/>
        <p:txBody>
          <a:bodyPr/>
          <a:lstStyle>
            <a:lvl1pPr>
              <a:defRPr/>
            </a:lvl1pPr>
          </a:lstStyle>
          <a:p>
            <a:pPr>
              <a:defRPr/>
            </a:pPr>
            <a:fld id="{FEBA534D-EE8D-4D20-BE18-1EFEF1D037A6}" type="slidenum">
              <a:rPr lang="fr-CA"/>
              <a:pPr>
                <a:defRPr/>
              </a:pPr>
              <a:t>‹N°›</a:t>
            </a:fld>
            <a:endParaRPr lang="fr-CA"/>
          </a:p>
        </p:txBody>
      </p:sp>
    </p:spTree>
    <p:extLst>
      <p:ext uri="{BB962C8B-B14F-4D97-AF65-F5344CB8AC3E}">
        <p14:creationId xmlns:p14="http://schemas.microsoft.com/office/powerpoint/2010/main" xmlns="" val="550214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9"/>
          <p:cNvSpPr>
            <a:spLocks noGrp="1"/>
          </p:cNvSpPr>
          <p:nvPr>
            <p:ph type="dt" sz="half" idx="10"/>
          </p:nvPr>
        </p:nvSpPr>
        <p:spPr/>
        <p:txBody>
          <a:bodyPr/>
          <a:lstStyle>
            <a:lvl1pPr>
              <a:defRPr/>
            </a:lvl1pPr>
          </a:lstStyle>
          <a:p>
            <a:pPr>
              <a:defRPr/>
            </a:pPr>
            <a:fld id="{727558BB-C2B4-4D00-BA42-8F9B7D14705A}" type="datetime1">
              <a:rPr lang="fr-CA" smtClean="0"/>
              <a:pPr>
                <a:defRPr/>
              </a:pPr>
              <a:t>2014-04-13</a:t>
            </a:fld>
            <a:endParaRPr lang="fr-CA"/>
          </a:p>
        </p:txBody>
      </p:sp>
      <p:sp>
        <p:nvSpPr>
          <p:cNvPr id="6" name="Footer Placeholder 21"/>
          <p:cNvSpPr>
            <a:spLocks noGrp="1"/>
          </p:cNvSpPr>
          <p:nvPr>
            <p:ph type="ftr" sz="quarter" idx="11"/>
          </p:nvPr>
        </p:nvSpPr>
        <p:spPr/>
        <p:txBody>
          <a:bodyPr/>
          <a:lstStyle>
            <a:lvl1pPr>
              <a:defRPr/>
            </a:lvl1pPr>
          </a:lstStyle>
          <a:p>
            <a:pPr>
              <a:defRPr/>
            </a:pPr>
            <a:r>
              <a:rPr lang="fr-CA" smtClean="0"/>
              <a:t>François Guay-Fleurent, CS de la Riveraine</a:t>
            </a:r>
            <a:endParaRPr lang="fr-CA"/>
          </a:p>
        </p:txBody>
      </p:sp>
      <p:sp>
        <p:nvSpPr>
          <p:cNvPr id="7" name="Slide Number Placeholder 17"/>
          <p:cNvSpPr>
            <a:spLocks noGrp="1"/>
          </p:cNvSpPr>
          <p:nvPr>
            <p:ph type="sldNum" sz="quarter" idx="12"/>
          </p:nvPr>
        </p:nvSpPr>
        <p:spPr/>
        <p:txBody>
          <a:bodyPr/>
          <a:lstStyle>
            <a:lvl1pPr>
              <a:defRPr/>
            </a:lvl1pPr>
          </a:lstStyle>
          <a:p>
            <a:pPr>
              <a:defRPr/>
            </a:pPr>
            <a:fld id="{17F4223C-9A00-44FA-A625-3625C03A95E8}" type="slidenum">
              <a:rPr lang="fr-CA"/>
              <a:pPr>
                <a:defRPr/>
              </a:pPr>
              <a:t>‹N°›</a:t>
            </a:fld>
            <a:endParaRPr lang="fr-CA"/>
          </a:p>
        </p:txBody>
      </p:sp>
    </p:spTree>
    <p:extLst>
      <p:ext uri="{BB962C8B-B14F-4D97-AF65-F5344CB8AC3E}">
        <p14:creationId xmlns:p14="http://schemas.microsoft.com/office/powerpoint/2010/main" xmlns="" val="3116492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9"/>
          <p:cNvSpPr>
            <a:spLocks noGrp="1"/>
          </p:cNvSpPr>
          <p:nvPr>
            <p:ph type="dt" sz="half" idx="10"/>
          </p:nvPr>
        </p:nvSpPr>
        <p:spPr/>
        <p:txBody>
          <a:bodyPr/>
          <a:lstStyle>
            <a:lvl1pPr>
              <a:defRPr/>
            </a:lvl1pPr>
          </a:lstStyle>
          <a:p>
            <a:pPr>
              <a:defRPr/>
            </a:pPr>
            <a:fld id="{062575C7-B8CE-4105-AE34-8C699EED0144}" type="datetime1">
              <a:rPr lang="fr-CA" smtClean="0"/>
              <a:pPr>
                <a:defRPr/>
              </a:pPr>
              <a:t>2014-04-13</a:t>
            </a:fld>
            <a:endParaRPr lang="fr-CA"/>
          </a:p>
        </p:txBody>
      </p:sp>
      <p:sp>
        <p:nvSpPr>
          <p:cNvPr id="8" name="Footer Placeholder 21"/>
          <p:cNvSpPr>
            <a:spLocks noGrp="1"/>
          </p:cNvSpPr>
          <p:nvPr>
            <p:ph type="ftr" sz="quarter" idx="11"/>
          </p:nvPr>
        </p:nvSpPr>
        <p:spPr/>
        <p:txBody>
          <a:bodyPr/>
          <a:lstStyle>
            <a:lvl1pPr>
              <a:defRPr/>
            </a:lvl1pPr>
          </a:lstStyle>
          <a:p>
            <a:pPr>
              <a:defRPr/>
            </a:pPr>
            <a:r>
              <a:rPr lang="fr-CA" smtClean="0"/>
              <a:t>François Guay-Fleurent, CS de la Riveraine</a:t>
            </a:r>
            <a:endParaRPr lang="fr-CA"/>
          </a:p>
        </p:txBody>
      </p:sp>
      <p:sp>
        <p:nvSpPr>
          <p:cNvPr id="9" name="Slide Number Placeholder 17"/>
          <p:cNvSpPr>
            <a:spLocks noGrp="1"/>
          </p:cNvSpPr>
          <p:nvPr>
            <p:ph type="sldNum" sz="quarter" idx="12"/>
          </p:nvPr>
        </p:nvSpPr>
        <p:spPr/>
        <p:txBody>
          <a:bodyPr/>
          <a:lstStyle>
            <a:lvl1pPr>
              <a:defRPr/>
            </a:lvl1pPr>
          </a:lstStyle>
          <a:p>
            <a:pPr>
              <a:defRPr/>
            </a:pPr>
            <a:fld id="{B6472746-6B5F-4F44-B6E3-6DF48BFB97E7}" type="slidenum">
              <a:rPr lang="fr-CA"/>
              <a:pPr>
                <a:defRPr/>
              </a:pPr>
              <a:t>‹N°›</a:t>
            </a:fld>
            <a:endParaRPr lang="fr-CA"/>
          </a:p>
        </p:txBody>
      </p:sp>
    </p:spTree>
    <p:extLst>
      <p:ext uri="{BB962C8B-B14F-4D97-AF65-F5344CB8AC3E}">
        <p14:creationId xmlns:p14="http://schemas.microsoft.com/office/powerpoint/2010/main" xmlns="" val="26906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Modifiez le style du titre</a:t>
            </a:r>
            <a:endParaRPr lang="en-US"/>
          </a:p>
        </p:txBody>
      </p:sp>
      <p:sp>
        <p:nvSpPr>
          <p:cNvPr id="3" name="Date Placeholder 9"/>
          <p:cNvSpPr>
            <a:spLocks noGrp="1"/>
          </p:cNvSpPr>
          <p:nvPr>
            <p:ph type="dt" sz="half" idx="10"/>
          </p:nvPr>
        </p:nvSpPr>
        <p:spPr/>
        <p:txBody>
          <a:bodyPr/>
          <a:lstStyle>
            <a:lvl1pPr>
              <a:defRPr/>
            </a:lvl1pPr>
          </a:lstStyle>
          <a:p>
            <a:pPr>
              <a:defRPr/>
            </a:pPr>
            <a:fld id="{A796B686-9A5F-4430-825C-3B473DC5C93F}" type="datetime1">
              <a:rPr lang="fr-CA" smtClean="0"/>
              <a:pPr>
                <a:defRPr/>
              </a:pPr>
              <a:t>2014-04-13</a:t>
            </a:fld>
            <a:endParaRPr lang="fr-CA"/>
          </a:p>
        </p:txBody>
      </p:sp>
      <p:sp>
        <p:nvSpPr>
          <p:cNvPr id="4" name="Footer Placeholder 21"/>
          <p:cNvSpPr>
            <a:spLocks noGrp="1"/>
          </p:cNvSpPr>
          <p:nvPr>
            <p:ph type="ftr" sz="quarter" idx="11"/>
          </p:nvPr>
        </p:nvSpPr>
        <p:spPr/>
        <p:txBody>
          <a:bodyPr/>
          <a:lstStyle>
            <a:lvl1pPr>
              <a:defRPr/>
            </a:lvl1pPr>
          </a:lstStyle>
          <a:p>
            <a:pPr>
              <a:defRPr/>
            </a:pPr>
            <a:r>
              <a:rPr lang="fr-CA" smtClean="0"/>
              <a:t>François Guay-Fleurent, CS de la Riveraine</a:t>
            </a:r>
            <a:endParaRPr lang="fr-CA"/>
          </a:p>
        </p:txBody>
      </p:sp>
      <p:sp>
        <p:nvSpPr>
          <p:cNvPr id="5" name="Slide Number Placeholder 17"/>
          <p:cNvSpPr>
            <a:spLocks noGrp="1"/>
          </p:cNvSpPr>
          <p:nvPr>
            <p:ph type="sldNum" sz="quarter" idx="12"/>
          </p:nvPr>
        </p:nvSpPr>
        <p:spPr/>
        <p:txBody>
          <a:bodyPr/>
          <a:lstStyle>
            <a:lvl1pPr>
              <a:defRPr/>
            </a:lvl1pPr>
          </a:lstStyle>
          <a:p>
            <a:pPr>
              <a:defRPr/>
            </a:pPr>
            <a:fld id="{493D8C4A-932F-4B86-A0DC-5C0C0F269430}" type="slidenum">
              <a:rPr lang="fr-CA"/>
              <a:pPr>
                <a:defRPr/>
              </a:pPr>
              <a:t>‹N°›</a:t>
            </a:fld>
            <a:endParaRPr lang="fr-CA"/>
          </a:p>
        </p:txBody>
      </p:sp>
    </p:spTree>
    <p:extLst>
      <p:ext uri="{BB962C8B-B14F-4D97-AF65-F5344CB8AC3E}">
        <p14:creationId xmlns:p14="http://schemas.microsoft.com/office/powerpoint/2010/main" xmlns="" val="146784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C9EF175-A9AD-4F7A-80CE-C858C15FE22B}" type="datetime1">
              <a:rPr lang="fr-CA" smtClean="0"/>
              <a:pPr>
                <a:defRPr/>
              </a:pPr>
              <a:t>2014-04-13</a:t>
            </a:fld>
            <a:endParaRPr lang="fr-CA"/>
          </a:p>
        </p:txBody>
      </p:sp>
      <p:sp>
        <p:nvSpPr>
          <p:cNvPr id="3" name="Footer Placeholder 21"/>
          <p:cNvSpPr>
            <a:spLocks noGrp="1"/>
          </p:cNvSpPr>
          <p:nvPr>
            <p:ph type="ftr" sz="quarter" idx="11"/>
          </p:nvPr>
        </p:nvSpPr>
        <p:spPr/>
        <p:txBody>
          <a:bodyPr/>
          <a:lstStyle>
            <a:lvl1pPr>
              <a:defRPr/>
            </a:lvl1pPr>
          </a:lstStyle>
          <a:p>
            <a:pPr>
              <a:defRPr/>
            </a:pPr>
            <a:r>
              <a:rPr lang="fr-CA" smtClean="0"/>
              <a:t>François Guay-Fleurent, CS de la Riveraine</a:t>
            </a:r>
            <a:endParaRPr lang="fr-CA"/>
          </a:p>
        </p:txBody>
      </p:sp>
      <p:sp>
        <p:nvSpPr>
          <p:cNvPr id="4" name="Slide Number Placeholder 17"/>
          <p:cNvSpPr>
            <a:spLocks noGrp="1"/>
          </p:cNvSpPr>
          <p:nvPr>
            <p:ph type="sldNum" sz="quarter" idx="12"/>
          </p:nvPr>
        </p:nvSpPr>
        <p:spPr/>
        <p:txBody>
          <a:bodyPr/>
          <a:lstStyle>
            <a:lvl1pPr>
              <a:defRPr/>
            </a:lvl1pPr>
          </a:lstStyle>
          <a:p>
            <a:pPr>
              <a:defRPr/>
            </a:pPr>
            <a:fld id="{FAD3F58F-D3E0-4CC3-939A-8B9FEB7A472D}" type="slidenum">
              <a:rPr lang="fr-CA"/>
              <a:pPr>
                <a:defRPr/>
              </a:pPr>
              <a:t>‹N°›</a:t>
            </a:fld>
            <a:endParaRPr lang="fr-CA"/>
          </a:p>
        </p:txBody>
      </p:sp>
    </p:spTree>
    <p:extLst>
      <p:ext uri="{BB962C8B-B14F-4D97-AF65-F5344CB8AC3E}">
        <p14:creationId xmlns:p14="http://schemas.microsoft.com/office/powerpoint/2010/main" xmlns="" val="339636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Modifiez le style du titre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9"/>
          <p:cNvSpPr>
            <a:spLocks noGrp="1"/>
          </p:cNvSpPr>
          <p:nvPr>
            <p:ph type="dt" sz="half" idx="10"/>
          </p:nvPr>
        </p:nvSpPr>
        <p:spPr/>
        <p:txBody>
          <a:bodyPr/>
          <a:lstStyle>
            <a:lvl1pPr>
              <a:defRPr/>
            </a:lvl1pPr>
          </a:lstStyle>
          <a:p>
            <a:pPr>
              <a:defRPr/>
            </a:pPr>
            <a:fld id="{556BDD59-B476-47E4-9BC4-3ABF4485B102}" type="datetime1">
              <a:rPr lang="fr-CA" smtClean="0"/>
              <a:pPr>
                <a:defRPr/>
              </a:pPr>
              <a:t>2014-04-13</a:t>
            </a:fld>
            <a:endParaRPr lang="fr-CA"/>
          </a:p>
        </p:txBody>
      </p:sp>
      <p:sp>
        <p:nvSpPr>
          <p:cNvPr id="6" name="Footer Placeholder 21"/>
          <p:cNvSpPr>
            <a:spLocks noGrp="1"/>
          </p:cNvSpPr>
          <p:nvPr>
            <p:ph type="ftr" sz="quarter" idx="11"/>
          </p:nvPr>
        </p:nvSpPr>
        <p:spPr/>
        <p:txBody>
          <a:bodyPr/>
          <a:lstStyle>
            <a:lvl1pPr>
              <a:defRPr/>
            </a:lvl1pPr>
          </a:lstStyle>
          <a:p>
            <a:pPr>
              <a:defRPr/>
            </a:pPr>
            <a:r>
              <a:rPr lang="fr-CA" smtClean="0"/>
              <a:t>François Guay-Fleurent, CS de la Riveraine</a:t>
            </a:r>
            <a:endParaRPr lang="fr-CA"/>
          </a:p>
        </p:txBody>
      </p:sp>
      <p:sp>
        <p:nvSpPr>
          <p:cNvPr id="7" name="Slide Number Placeholder 17"/>
          <p:cNvSpPr>
            <a:spLocks noGrp="1"/>
          </p:cNvSpPr>
          <p:nvPr>
            <p:ph type="sldNum" sz="quarter" idx="12"/>
          </p:nvPr>
        </p:nvSpPr>
        <p:spPr/>
        <p:txBody>
          <a:bodyPr/>
          <a:lstStyle>
            <a:lvl1pPr>
              <a:defRPr/>
            </a:lvl1pPr>
          </a:lstStyle>
          <a:p>
            <a:pPr>
              <a:defRPr/>
            </a:pPr>
            <a:fld id="{7B9678B3-4D39-462E-B52F-1FCA56B35503}" type="slidenum">
              <a:rPr lang="fr-CA"/>
              <a:pPr>
                <a:defRPr/>
              </a:pPr>
              <a:t>‹N°›</a:t>
            </a:fld>
            <a:endParaRPr lang="fr-CA"/>
          </a:p>
        </p:txBody>
      </p:sp>
    </p:spTree>
    <p:extLst>
      <p:ext uri="{BB962C8B-B14F-4D97-AF65-F5344CB8AC3E}">
        <p14:creationId xmlns:p14="http://schemas.microsoft.com/office/powerpoint/2010/main" xmlns="" val="226294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Modifiez le style du titre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Modifiez les styles du texte du masque</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32DDF7B-5DFB-4AA1-9787-1B74E0B0D5B8}" type="datetime1">
              <a:rPr lang="fr-CA" smtClean="0"/>
              <a:pPr>
                <a:defRPr/>
              </a:pPr>
              <a:t>2014-04-13</a:t>
            </a:fld>
            <a:endParaRPr lang="fr-CA"/>
          </a:p>
        </p:txBody>
      </p:sp>
      <p:sp>
        <p:nvSpPr>
          <p:cNvPr id="10" name="Footer Placeholder 5"/>
          <p:cNvSpPr>
            <a:spLocks noGrp="1"/>
          </p:cNvSpPr>
          <p:nvPr>
            <p:ph type="ftr" sz="quarter" idx="11"/>
          </p:nvPr>
        </p:nvSpPr>
        <p:spPr/>
        <p:txBody>
          <a:bodyPr/>
          <a:lstStyle>
            <a:lvl1pPr>
              <a:defRPr/>
            </a:lvl1pPr>
          </a:lstStyle>
          <a:p>
            <a:pPr>
              <a:defRPr/>
            </a:pPr>
            <a:r>
              <a:rPr lang="fr-CA" smtClean="0"/>
              <a:t>François Guay-Fleurent, CS de la Riveraine</a:t>
            </a:r>
            <a:endParaRPr lang="fr-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21C77F8-0902-462D-9C98-2987CBC6C243}" type="slidenum">
              <a:rPr lang="fr-CA"/>
              <a:pPr>
                <a:defRPr/>
              </a:pPr>
              <a:t>‹N°›</a:t>
            </a:fld>
            <a:endParaRPr lang="fr-CA"/>
          </a:p>
        </p:txBody>
      </p:sp>
    </p:spTree>
    <p:extLst>
      <p:ext uri="{BB962C8B-B14F-4D97-AF65-F5344CB8AC3E}">
        <p14:creationId xmlns:p14="http://schemas.microsoft.com/office/powerpoint/2010/main" xmlns="" val="337607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smtClean="0"/>
              <a:t>Modifiez le style du titre</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29519082-2918-499A-9816-1C50F7002897}" type="datetime1">
              <a:rPr lang="fr-CA" smtClean="0"/>
              <a:pPr>
                <a:defRPr/>
              </a:pPr>
              <a:t>2014-04-13</a:t>
            </a:fld>
            <a:endParaRPr lang="fr-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fr-CA" smtClean="0"/>
              <a:t>François Guay-Fleurent, CS de la Riveraine</a:t>
            </a:r>
            <a:endParaRPr lang="fr-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7C68443-5A85-4AE6-AD74-0062754D54B4}" type="slidenum">
              <a:rPr lang="fr-CA"/>
              <a:pPr>
                <a:defRPr/>
              </a:pPr>
              <a:t>‹N°›</a:t>
            </a:fld>
            <a:endParaRPr lang="fr-CA"/>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50" r:id="rId1"/>
    <p:sldLayoutId id="2147483742" r:id="rId2"/>
    <p:sldLayoutId id="2147483751" r:id="rId3"/>
    <p:sldLayoutId id="2147483743" r:id="rId4"/>
    <p:sldLayoutId id="2147483744" r:id="rId5"/>
    <p:sldLayoutId id="2147483745" r:id="rId6"/>
    <p:sldLayoutId id="2147483746" r:id="rId7"/>
    <p:sldLayoutId id="2147483747" r:id="rId8"/>
    <p:sldLayoutId id="2147483752" r:id="rId9"/>
    <p:sldLayoutId id="2147483748" r:id="rId10"/>
    <p:sldLayoutId id="2147483749"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hyperlink" Target="http://www3.recitfga.qc.ca/alexandrie/ressource_detail.php?idRessource=1972" TargetMode="External"/><Relationship Id="rId3" Type="http://schemas.openxmlformats.org/officeDocument/2006/relationships/hyperlink" Target="http://www3.recitfga.qc.ca/alexandrie/consulter.php?RessourceType=39" TargetMode="External"/><Relationship Id="rId7" Type="http://schemas.openxmlformats.org/officeDocument/2006/relationships/hyperlink" Target="http://www.ppfgf.com/sct-3064.html" TargetMode="External"/><Relationship Id="rId2" Type="http://schemas.openxmlformats.org/officeDocument/2006/relationships/hyperlink" Target="http://www.ppfgf.com/sct-3061.html" TargetMode="External"/><Relationship Id="rId1" Type="http://schemas.openxmlformats.org/officeDocument/2006/relationships/slideLayout" Target="../slideLayouts/slideLayout5.xml"/><Relationship Id="rId6" Type="http://schemas.openxmlformats.org/officeDocument/2006/relationships/hyperlink" Target="http://www3.recitfga.qc.ca/alexandrie/ressource_detail.php?idRessource=1884" TargetMode="External"/><Relationship Id="rId11" Type="http://schemas.openxmlformats.org/officeDocument/2006/relationships/hyperlink" Target="http://www.polyvalentedecharlesbourg.csdps.qc.ca/science/techno/microscope/microscope.html" TargetMode="External"/><Relationship Id="rId5" Type="http://schemas.openxmlformats.org/officeDocument/2006/relationships/hyperlink" Target="http://www.ppfgf.com/sct-3063.html" TargetMode="External"/><Relationship Id="rId10" Type="http://schemas.openxmlformats.org/officeDocument/2006/relationships/hyperlink" Target="http://www.afce.qc.ca/trousse/sae.html" TargetMode="External"/><Relationship Id="rId4" Type="http://schemas.openxmlformats.org/officeDocument/2006/relationships/hyperlink" Target="http://www.ppfgf.com/sct-3062.html" TargetMode="External"/><Relationship Id="rId9" Type="http://schemas.openxmlformats.org/officeDocument/2006/relationships/hyperlink" Target="http://www.ppfgf.com/sct-3065.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ppfgf.com/sct-3062.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hyperlink" Target="http://www3.recitfga.qc.ca/CPCSSMI/spip.php?rubrique100" TargetMode="External"/><Relationship Id="rId3" Type="http://schemas.openxmlformats.org/officeDocument/2006/relationships/hyperlink" Target="http://www.ppfgf.com/sct-4061.html" TargetMode="External"/><Relationship Id="rId7" Type="http://schemas.openxmlformats.org/officeDocument/2006/relationships/hyperlink" Target="http://www.ppfgf.com/sct-4062.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recit.cssamares.qc.ca/stlll/sae/spip.php?article154" TargetMode="External"/><Relationship Id="rId5" Type="http://schemas.openxmlformats.org/officeDocument/2006/relationships/hyperlink" Target="http://beetlerobot.solarbotics.net/index1.htm" TargetMode="External"/><Relationship Id="rId4" Type="http://schemas.openxmlformats.org/officeDocument/2006/relationships/hyperlink" Target="http://www3.recitfga.qc.ca/CPCSSMI/IMG/doc/sct_4061_defis_electroniques_full_-2.doc" TargetMode="External"/><Relationship Id="rId9" Type="http://schemas.openxmlformats.org/officeDocument/2006/relationships/hyperlink" Target="http://www3.recitfga.qc.ca/alexandrie/consulter.php?RessourceType=39"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ppfgf.com/sct-4061.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hyperlink" Target="http://www.ppfgf.com/sct-4061.html" TargetMode="External"/><Relationship Id="rId4" Type="http://schemas.openxmlformats.org/officeDocument/2006/relationships/hyperlink" Target="http://www.crijest.org/"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hyperlink" Target="http://www.ppfgf.com/sct-3062.html" TargetMode="External"/><Relationship Id="rId4" Type="http://schemas.openxmlformats.org/officeDocument/2006/relationships/hyperlink" Target="http://www.crijest.org/"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hyperlink" Target="http://www.ppfgf.com/sct-4061.html" TargetMode="External"/><Relationship Id="rId4" Type="http://schemas.openxmlformats.org/officeDocument/2006/relationships/hyperlink" Target="http://www.crijest.org/"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www.ppfgf.com/sct-4061.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pfgf.com/sct-4061.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2.cslaval.qc.ca/cdp/pages/secondaire-4.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pfgf.com/sct-4061.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3.recitfga.qc.ca/CPCSSMI/IMG/doc/sct_4061_defis_electroniques_full_-2.do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2.csdm.qc.ca/fseguin/science/outils/Defis_electroniques.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ppfgf.com/sct-4062.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legitimedepense.telequebec.tv/occurrence.aspx?id=12" TargetMode="External"/><Relationship Id="rId3" Type="http://schemas.openxmlformats.org/officeDocument/2006/relationships/hyperlink" Target="http://www.polyvalentedecharlesbourg.csdps.qc.ca/science/techno/eole/index.html" TargetMode="External"/><Relationship Id="rId7" Type="http://schemas.openxmlformats.org/officeDocument/2006/relationships/hyperlink" Target="http://legitimedepense.telequebec.tv/occurrence.aspx?id=437" TargetMode="External"/><Relationship Id="rId12" Type="http://schemas.openxmlformats.org/officeDocument/2006/relationships/hyperlink" Target="http://recit.cssamares.qc.ca/stlll/sae/spip.php?article113"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recit.cssamares.qc.ca/stlll/sae/spip.php?article173" TargetMode="External"/><Relationship Id="rId11" Type="http://schemas.openxmlformats.org/officeDocument/2006/relationships/hyperlink" Target="http://recit.cssamares.qc.ca/stlll/sae/spip.php?rubrique6" TargetMode="External"/><Relationship Id="rId5" Type="http://schemas.openxmlformats.org/officeDocument/2006/relationships/hyperlink" Target="http://www2.cslaval.qc.ca/cdp/pages/secondaire-4.html" TargetMode="External"/><Relationship Id="rId10" Type="http://schemas.openxmlformats.org/officeDocument/2006/relationships/hyperlink" Target="http://recit.cssamares.qc.ca/stlll/sae/spip.php?article123" TargetMode="External"/><Relationship Id="rId4" Type="http://schemas.openxmlformats.org/officeDocument/2006/relationships/hyperlink" Target="http://www3.recitfga.qc.ca/CPCSSMI/spip.php?rubrique100" TargetMode="External"/><Relationship Id="rId9" Type="http://schemas.openxmlformats.org/officeDocument/2006/relationships/hyperlink" Target="http://www.ppfgf.com/sct-4064.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polyvalentedecharlesbourg.csdps.qc.ca/science/techno/electronique/chantier7.html" TargetMode="External"/><Relationship Id="rId5" Type="http://schemas.openxmlformats.org/officeDocument/2006/relationships/hyperlink" Target="http://www.polyvalentedecharlesbourg.csdps.qc.ca/science/techno/microscope/microscope.html" TargetMode="External"/><Relationship Id="rId4" Type="http://schemas.openxmlformats.org/officeDocument/2006/relationships/hyperlink" Target="http://www.polyvalentedecharlesbourg.csdps.qc.ca/science/techno/eole/index.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educol.net/coloriage-eteindre-la-lumiere-i13604.html" TargetMode="External"/><Relationship Id="rId1" Type="http://schemas.openxmlformats.org/officeDocument/2006/relationships/slideLayout" Target="../slideLayouts/slideLayout2.xml"/><Relationship Id="rId4" Type="http://schemas.openxmlformats.org/officeDocument/2006/relationships/hyperlink" Target="http://www3.recitfga.qc.ca/CPCSSMI/spip.php?rubrique100"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ppfgf.com/quebec.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hyperlink" Target="http://www.cse.gouv.qc.ca/fichiers/documents/publications/Avis/50-0481.pdf" TargetMode="External"/><Relationship Id="rId4" Type="http://schemas.openxmlformats.org/officeDocument/2006/relationships/notesSlide" Target="../notesSlides/notesSlide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hyperlink" Target="http://www.cjnse-rcjce.ca/ojs2/index.php/cjnse/article/view/19" TargetMode="External"/><Relationship Id="rId4" Type="http://schemas.openxmlformats.org/officeDocument/2006/relationships/notesSlide" Target="../notesSlides/notesSlide3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hyperlink" Target="http://www.acelf.ca/c/revue/pdf/EF-37-2-063-CHARLAND.pdf" TargetMode="External"/><Relationship Id="rId4" Type="http://schemas.openxmlformats.org/officeDocument/2006/relationships/notesSlide" Target="../notesSlides/notesSlide3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3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3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3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hyperlink" Target="http://www.revue-ere.uqam.ca/categories/PDF/Volume7/03_Villemagne_C.pdf" TargetMode="External"/><Relationship Id="rId4" Type="http://schemas.openxmlformats.org/officeDocument/2006/relationships/notesSlide" Target="../notesSlides/notesSlide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0" y="520080"/>
            <a:ext cx="8748464" cy="1828800"/>
          </a:xfrm>
        </p:spPr>
        <p:txBody>
          <a:bodyPr>
            <a:noAutofit/>
          </a:bodyPr>
          <a:lstStyle/>
          <a:p>
            <a:r>
              <a:rPr lang="fr-CA" sz="4600" dirty="0" smtClean="0"/>
              <a:t>Des SAÉ en science et technologie à l’éducation des adultes</a:t>
            </a:r>
            <a:endParaRPr lang="fr-CA" sz="4600" dirty="0"/>
          </a:p>
        </p:txBody>
      </p:sp>
      <p:sp>
        <p:nvSpPr>
          <p:cNvPr id="3" name="Sous-titre 2"/>
          <p:cNvSpPr>
            <a:spLocks noGrp="1"/>
          </p:cNvSpPr>
          <p:nvPr>
            <p:ph type="subTitle" idx="1"/>
            <p:custDataLst>
              <p:tags r:id="rId2"/>
            </p:custDataLst>
          </p:nvPr>
        </p:nvSpPr>
        <p:spPr/>
        <p:txBody>
          <a:bodyPr/>
          <a:lstStyle/>
          <a:p>
            <a:r>
              <a:rPr lang="fr-CA" dirty="0" smtClean="0"/>
              <a:t>Congrès de l’AQIFGA</a:t>
            </a:r>
          </a:p>
          <a:p>
            <a:r>
              <a:rPr lang="fr-CA" dirty="0" smtClean="0"/>
              <a:t>11 avril 2014, Québec</a:t>
            </a:r>
            <a:endParaRPr lang="fr-CA" dirty="0"/>
          </a:p>
        </p:txBody>
      </p:sp>
      <p:sp>
        <p:nvSpPr>
          <p:cNvPr id="4" name="Sous-titre 2"/>
          <p:cNvSpPr txBox="1">
            <a:spLocks/>
          </p:cNvSpPr>
          <p:nvPr>
            <p:custDataLst>
              <p:tags r:id="rId3"/>
            </p:custDataLst>
          </p:nvPr>
        </p:nvSpPr>
        <p:spPr>
          <a:xfrm>
            <a:off x="179512" y="5204792"/>
            <a:ext cx="8502768" cy="1752600"/>
          </a:xfrm>
          <a:prstGeom prst="rect">
            <a:avLst/>
          </a:prstGeom>
        </p:spPr>
        <p:txBody>
          <a:bodyPr vert="horz" lIns="0" rIns="18288">
            <a:normAutofit fontScale="77500" lnSpcReduction="2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fr-CA" sz="2800" dirty="0"/>
              <a:t>Par Christophe Gagné et François Guay-Fleurent</a:t>
            </a:r>
          </a:p>
          <a:p>
            <a:r>
              <a:rPr lang="fr-CA" sz="2400" dirty="0"/>
              <a:t>Conseiller pédagogique et formateur-accompagnateurs en science et technologie</a:t>
            </a:r>
          </a:p>
          <a:p>
            <a:r>
              <a:rPr lang="fr-CA" sz="2800" dirty="0"/>
              <a:t> christophe.gagne@cscotesud.qc.ca</a:t>
            </a:r>
          </a:p>
          <a:p>
            <a:r>
              <a:rPr lang="fr-CA" sz="2800" dirty="0"/>
              <a:t>Enseignant et formateur-accompagnateurs en science et technologie</a:t>
            </a:r>
          </a:p>
          <a:p>
            <a:r>
              <a:rPr lang="fr-CA" sz="2800" dirty="0"/>
              <a:t>guayfleuref@ecole.csriveraine.qc.ca</a:t>
            </a:r>
          </a:p>
          <a:p>
            <a:endParaRPr lang="fr-CA" sz="1800" dirty="0" smtClean="0"/>
          </a:p>
        </p:txBody>
      </p:sp>
    </p:spTree>
    <p:extLst>
      <p:ext uri="{BB962C8B-B14F-4D97-AF65-F5344CB8AC3E}">
        <p14:creationId xmlns:p14="http://schemas.microsoft.com/office/powerpoint/2010/main" xmlns="" val="2904813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custDataLst>
              <p:tags r:id="rId1"/>
            </p:custDataLst>
          </p:nvPr>
        </p:nvSpPr>
        <p:spPr>
          <a:xfrm>
            <a:off x="468000" y="846000"/>
            <a:ext cx="8229600" cy="1143000"/>
          </a:xfrm>
        </p:spPr>
        <p:txBody>
          <a:bodyPr anchor="t">
            <a:noAutofit/>
          </a:bodyPr>
          <a:lstStyle/>
          <a:p>
            <a:pPr algn="ctr" eaLnBrk="1" hangingPunct="1"/>
            <a:r>
              <a:rPr lang="fr-CA" sz="3600" dirty="0" smtClean="0"/>
              <a:t>Pourquoi faire des activités pratiques? Des activités de conception technologique?</a:t>
            </a:r>
          </a:p>
        </p:txBody>
      </p:sp>
      <p:sp>
        <p:nvSpPr>
          <p:cNvPr id="5" name="Espace réservé du contenu 2"/>
          <p:cNvSpPr txBox="1">
            <a:spLocks/>
          </p:cNvSpPr>
          <p:nvPr>
            <p:custDataLst>
              <p:tags r:id="rId2"/>
            </p:custDataLst>
          </p:nvPr>
        </p:nvSpPr>
        <p:spPr>
          <a:xfrm>
            <a:off x="609600" y="2420888"/>
            <a:ext cx="8229600" cy="4104456"/>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fr-CA" sz="2400" dirty="0" smtClean="0"/>
              <a:t>Parce </a:t>
            </a:r>
            <a:r>
              <a:rPr lang="fr-CA" sz="2400" dirty="0"/>
              <a:t>que ça permet de varier les </a:t>
            </a:r>
            <a:r>
              <a:rPr lang="fr-CA" sz="2400" dirty="0" smtClean="0"/>
              <a:t>approches pédagogiques et </a:t>
            </a:r>
            <a:r>
              <a:rPr lang="fr-CA" sz="2400" b="1" dirty="0" smtClean="0"/>
              <a:t>les élèves apprécient cela.</a:t>
            </a:r>
            <a:endParaRPr lang="fr-CA" sz="2400" dirty="0" smtClean="0"/>
          </a:p>
          <a:p>
            <a:endParaRPr lang="fr-CA" sz="2400" dirty="0" smtClean="0"/>
          </a:p>
          <a:p>
            <a:r>
              <a:rPr lang="fr-CA" sz="2400" dirty="0" smtClean="0"/>
              <a:t>Parce </a:t>
            </a:r>
            <a:r>
              <a:rPr lang="fr-CA" sz="2400" dirty="0"/>
              <a:t>que ça </a:t>
            </a:r>
            <a:r>
              <a:rPr lang="fr-CA" sz="2400" b="1" dirty="0"/>
              <a:t>donne du sens </a:t>
            </a:r>
            <a:r>
              <a:rPr lang="fr-CA" sz="2400" dirty="0"/>
              <a:t>aux </a:t>
            </a:r>
            <a:r>
              <a:rPr lang="fr-CA" sz="2400" dirty="0" smtClean="0"/>
              <a:t>apprentissages.</a:t>
            </a:r>
            <a:endParaRPr lang="fr-CA" sz="2400" dirty="0"/>
          </a:p>
          <a:p>
            <a:pPr marL="0" indent="0">
              <a:buNone/>
            </a:pPr>
            <a:endParaRPr lang="fr-CA" sz="2400" b="1" dirty="0"/>
          </a:p>
          <a:p>
            <a:r>
              <a:rPr lang="fr-CA" sz="2400" dirty="0" smtClean="0"/>
              <a:t>Parce </a:t>
            </a:r>
            <a:r>
              <a:rPr lang="fr-CA" sz="2400" dirty="0"/>
              <a:t>que ça </a:t>
            </a:r>
            <a:r>
              <a:rPr lang="fr-CA" sz="2400" dirty="0" smtClean="0"/>
              <a:t>augmente l’intérêt des élèves et leur engagement dans la tâche.</a:t>
            </a:r>
          </a:p>
          <a:p>
            <a:endParaRPr lang="fr-CA" sz="2400" dirty="0"/>
          </a:p>
          <a:p>
            <a:r>
              <a:rPr lang="fr-CA" sz="2400" dirty="0" smtClean="0"/>
              <a:t>Parce que ça facilite </a:t>
            </a:r>
            <a:r>
              <a:rPr lang="fr-CA" sz="2400" dirty="0"/>
              <a:t>l’apprentissage </a:t>
            </a:r>
            <a:r>
              <a:rPr lang="fr-CA" sz="2400" dirty="0" smtClean="0"/>
              <a:t>des S&amp;T.</a:t>
            </a:r>
          </a:p>
          <a:p>
            <a:pPr marL="0" indent="0">
              <a:buNone/>
            </a:pPr>
            <a:endParaRPr lang="fr-CA" sz="2400" dirty="0" smtClean="0"/>
          </a:p>
          <a:p>
            <a:pPr marL="0" indent="0">
              <a:buNone/>
            </a:pPr>
            <a:r>
              <a:rPr lang="fr-CA" sz="2400" dirty="0" smtClean="0"/>
              <a:t>(</a:t>
            </a:r>
            <a:r>
              <a:rPr lang="fr-CA" sz="2400" dirty="0" err="1"/>
              <a:t>Lacasse</a:t>
            </a:r>
            <a:r>
              <a:rPr lang="fr-CA" sz="2400" dirty="0"/>
              <a:t> et </a:t>
            </a:r>
            <a:r>
              <a:rPr lang="fr-CA" sz="2400" dirty="0" err="1"/>
              <a:t>Barma</a:t>
            </a:r>
            <a:r>
              <a:rPr lang="fr-CA" sz="2400" dirty="0"/>
              <a:t>, 2012)</a:t>
            </a:r>
          </a:p>
          <a:p>
            <a:endParaRPr lang="fr-CA" sz="2400" dirty="0"/>
          </a:p>
          <a:p>
            <a:pPr marL="0" indent="0">
              <a:buNone/>
            </a:pPr>
            <a:endParaRPr lang="fr-CA" dirty="0" smtClean="0"/>
          </a:p>
        </p:txBody>
      </p:sp>
    </p:spTree>
    <p:extLst>
      <p:ext uri="{BB962C8B-B14F-4D97-AF65-F5344CB8AC3E}">
        <p14:creationId xmlns:p14="http://schemas.microsoft.com/office/powerpoint/2010/main" xmlns="" val="289354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2. Choix des SAÉ de 3</a:t>
            </a:r>
            <a:r>
              <a:rPr lang="fr-CA" baseline="30000" dirty="0" smtClean="0"/>
              <a:t>e</a:t>
            </a:r>
            <a:r>
              <a:rPr lang="fr-CA" dirty="0" smtClean="0"/>
              <a:t> sec.</a:t>
            </a:r>
            <a:endParaRPr lang="fr-CA" dirty="0"/>
          </a:p>
        </p:txBody>
      </p:sp>
      <p:sp>
        <p:nvSpPr>
          <p:cNvPr id="3" name="Espace réservé du texte 2"/>
          <p:cNvSpPr>
            <a:spLocks noGrp="1"/>
          </p:cNvSpPr>
          <p:nvPr>
            <p:ph type="body" idx="1"/>
          </p:nvPr>
        </p:nvSpPr>
        <p:spPr/>
        <p:txBody>
          <a:bodyPr/>
          <a:lstStyle/>
          <a:p>
            <a:r>
              <a:rPr lang="fr-CA" dirty="0" smtClean="0"/>
              <a:t>SCT 3061</a:t>
            </a:r>
            <a:endParaRPr lang="fr-CA" dirty="0"/>
          </a:p>
        </p:txBody>
      </p:sp>
      <p:sp>
        <p:nvSpPr>
          <p:cNvPr id="4" name="Espace réservé du texte 3"/>
          <p:cNvSpPr>
            <a:spLocks noGrp="1"/>
          </p:cNvSpPr>
          <p:nvPr>
            <p:ph type="body" sz="half" idx="3"/>
          </p:nvPr>
        </p:nvSpPr>
        <p:spPr/>
        <p:txBody>
          <a:bodyPr/>
          <a:lstStyle/>
          <a:p>
            <a:r>
              <a:rPr lang="fr-CA" dirty="0" smtClean="0"/>
              <a:t>SCT 3064</a:t>
            </a:r>
            <a:endParaRPr lang="fr-CA" dirty="0"/>
          </a:p>
        </p:txBody>
      </p:sp>
      <p:sp>
        <p:nvSpPr>
          <p:cNvPr id="5" name="Espace réservé du contenu 4"/>
          <p:cNvSpPr>
            <a:spLocks noGrp="1"/>
          </p:cNvSpPr>
          <p:nvPr>
            <p:ph sz="quarter" idx="2"/>
          </p:nvPr>
        </p:nvSpPr>
        <p:spPr>
          <a:xfrm>
            <a:off x="457200" y="2420888"/>
            <a:ext cx="4040188" cy="4320480"/>
          </a:xfrm>
        </p:spPr>
        <p:txBody>
          <a:bodyPr/>
          <a:lstStyle/>
          <a:p>
            <a:r>
              <a:rPr lang="fr-CA" sz="1800" dirty="0" smtClean="0">
                <a:hlinkClick r:id="rId2"/>
              </a:rPr>
              <a:t>Un bras fort mobile</a:t>
            </a:r>
            <a:endParaRPr lang="fr-CA" sz="1800" dirty="0">
              <a:hlinkClick r:id="rId2"/>
            </a:endParaRPr>
          </a:p>
          <a:p>
            <a:r>
              <a:rPr lang="fr-CA" sz="1800" dirty="0" smtClean="0">
                <a:hlinkClick r:id="rId2"/>
              </a:rPr>
              <a:t>Braquet de vélo</a:t>
            </a:r>
            <a:endParaRPr lang="fr-CA" sz="1800" dirty="0" smtClean="0"/>
          </a:p>
          <a:p>
            <a:r>
              <a:rPr lang="fr-CA" sz="1800" dirty="0" smtClean="0">
                <a:hlinkClick r:id="rId3"/>
              </a:rPr>
              <a:t>Votre cric crac</a:t>
            </a:r>
            <a:endParaRPr lang="fr-CA" sz="1800" dirty="0"/>
          </a:p>
          <a:p>
            <a:endParaRPr lang="fr-CA" dirty="0" smtClean="0"/>
          </a:p>
          <a:p>
            <a:pPr marL="0" indent="0">
              <a:buNone/>
            </a:pPr>
            <a:r>
              <a:rPr lang="fr-CA" sz="2000" dirty="0" smtClean="0"/>
              <a:t>SCT 3062 </a:t>
            </a:r>
          </a:p>
          <a:p>
            <a:r>
              <a:rPr lang="fr-CA" sz="2000" dirty="0" smtClean="0">
                <a:hlinkClick r:id="rId4"/>
              </a:rPr>
              <a:t>Faut le boire pour le croire</a:t>
            </a:r>
            <a:endParaRPr lang="fr-CA" sz="2000" dirty="0" smtClean="0"/>
          </a:p>
          <a:p>
            <a:endParaRPr lang="fr-CA" sz="2000" dirty="0" smtClean="0"/>
          </a:p>
          <a:p>
            <a:pPr marL="0" indent="0">
              <a:buNone/>
            </a:pPr>
            <a:r>
              <a:rPr lang="fr-CA" sz="2000" dirty="0" smtClean="0"/>
              <a:t>SCT 3063 </a:t>
            </a:r>
          </a:p>
          <a:p>
            <a:r>
              <a:rPr lang="fr-CA" sz="2000" dirty="0" smtClean="0">
                <a:hlinkClick r:id="rId5"/>
              </a:rPr>
              <a:t>Vaccin </a:t>
            </a:r>
            <a:r>
              <a:rPr lang="fr-CA" sz="2000" dirty="0" err="1" smtClean="0">
                <a:hlinkClick r:id="rId5"/>
              </a:rPr>
              <a:t>Dcat</a:t>
            </a:r>
            <a:endParaRPr lang="fr-CA" sz="2000" dirty="0" smtClean="0"/>
          </a:p>
          <a:p>
            <a:r>
              <a:rPr lang="fr-CA" sz="2000" dirty="0" smtClean="0">
                <a:hlinkClick r:id="rId6"/>
              </a:rPr>
              <a:t>Je tiens à toi mon </a:t>
            </a:r>
            <a:r>
              <a:rPr lang="fr-CA" sz="2000" dirty="0" err="1" smtClean="0">
                <a:hlinkClick r:id="rId6"/>
              </a:rPr>
              <a:t>coeur</a:t>
            </a:r>
            <a:endParaRPr lang="fr-CA" sz="2000" dirty="0" smtClean="0"/>
          </a:p>
          <a:p>
            <a:r>
              <a:rPr lang="fr-CA" sz="2000" dirty="0" smtClean="0">
                <a:hlinkClick r:id="rId5"/>
              </a:rPr>
              <a:t>Fumeurs</a:t>
            </a:r>
            <a:endParaRPr lang="fr-CA" sz="2000" dirty="0" smtClean="0"/>
          </a:p>
          <a:p>
            <a:r>
              <a:rPr lang="fr-CA" sz="2000" dirty="0" smtClean="0"/>
              <a:t>Lunette astronomique</a:t>
            </a:r>
          </a:p>
          <a:p>
            <a:endParaRPr lang="fr-CA" dirty="0"/>
          </a:p>
          <a:p>
            <a:endParaRPr lang="fr-CA" dirty="0"/>
          </a:p>
        </p:txBody>
      </p:sp>
      <p:sp>
        <p:nvSpPr>
          <p:cNvPr id="6" name="Espace réservé du contenu 5"/>
          <p:cNvSpPr>
            <a:spLocks noGrp="1"/>
          </p:cNvSpPr>
          <p:nvPr>
            <p:ph sz="quarter" idx="4"/>
          </p:nvPr>
        </p:nvSpPr>
        <p:spPr/>
        <p:txBody>
          <a:bodyPr/>
          <a:lstStyle/>
          <a:p>
            <a:r>
              <a:rPr lang="fr-CA" sz="2000" dirty="0" smtClean="0">
                <a:hlinkClick r:id="rId7"/>
              </a:rPr>
              <a:t>Des petits organismes dans ma bouche</a:t>
            </a:r>
            <a:endParaRPr lang="fr-CA" sz="2000" dirty="0" smtClean="0"/>
          </a:p>
          <a:p>
            <a:r>
              <a:rPr lang="fr-CA" sz="2000" dirty="0" smtClean="0">
                <a:hlinkClick r:id="rId8"/>
              </a:rPr>
              <a:t>Ce n’est pas la fin du monde</a:t>
            </a:r>
            <a:endParaRPr lang="fr-CA" sz="2000" dirty="0" smtClean="0"/>
          </a:p>
          <a:p>
            <a:endParaRPr lang="fr-CA" sz="2000" dirty="0"/>
          </a:p>
          <a:p>
            <a:pPr marL="0" indent="0">
              <a:buNone/>
            </a:pPr>
            <a:r>
              <a:rPr lang="fr-CA" sz="2000" dirty="0" smtClean="0"/>
              <a:t>SCT 3065</a:t>
            </a:r>
          </a:p>
          <a:p>
            <a:r>
              <a:rPr lang="fr-CA" sz="2000" b="1" dirty="0" smtClean="0">
                <a:hlinkClick r:id="rId9"/>
              </a:rPr>
              <a:t>Boîte à nivelage automatique</a:t>
            </a:r>
            <a:endParaRPr lang="fr-CA" sz="2000" b="1" dirty="0" smtClean="0"/>
          </a:p>
          <a:p>
            <a:r>
              <a:rPr lang="fr-CA" sz="2000" b="1" dirty="0" smtClean="0">
                <a:hlinkClick r:id="rId9"/>
              </a:rPr>
              <a:t>Fabrication bras articulé</a:t>
            </a:r>
            <a:endParaRPr lang="fr-CA" sz="2000" b="1" dirty="0" smtClean="0"/>
          </a:p>
          <a:p>
            <a:r>
              <a:rPr lang="fr-CA" sz="2000" dirty="0" smtClean="0"/>
              <a:t>Crécelle</a:t>
            </a:r>
          </a:p>
          <a:p>
            <a:r>
              <a:rPr lang="fr-CA" sz="2000" dirty="0" smtClean="0">
                <a:hlinkClick r:id="rId10"/>
              </a:rPr>
              <a:t>Nichoirs</a:t>
            </a:r>
            <a:r>
              <a:rPr lang="fr-CA" sz="2000" dirty="0" smtClean="0"/>
              <a:t> (6.5)</a:t>
            </a:r>
          </a:p>
          <a:p>
            <a:r>
              <a:rPr lang="fr-CA" sz="2000" dirty="0" smtClean="0">
                <a:hlinkClick r:id="rId11"/>
              </a:rPr>
              <a:t>Microscope</a:t>
            </a:r>
            <a:endParaRPr lang="fr-CA" sz="2000" dirty="0" smtClean="0"/>
          </a:p>
          <a:p>
            <a:endParaRPr lang="fr-CA" dirty="0" smtClean="0"/>
          </a:p>
          <a:p>
            <a:endParaRPr lang="fr-CA" dirty="0"/>
          </a:p>
        </p:txBody>
      </p:sp>
      <p:sp>
        <p:nvSpPr>
          <p:cNvPr id="8" name="ZoneTexte 7"/>
          <p:cNvSpPr txBox="1"/>
          <p:nvPr/>
        </p:nvSpPr>
        <p:spPr>
          <a:xfrm>
            <a:off x="6084168" y="6505599"/>
            <a:ext cx="3057184" cy="307777"/>
          </a:xfrm>
          <a:prstGeom prst="rect">
            <a:avLst/>
          </a:prstGeom>
          <a:noFill/>
        </p:spPr>
        <p:txBody>
          <a:bodyPr wrap="none" rtlCol="0">
            <a:spAutoFit/>
          </a:bodyPr>
          <a:lstStyle/>
          <a:p>
            <a:r>
              <a:rPr lang="fr-CA" sz="1400" dirty="0" smtClean="0"/>
              <a:t>SAÉ sur mon site web dès que possible.</a:t>
            </a:r>
            <a:endParaRPr lang="fr-CA" sz="1400" dirty="0"/>
          </a:p>
        </p:txBody>
      </p:sp>
    </p:spTree>
    <p:extLst>
      <p:ext uri="{BB962C8B-B14F-4D97-AF65-F5344CB8AC3E}">
        <p14:creationId xmlns:p14="http://schemas.microsoft.com/office/powerpoint/2010/main" xmlns="" val="3469444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528" y="-99392"/>
            <a:ext cx="9577064" cy="7272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3" name="Espace réservé du contenu 2"/>
          <p:cNvSpPr>
            <a:spLocks noGrp="1"/>
          </p:cNvSpPr>
          <p:nvPr>
            <p:ph idx="1"/>
          </p:nvPr>
        </p:nvSpPr>
        <p:spPr>
          <a:xfrm>
            <a:off x="107504" y="404664"/>
            <a:ext cx="3240360" cy="6264696"/>
          </a:xfrm>
        </p:spPr>
        <p:txBody>
          <a:bodyPr/>
          <a:lstStyle/>
          <a:p>
            <a:pPr marL="0" indent="0">
              <a:buNone/>
            </a:pPr>
            <a:r>
              <a:rPr lang="fr-CA" dirty="0" smtClean="0">
                <a:hlinkClick r:id="rId3"/>
              </a:rPr>
              <a:t>Faut le boire </a:t>
            </a:r>
          </a:p>
          <a:p>
            <a:pPr marL="0" indent="0">
              <a:buNone/>
            </a:pPr>
            <a:r>
              <a:rPr lang="fr-CA" dirty="0" smtClean="0">
                <a:hlinkClick r:id="rId3"/>
              </a:rPr>
              <a:t>pour le croire</a:t>
            </a:r>
            <a:endParaRPr lang="fr-CA" dirty="0" smtClean="0"/>
          </a:p>
          <a:p>
            <a:pPr marL="0" indent="0">
              <a:buNone/>
            </a:pPr>
            <a:endParaRPr lang="fr-CA" dirty="0" smtClean="0"/>
          </a:p>
          <a:p>
            <a:pPr marL="0" indent="0">
              <a:buNone/>
            </a:pPr>
            <a:r>
              <a:rPr lang="fr-CA" dirty="0" smtClean="0"/>
              <a:t>SCT-3062</a:t>
            </a:r>
            <a:endParaRPr lang="fr-CA" dirty="0"/>
          </a:p>
          <a:p>
            <a:pPr marL="0" indent="0">
              <a:buNone/>
            </a:pPr>
            <a:endParaRPr lang="fr-CA" dirty="0"/>
          </a:p>
          <a:p>
            <a:pPr marL="0" indent="0">
              <a:buNone/>
            </a:pPr>
            <a:r>
              <a:rPr lang="fr-CA" dirty="0" smtClean="0"/>
              <a:t>SA qui consiste à fabriquer une boisson énergisante à partir des besoins du corps humain : avant, pendant ou après avoir fait de l’activité physique.</a:t>
            </a:r>
            <a:endParaRPr lang="fr-CA" dirty="0"/>
          </a:p>
        </p:txBody>
      </p:sp>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3851920" y="-99392"/>
            <a:ext cx="5544616" cy="7176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8752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528" y="-99392"/>
            <a:ext cx="9577064" cy="7272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3" name="Espace réservé du contenu 2"/>
          <p:cNvSpPr>
            <a:spLocks noGrp="1"/>
          </p:cNvSpPr>
          <p:nvPr>
            <p:ph idx="1"/>
          </p:nvPr>
        </p:nvSpPr>
        <p:spPr>
          <a:xfrm>
            <a:off x="75" y="188640"/>
            <a:ext cx="3059757" cy="5976664"/>
          </a:xfrm>
        </p:spPr>
        <p:txBody>
          <a:bodyPr/>
          <a:lstStyle/>
          <a:p>
            <a:pPr marL="0" indent="0">
              <a:buNone/>
            </a:pPr>
            <a:endParaRPr lang="fr-CA" dirty="0" smtClean="0"/>
          </a:p>
          <a:p>
            <a:pPr marL="0" indent="0">
              <a:buNone/>
            </a:pPr>
            <a:r>
              <a:rPr lang="fr-CA" dirty="0" smtClean="0"/>
              <a:t>Le vaccin </a:t>
            </a:r>
          </a:p>
          <a:p>
            <a:pPr marL="0" indent="0">
              <a:buNone/>
            </a:pPr>
            <a:r>
              <a:rPr lang="fr-CA" dirty="0" smtClean="0"/>
              <a:t>en cavale</a:t>
            </a:r>
          </a:p>
          <a:p>
            <a:pPr marL="0" indent="0">
              <a:buNone/>
            </a:pPr>
            <a:endParaRPr lang="fr-CA" dirty="0" smtClean="0"/>
          </a:p>
          <a:p>
            <a:pPr marL="0" indent="0">
              <a:buNone/>
            </a:pPr>
            <a:r>
              <a:rPr lang="fr-CA" dirty="0" smtClean="0"/>
              <a:t>SCT-3065</a:t>
            </a:r>
          </a:p>
          <a:p>
            <a:pPr marL="0" indent="0">
              <a:buNone/>
            </a:pPr>
            <a:endParaRPr lang="fr-CA" dirty="0"/>
          </a:p>
          <a:p>
            <a:pPr marL="0" indent="0">
              <a:buNone/>
            </a:pPr>
            <a:r>
              <a:rPr lang="fr-CA" dirty="0" smtClean="0"/>
              <a:t>En fait, il s’agit d’une boîte à nivelage automatique que l’élève doit concevoir et fabriquer selon les contraintes.</a:t>
            </a:r>
            <a:endParaRPr lang="fr-CA"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3059833" y="-201417"/>
            <a:ext cx="6120680" cy="7086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859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528" y="-99392"/>
            <a:ext cx="9577064" cy="7272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pic>
        <p:nvPicPr>
          <p:cNvPr id="5122" name="Picture 2" descr="F:\Formation aux enseignants\Drummond 28 sept 2012\Activités techno possibles\bras articule1.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252536" y="-99392"/>
            <a:ext cx="5887475" cy="4220768"/>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F:\Formation aux enseignants\Drummond 28 sept 2012\Activités techno possibles\bras articule2.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217987" y="3160279"/>
            <a:ext cx="4926013" cy="369411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5921115" y="764704"/>
            <a:ext cx="3240360" cy="1323439"/>
          </a:xfrm>
          <a:prstGeom prst="rect">
            <a:avLst/>
          </a:prstGeom>
          <a:noFill/>
        </p:spPr>
        <p:txBody>
          <a:bodyPr wrap="square" rtlCol="0">
            <a:spAutoFit/>
          </a:bodyPr>
          <a:lstStyle/>
          <a:p>
            <a:r>
              <a:rPr lang="fr-CA" sz="2000" dirty="0" smtClean="0"/>
              <a:t>Le bras articulé en SCT-3065, une suite logique de « Un bras fort mobile » en SCT-3061.</a:t>
            </a:r>
            <a:endParaRPr lang="fr-CA" sz="2000" dirty="0"/>
          </a:p>
        </p:txBody>
      </p:sp>
      <p:sp>
        <p:nvSpPr>
          <p:cNvPr id="6" name="ZoneTexte 5"/>
          <p:cNvSpPr txBox="1"/>
          <p:nvPr/>
        </p:nvSpPr>
        <p:spPr>
          <a:xfrm>
            <a:off x="179512" y="5081901"/>
            <a:ext cx="3419872" cy="923330"/>
          </a:xfrm>
          <a:prstGeom prst="rect">
            <a:avLst/>
          </a:prstGeom>
          <a:noFill/>
        </p:spPr>
        <p:txBody>
          <a:bodyPr wrap="square" rtlCol="0">
            <a:spAutoFit/>
          </a:bodyPr>
          <a:lstStyle/>
          <a:p>
            <a:r>
              <a:rPr lang="fr-CA" dirty="0" smtClean="0"/>
              <a:t>On pourrait demander aux élèves d’en compléter seulement une partie.</a:t>
            </a:r>
            <a:endParaRPr lang="fr-CA" dirty="0"/>
          </a:p>
        </p:txBody>
      </p:sp>
    </p:spTree>
    <p:extLst>
      <p:ext uri="{BB962C8B-B14F-4D97-AF65-F5344CB8AC3E}">
        <p14:creationId xmlns:p14="http://schemas.microsoft.com/office/powerpoint/2010/main" xmlns="" val="3562045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1143000"/>
          </a:xfrm>
        </p:spPr>
        <p:txBody>
          <a:bodyPr/>
          <a:lstStyle/>
          <a:p>
            <a:r>
              <a:rPr lang="fr-CA" dirty="0" smtClean="0"/>
              <a:t>3. Choix des SAÉ de 4</a:t>
            </a:r>
            <a:r>
              <a:rPr lang="fr-CA" baseline="30000" dirty="0" smtClean="0"/>
              <a:t>e</a:t>
            </a:r>
            <a:r>
              <a:rPr lang="fr-CA" dirty="0" smtClean="0"/>
              <a:t> sec.</a:t>
            </a:r>
            <a:endParaRPr lang="fr-CA" dirty="0"/>
          </a:p>
        </p:txBody>
      </p:sp>
      <p:sp>
        <p:nvSpPr>
          <p:cNvPr id="3" name="Espace réservé du texte 2"/>
          <p:cNvSpPr>
            <a:spLocks noGrp="1"/>
          </p:cNvSpPr>
          <p:nvPr>
            <p:ph type="body" idx="1"/>
          </p:nvPr>
        </p:nvSpPr>
        <p:spPr>
          <a:xfrm>
            <a:off x="457200" y="1628800"/>
            <a:ext cx="4040188" cy="659352"/>
          </a:xfrm>
        </p:spPr>
        <p:txBody>
          <a:bodyPr/>
          <a:lstStyle/>
          <a:p>
            <a:r>
              <a:rPr lang="fr-CA" dirty="0" smtClean="0"/>
              <a:t>SCT 4061</a:t>
            </a:r>
            <a:endParaRPr lang="fr-CA" dirty="0"/>
          </a:p>
        </p:txBody>
      </p:sp>
      <p:sp>
        <p:nvSpPr>
          <p:cNvPr id="4" name="Espace réservé du texte 3"/>
          <p:cNvSpPr>
            <a:spLocks noGrp="1"/>
          </p:cNvSpPr>
          <p:nvPr>
            <p:ph type="body" sz="half" idx="3"/>
          </p:nvPr>
        </p:nvSpPr>
        <p:spPr>
          <a:xfrm>
            <a:off x="4645025" y="1628800"/>
            <a:ext cx="4041775" cy="654843"/>
          </a:xfrm>
        </p:spPr>
        <p:txBody>
          <a:bodyPr/>
          <a:lstStyle/>
          <a:p>
            <a:r>
              <a:rPr lang="fr-CA" dirty="0" smtClean="0"/>
              <a:t>SCT 4062</a:t>
            </a:r>
            <a:endParaRPr lang="fr-CA" dirty="0"/>
          </a:p>
        </p:txBody>
      </p:sp>
      <p:sp>
        <p:nvSpPr>
          <p:cNvPr id="5" name="Espace réservé du contenu 4"/>
          <p:cNvSpPr>
            <a:spLocks noGrp="1"/>
          </p:cNvSpPr>
          <p:nvPr>
            <p:ph sz="quarter" idx="2"/>
          </p:nvPr>
        </p:nvSpPr>
        <p:spPr>
          <a:xfrm>
            <a:off x="457200" y="2204864"/>
            <a:ext cx="3970784" cy="4248472"/>
          </a:xfrm>
        </p:spPr>
        <p:txBody>
          <a:bodyPr/>
          <a:lstStyle/>
          <a:p>
            <a:r>
              <a:rPr lang="fr-CA" sz="1800" b="1" dirty="0" smtClean="0">
                <a:hlinkClick r:id="rId3"/>
              </a:rPr>
              <a:t>Détecteur de faux billets </a:t>
            </a:r>
            <a:endParaRPr lang="fr-CA" sz="1800" b="1" dirty="0">
              <a:hlinkClick r:id="rId3"/>
            </a:endParaRPr>
          </a:p>
          <a:p>
            <a:r>
              <a:rPr lang="fr-CA" sz="1800" b="1" dirty="0" smtClean="0">
                <a:hlinkClick r:id="rId3"/>
              </a:rPr>
              <a:t>Haut-parleur</a:t>
            </a:r>
            <a:endParaRPr lang="fr-CA" sz="1800" b="1" dirty="0"/>
          </a:p>
          <a:p>
            <a:r>
              <a:rPr lang="fr-CA" sz="1800" b="1" dirty="0" smtClean="0">
                <a:hlinkClick r:id="rId3"/>
              </a:rPr>
              <a:t>Chambre </a:t>
            </a:r>
            <a:r>
              <a:rPr lang="fr-CA" sz="1800" b="1" dirty="0">
                <a:hlinkClick r:id="rId3"/>
              </a:rPr>
              <a:t>branchée</a:t>
            </a:r>
            <a:endParaRPr lang="fr-CA" sz="1800" b="1" dirty="0"/>
          </a:p>
          <a:p>
            <a:r>
              <a:rPr lang="fr-CA" sz="1800" b="1" dirty="0" smtClean="0">
                <a:hlinkClick r:id="rId3"/>
              </a:rPr>
              <a:t>MIM</a:t>
            </a:r>
            <a:endParaRPr lang="fr-CA" sz="1800" b="1" dirty="0" smtClean="0"/>
          </a:p>
          <a:p>
            <a:r>
              <a:rPr lang="fr-CA" sz="1800" b="1" dirty="0" smtClean="0">
                <a:hlinkClick r:id="rId3"/>
              </a:rPr>
              <a:t>DCE</a:t>
            </a:r>
            <a:endParaRPr lang="fr-CA" sz="1800" b="1" dirty="0" smtClean="0"/>
          </a:p>
          <a:p>
            <a:r>
              <a:rPr lang="fr-CA" sz="1800" b="1" dirty="0">
                <a:hlinkClick r:id="rId4"/>
              </a:rPr>
              <a:t>20 défis électroniques</a:t>
            </a:r>
            <a:endParaRPr lang="fr-CA" sz="1800" b="1" dirty="0"/>
          </a:p>
          <a:p>
            <a:r>
              <a:rPr lang="fr-CA" sz="1800" dirty="0" smtClean="0">
                <a:hlinkClick r:id="rId3"/>
              </a:rPr>
              <a:t>Éolienne</a:t>
            </a:r>
            <a:endParaRPr lang="fr-CA" sz="1800" dirty="0"/>
          </a:p>
          <a:p>
            <a:r>
              <a:rPr lang="fr-CA" sz="1800" dirty="0" smtClean="0">
                <a:hlinkClick r:id="rId3"/>
              </a:rPr>
              <a:t>Analyse d’une cafetière</a:t>
            </a:r>
            <a:endParaRPr lang="fr-CA" sz="1800" dirty="0"/>
          </a:p>
          <a:p>
            <a:r>
              <a:rPr lang="fr-CA" sz="1800" dirty="0">
                <a:hlinkClick r:id="rId3"/>
              </a:rPr>
              <a:t>APP </a:t>
            </a:r>
            <a:r>
              <a:rPr lang="fr-CA" sz="1800" dirty="0" smtClean="0">
                <a:hlinkClick r:id="rId3"/>
              </a:rPr>
              <a:t>électricité</a:t>
            </a:r>
            <a:endParaRPr lang="fr-CA" sz="1800" dirty="0" smtClean="0"/>
          </a:p>
          <a:p>
            <a:r>
              <a:rPr lang="fr-CA" sz="1800" dirty="0" smtClean="0">
                <a:hlinkClick r:id="rId5"/>
              </a:rPr>
              <a:t>Coccinelle robot</a:t>
            </a:r>
            <a:endParaRPr lang="fr-CA" sz="1800" dirty="0"/>
          </a:p>
          <a:p>
            <a:r>
              <a:rPr lang="fr-CA" sz="1800" dirty="0" smtClean="0">
                <a:hlinkClick r:id="rId3"/>
              </a:rPr>
              <a:t>Meilleur café </a:t>
            </a:r>
            <a:r>
              <a:rPr lang="fr-CA" sz="1800" dirty="0">
                <a:hlinkClick r:id="rId3"/>
              </a:rPr>
              <a:t>pour l</a:t>
            </a:r>
            <a:r>
              <a:rPr lang="fr-CA" sz="1800" dirty="0" smtClean="0">
                <a:hlinkClick r:id="rId3"/>
              </a:rPr>
              <a:t>’environnement</a:t>
            </a:r>
            <a:endParaRPr lang="fr-CA" sz="1800" dirty="0" smtClean="0"/>
          </a:p>
          <a:p>
            <a:r>
              <a:rPr lang="fr-CA" sz="1800" dirty="0" smtClean="0">
                <a:hlinkClick r:id="rId6"/>
              </a:rPr>
              <a:t>Un choix éclairé</a:t>
            </a:r>
            <a:r>
              <a:rPr lang="fr-CA" sz="1800" dirty="0" smtClean="0"/>
              <a:t>*</a:t>
            </a:r>
          </a:p>
        </p:txBody>
      </p:sp>
      <p:sp>
        <p:nvSpPr>
          <p:cNvPr id="6" name="Espace réservé du contenu 5"/>
          <p:cNvSpPr>
            <a:spLocks noGrp="1"/>
          </p:cNvSpPr>
          <p:nvPr>
            <p:ph sz="quarter" idx="4"/>
          </p:nvPr>
        </p:nvSpPr>
        <p:spPr>
          <a:xfrm>
            <a:off x="4427984" y="2348880"/>
            <a:ext cx="4464496" cy="3845720"/>
          </a:xfrm>
        </p:spPr>
        <p:txBody>
          <a:bodyPr/>
          <a:lstStyle/>
          <a:p>
            <a:r>
              <a:rPr lang="fr-CA" b="1" dirty="0" smtClean="0">
                <a:hlinkClick r:id="rId7"/>
              </a:rPr>
              <a:t>APP surpopulation</a:t>
            </a:r>
            <a:r>
              <a:rPr lang="fr-CA" dirty="0" smtClean="0"/>
              <a:t>/</a:t>
            </a:r>
            <a:r>
              <a:rPr lang="fr-CA" dirty="0" smtClean="0">
                <a:hlinkClick r:id="rId8"/>
              </a:rPr>
              <a:t>albédo</a:t>
            </a:r>
            <a:endParaRPr lang="fr-CA" dirty="0" smtClean="0"/>
          </a:p>
          <a:p>
            <a:r>
              <a:rPr lang="fr-CA" dirty="0" smtClean="0"/>
              <a:t>Grand Nord à votre portée?</a:t>
            </a:r>
          </a:p>
          <a:p>
            <a:r>
              <a:rPr lang="fr-CA" dirty="0" smtClean="0">
                <a:hlinkClick r:id="rId7"/>
              </a:rPr>
              <a:t>Vert un développement durable</a:t>
            </a:r>
            <a:endParaRPr lang="fr-CA" dirty="0" smtClean="0"/>
          </a:p>
          <a:p>
            <a:r>
              <a:rPr lang="fr-CA" dirty="0" smtClean="0">
                <a:hlinkClick r:id="rId7"/>
              </a:rPr>
              <a:t>Glaciers</a:t>
            </a:r>
            <a:endParaRPr lang="fr-CA" dirty="0" smtClean="0"/>
          </a:p>
          <a:p>
            <a:r>
              <a:rPr lang="fr-CA" dirty="0" smtClean="0">
                <a:hlinkClick r:id="rId7"/>
              </a:rPr>
              <a:t>Météo extrême</a:t>
            </a:r>
            <a:endParaRPr lang="fr-CA" dirty="0" smtClean="0"/>
          </a:p>
          <a:p>
            <a:r>
              <a:rPr lang="fr-CA" dirty="0" smtClean="0"/>
              <a:t>3 autres sur </a:t>
            </a:r>
            <a:r>
              <a:rPr lang="fr-CA" dirty="0" smtClean="0">
                <a:hlinkClick r:id="rId9"/>
              </a:rPr>
              <a:t>Alexandrie</a:t>
            </a:r>
            <a:endParaRPr lang="fr-CA" dirty="0" smtClean="0"/>
          </a:p>
          <a:p>
            <a:endParaRPr lang="fr-CA" dirty="0"/>
          </a:p>
        </p:txBody>
      </p:sp>
    </p:spTree>
    <p:extLst>
      <p:ext uri="{BB962C8B-B14F-4D97-AF65-F5344CB8AC3E}">
        <p14:creationId xmlns:p14="http://schemas.microsoft.com/office/powerpoint/2010/main" xmlns="" val="2510853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845840"/>
            <a:ext cx="8229600" cy="1143000"/>
          </a:xfrm>
        </p:spPr>
        <p:txBody>
          <a:bodyPr/>
          <a:lstStyle/>
          <a:p>
            <a:r>
              <a:rPr lang="fr-CA" dirty="0" smtClean="0"/>
              <a:t>Détecteur de faux billets </a:t>
            </a:r>
            <a:br>
              <a:rPr lang="fr-CA" dirty="0" smtClean="0"/>
            </a:br>
            <a:r>
              <a:rPr lang="fr-CA" sz="3600" dirty="0" smtClean="0"/>
              <a:t>(ou lampe de poche miniature)</a:t>
            </a:r>
            <a:endParaRPr lang="fr-CA" sz="4000" dirty="0"/>
          </a:p>
        </p:txBody>
      </p:sp>
      <p:sp>
        <p:nvSpPr>
          <p:cNvPr id="3" name="Espace réservé du contenu 2"/>
          <p:cNvSpPr>
            <a:spLocks noGrp="1"/>
          </p:cNvSpPr>
          <p:nvPr>
            <p:ph idx="1"/>
          </p:nvPr>
        </p:nvSpPr>
        <p:spPr>
          <a:xfrm>
            <a:off x="457200" y="2250579"/>
            <a:ext cx="8229600" cy="4922837"/>
          </a:xfrm>
        </p:spPr>
        <p:txBody>
          <a:bodyPr/>
          <a:lstStyle/>
          <a:p>
            <a:pPr marL="0" indent="0" algn="just">
              <a:buNone/>
            </a:pPr>
            <a:r>
              <a:rPr lang="fr-CA" dirty="0" smtClean="0"/>
              <a:t>Mise en situation :</a:t>
            </a:r>
          </a:p>
          <a:p>
            <a:pPr marL="0" indent="0" algn="just">
              <a:buNone/>
            </a:pPr>
            <a:endParaRPr lang="fr-CA" sz="1200" dirty="0"/>
          </a:p>
          <a:p>
            <a:pPr marL="0" indent="0" algn="just">
              <a:buNone/>
            </a:pPr>
            <a:r>
              <a:rPr lang="fr-CA" dirty="0"/>
              <a:t>Les nouveaux billets en polymère sont plus difficiles à imiter, donc les faux billets fabriqués par les criminels imitaient tous l’ancien modèle. Un des moyens de reconnaître un de ces billets consiste à révéler les marques fluorescentes comprises dans le papier, grâce à une lumière ultraviolette (UV). Comme vous aimez bricoler, vous décidez de fabriquer à votre ami un petit détecteur de faux billets portatif à l’aide du matériel de l’école</a:t>
            </a:r>
            <a:r>
              <a:rPr lang="fr-CA" dirty="0" smtClean="0"/>
              <a:t>.							</a:t>
            </a:r>
            <a:r>
              <a:rPr lang="fr-CA" dirty="0" smtClean="0">
                <a:hlinkClick r:id="rId2"/>
              </a:rPr>
              <a:t>SAÉ</a:t>
            </a:r>
            <a:endParaRPr lang="fr-CA" dirty="0"/>
          </a:p>
          <a:p>
            <a:pPr marL="0" indent="0" algn="just">
              <a:buNone/>
            </a:pPr>
            <a:r>
              <a:rPr lang="fr-CA" dirty="0" smtClean="0"/>
              <a:t> </a:t>
            </a:r>
            <a:endParaRPr lang="fr-CA" dirty="0"/>
          </a:p>
        </p:txBody>
      </p:sp>
    </p:spTree>
    <p:extLst>
      <p:ext uri="{BB962C8B-B14F-4D97-AF65-F5344CB8AC3E}">
        <p14:creationId xmlns:p14="http://schemas.microsoft.com/office/powerpoint/2010/main" xmlns="" val="612570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À vous de jouer!</a:t>
            </a:r>
            <a:endParaRPr lang="fr-CA" dirty="0"/>
          </a:p>
        </p:txBody>
      </p:sp>
      <p:sp>
        <p:nvSpPr>
          <p:cNvPr id="3" name="Espace réservé du contenu 2"/>
          <p:cNvSpPr>
            <a:spLocks noGrp="1"/>
          </p:cNvSpPr>
          <p:nvPr>
            <p:ph idx="1"/>
          </p:nvPr>
        </p:nvSpPr>
        <p:spPr/>
        <p:txBody>
          <a:bodyPr/>
          <a:lstStyle/>
          <a:p>
            <a:pPr marL="0" indent="0" algn="just">
              <a:buNone/>
            </a:pPr>
            <a:r>
              <a:rPr lang="fr-CA" dirty="0" smtClean="0"/>
              <a:t>1- Concevez le détecteur de faux billets à l’aide du matériel fourni. Faites le schéma de principe et placer les composantes de la bonne façon.</a:t>
            </a:r>
          </a:p>
          <a:p>
            <a:pPr marL="0" indent="0" algn="just">
              <a:buNone/>
            </a:pPr>
            <a:endParaRPr lang="fr-CA" dirty="0"/>
          </a:p>
          <a:p>
            <a:pPr marL="0" lvl="0" indent="0">
              <a:buNone/>
            </a:pPr>
            <a:r>
              <a:rPr lang="fr-CA" dirty="0"/>
              <a:t>2- Quelles devront être les caractéristiques de </a:t>
            </a:r>
            <a:r>
              <a:rPr lang="fr-CA" dirty="0" smtClean="0"/>
              <a:t>la résistance? Selon </a:t>
            </a:r>
            <a:r>
              <a:rPr lang="fr-CA" dirty="0"/>
              <a:t>le fabricant, les caractéristiques optimales de fonctionnement de la DEL UV sont de </a:t>
            </a:r>
            <a:r>
              <a:rPr lang="fr-CA" dirty="0" smtClean="0"/>
              <a:t>20 mA sous une tension de 3 </a:t>
            </a:r>
            <a:r>
              <a:rPr lang="fr-CA" dirty="0"/>
              <a:t>V.</a:t>
            </a:r>
            <a:endParaRPr lang="fr-CA" dirty="0" smtClean="0"/>
          </a:p>
          <a:p>
            <a:pPr marL="0" lvl="0" indent="0">
              <a:buNone/>
            </a:pPr>
            <a:r>
              <a:rPr lang="fr-CA" dirty="0" err="1" smtClean="0"/>
              <a:t>Rép</a:t>
            </a:r>
            <a:r>
              <a:rPr lang="fr-CA" dirty="0" smtClean="0"/>
              <a:t>. : _____Watt         _____ Ohms</a:t>
            </a:r>
            <a:endParaRPr lang="fr-CA" dirty="0"/>
          </a:p>
        </p:txBody>
      </p:sp>
    </p:spTree>
    <p:extLst>
      <p:ext uri="{BB962C8B-B14F-4D97-AF65-F5344CB8AC3E}">
        <p14:creationId xmlns:p14="http://schemas.microsoft.com/office/powerpoint/2010/main" xmlns="" val="4136305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528" y="-99392"/>
            <a:ext cx="9577064" cy="7272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2" name="Titre 1"/>
          <p:cNvSpPr>
            <a:spLocks noGrp="1"/>
          </p:cNvSpPr>
          <p:nvPr>
            <p:ph type="title"/>
          </p:nvPr>
        </p:nvSpPr>
        <p:spPr/>
        <p:txBody>
          <a:bodyPr/>
          <a:lstStyle/>
          <a:p>
            <a:endParaRPr lang="fr-CA"/>
          </a:p>
        </p:txBody>
      </p:sp>
      <p:pic>
        <p:nvPicPr>
          <p:cNvPr id="5" name="Imag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59840" y="-99392"/>
            <a:ext cx="9638703" cy="6408712"/>
          </a:xfrm>
          <a:prstGeom prst="rect">
            <a:avLst/>
          </a:prstGeom>
        </p:spPr>
      </p:pic>
    </p:spTree>
    <p:extLst>
      <p:ext uri="{BB962C8B-B14F-4D97-AF65-F5344CB8AC3E}">
        <p14:creationId xmlns:p14="http://schemas.microsoft.com/office/powerpoint/2010/main" xmlns="" val="1670597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528" y="-99392"/>
            <a:ext cx="9577064" cy="7272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2" name="Titre 1"/>
          <p:cNvSpPr>
            <a:spLocks noGrp="1"/>
          </p:cNvSpPr>
          <p:nvPr>
            <p:ph type="title"/>
          </p:nvPr>
        </p:nvSpPr>
        <p:spPr/>
        <p:txBody>
          <a:bodyPr/>
          <a:lstStyle/>
          <a:p>
            <a:endParaRPr lang="fr-CA"/>
          </a:p>
        </p:txBody>
      </p:sp>
      <p:pic>
        <p:nvPicPr>
          <p:cNvPr id="6" name="Imag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96756" y="-99392"/>
            <a:ext cx="9855303" cy="6552728"/>
          </a:xfrm>
          <a:prstGeom prst="rect">
            <a:avLst/>
          </a:prstGeom>
        </p:spPr>
      </p:pic>
    </p:spTree>
    <p:extLst>
      <p:ext uri="{BB962C8B-B14F-4D97-AF65-F5344CB8AC3E}">
        <p14:creationId xmlns:p14="http://schemas.microsoft.com/office/powerpoint/2010/main" xmlns="" val="3955162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Vos animateurs</a:t>
            </a:r>
            <a:endParaRPr lang="fr-CA" dirty="0"/>
          </a:p>
        </p:txBody>
      </p:sp>
      <p:sp>
        <p:nvSpPr>
          <p:cNvPr id="3" name="Espace réservé du contenu 2"/>
          <p:cNvSpPr>
            <a:spLocks noGrp="1"/>
          </p:cNvSpPr>
          <p:nvPr>
            <p:ph idx="1"/>
          </p:nvPr>
        </p:nvSpPr>
        <p:spPr>
          <a:xfrm>
            <a:off x="4572000" y="2737702"/>
            <a:ext cx="4392488" cy="3870101"/>
          </a:xfrm>
        </p:spPr>
        <p:txBody>
          <a:bodyPr/>
          <a:lstStyle/>
          <a:p>
            <a:r>
              <a:rPr lang="fr-CA" sz="2000" dirty="0"/>
              <a:t>Étudiant à la maîtrise en didactique des </a:t>
            </a:r>
            <a:r>
              <a:rPr lang="fr-CA" sz="2000" dirty="0" smtClean="0"/>
              <a:t>S&amp;T à l’ÉDA</a:t>
            </a:r>
            <a:endParaRPr lang="fr-CA" sz="2000" dirty="0"/>
          </a:p>
          <a:p>
            <a:r>
              <a:rPr lang="fr-CA" sz="2000" dirty="0" smtClean="0"/>
              <a:t>Enseignant et formateur-accompagnateur</a:t>
            </a:r>
            <a:r>
              <a:rPr lang="fr-CA" sz="2000" dirty="0"/>
              <a:t> pour la science et la technologie (Centre-du-Québec)</a:t>
            </a:r>
          </a:p>
          <a:p>
            <a:r>
              <a:rPr lang="fr-CA" sz="2000" dirty="0"/>
              <a:t>Centre d'éducation des adultes de </a:t>
            </a:r>
            <a:r>
              <a:rPr lang="fr-CA" sz="2000" dirty="0" err="1"/>
              <a:t>Nicolet</a:t>
            </a:r>
            <a:endParaRPr lang="fr-CA" sz="2000" dirty="0"/>
          </a:p>
          <a:p>
            <a:r>
              <a:rPr lang="fr-CA" sz="2000" dirty="0" smtClean="0"/>
              <a:t>guayfleuref@ecole.csriveraine.qc.ca</a:t>
            </a:r>
          </a:p>
          <a:p>
            <a:r>
              <a:rPr lang="fr-CA" sz="2000" dirty="0" smtClean="0"/>
              <a:t>www.ppfgf.com</a:t>
            </a:r>
            <a:endParaRPr lang="fr-CA" sz="2000" dirty="0"/>
          </a:p>
          <a:p>
            <a:endParaRPr lang="fr-CA" sz="2000" dirty="0"/>
          </a:p>
        </p:txBody>
      </p:sp>
      <p:sp>
        <p:nvSpPr>
          <p:cNvPr id="6" name="Espace réservé du texte 5"/>
          <p:cNvSpPr txBox="1">
            <a:spLocks/>
          </p:cNvSpPr>
          <p:nvPr/>
        </p:nvSpPr>
        <p:spPr bwMode="auto">
          <a:xfrm>
            <a:off x="5076170" y="2049568"/>
            <a:ext cx="4040188" cy="659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fr-CA" dirty="0" smtClean="0"/>
              <a:t>François Guay-Fleurent</a:t>
            </a:r>
            <a:endParaRPr lang="fr-CA" dirty="0"/>
          </a:p>
        </p:txBody>
      </p:sp>
      <p:sp>
        <p:nvSpPr>
          <p:cNvPr id="8" name="Espace réservé du texte 5"/>
          <p:cNvSpPr txBox="1">
            <a:spLocks/>
          </p:cNvSpPr>
          <p:nvPr/>
        </p:nvSpPr>
        <p:spPr bwMode="auto">
          <a:xfrm>
            <a:off x="459804" y="2060848"/>
            <a:ext cx="4040188" cy="659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fr-CA" dirty="0" smtClean="0"/>
              <a:t>Christophe Gagné</a:t>
            </a:r>
            <a:endParaRPr lang="fr-CA" dirty="0"/>
          </a:p>
        </p:txBody>
      </p:sp>
      <p:sp>
        <p:nvSpPr>
          <p:cNvPr id="9" name="Espace réservé du contenu 2"/>
          <p:cNvSpPr txBox="1">
            <a:spLocks/>
          </p:cNvSpPr>
          <p:nvPr/>
        </p:nvSpPr>
        <p:spPr bwMode="auto">
          <a:xfrm>
            <a:off x="179512" y="2890101"/>
            <a:ext cx="4360354" cy="387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fr-CA" sz="2000" dirty="0" smtClean="0"/>
              <a:t>Conseiller pédagogique à la CS de la Côte-du-Sud</a:t>
            </a:r>
          </a:p>
          <a:p>
            <a:r>
              <a:rPr lang="fr-CA" sz="2000" dirty="0" smtClean="0"/>
              <a:t>Formateur-accompagnateur pour la science et la technologie (Chaudière-Appalaches)</a:t>
            </a:r>
          </a:p>
          <a:p>
            <a:r>
              <a:rPr lang="fr-CA" sz="2000" dirty="0" smtClean="0"/>
              <a:t>christophe.gagne@cscotesud.qc.ca</a:t>
            </a:r>
            <a:endParaRPr lang="fr-CA" sz="2000" dirty="0"/>
          </a:p>
          <a:p>
            <a:endParaRPr lang="fr-CA" sz="2000" dirty="0"/>
          </a:p>
        </p:txBody>
      </p:sp>
    </p:spTree>
    <p:extLst>
      <p:ext uri="{BB962C8B-B14F-4D97-AF65-F5344CB8AC3E}">
        <p14:creationId xmlns:p14="http://schemas.microsoft.com/office/powerpoint/2010/main" xmlns="" val="2505943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sz="4000" dirty="0"/>
              <a:t>Comment intéresser les élèves à la S&amp;T,</a:t>
            </a:r>
            <a:br>
              <a:rPr lang="fr-CA" sz="4000" dirty="0"/>
            </a:br>
            <a:r>
              <a:rPr lang="fr-CA" sz="4000" dirty="0"/>
              <a:t>selon le </a:t>
            </a:r>
            <a:r>
              <a:rPr lang="fr-CA" sz="4000" dirty="0">
                <a:hlinkClick r:id="rId4"/>
              </a:rPr>
              <a:t>CRIJEST</a:t>
            </a:r>
            <a:endParaRPr lang="fr-CA" sz="4000" dirty="0"/>
          </a:p>
        </p:txBody>
      </p:sp>
      <p:sp>
        <p:nvSpPr>
          <p:cNvPr id="3" name="Espace réservé du contenu 2"/>
          <p:cNvSpPr>
            <a:spLocks noGrp="1"/>
          </p:cNvSpPr>
          <p:nvPr>
            <p:ph idx="1"/>
            <p:custDataLst>
              <p:tags r:id="rId2"/>
            </p:custDataLst>
          </p:nvPr>
        </p:nvSpPr>
        <p:spPr>
          <a:xfrm>
            <a:off x="457200" y="1935480"/>
            <a:ext cx="8229600" cy="4877896"/>
          </a:xfrm>
        </p:spPr>
        <p:txBody>
          <a:bodyPr>
            <a:normAutofit fontScale="92500" lnSpcReduction="10000"/>
          </a:bodyPr>
          <a:lstStyle/>
          <a:p>
            <a:pPr marL="0" indent="0">
              <a:buNone/>
            </a:pPr>
            <a:r>
              <a:rPr lang="fr-CA" sz="3500" u="sng" dirty="0" smtClean="0"/>
              <a:t>La contextualisation des apprentissages</a:t>
            </a:r>
          </a:p>
          <a:p>
            <a:endParaRPr lang="fr-CA" dirty="0" smtClean="0"/>
          </a:p>
          <a:p>
            <a:r>
              <a:rPr lang="fr-CA" dirty="0" smtClean="0"/>
              <a:t>Hulleman et Harackiewicz (2009), dans la revue </a:t>
            </a:r>
            <a:r>
              <a:rPr lang="fr-CA" i="1" dirty="0" smtClean="0"/>
              <a:t>Science</a:t>
            </a:r>
            <a:r>
              <a:rPr lang="fr-CA" dirty="0" smtClean="0"/>
              <a:t>, ont montré que « des élèves à qui l’on demande de réfléchir sur les liens que les S&amp;T peuvent entretenir avec leur vie personnelle voient leur intérêt et leurs performances scolaires augmenter plus que si l’on investit le même temps à faire des révisions de contenus. Ces résultats sont particulièrement positifs pour les élèves qui présentent des performances scolaires plus faibles habituellement. »</a:t>
            </a:r>
          </a:p>
          <a:p>
            <a:endParaRPr lang="fr-CA" dirty="0" smtClean="0"/>
          </a:p>
          <a:p>
            <a:r>
              <a:rPr lang="fr-CA" dirty="0" smtClean="0"/>
              <a:t>À la FGA : </a:t>
            </a:r>
            <a:r>
              <a:rPr lang="fr-CA" dirty="0" smtClean="0">
                <a:hlinkClick r:id="rId5"/>
              </a:rPr>
              <a:t>Le détecteur de faux billets.</a:t>
            </a:r>
            <a:endParaRPr lang="fr-CA" dirty="0"/>
          </a:p>
          <a:p>
            <a:endParaRPr lang="fr-CA" dirty="0"/>
          </a:p>
          <a:p>
            <a:endParaRPr lang="fr-CA" dirty="0"/>
          </a:p>
        </p:txBody>
      </p:sp>
    </p:spTree>
    <p:extLst>
      <p:ext uri="{BB962C8B-B14F-4D97-AF65-F5344CB8AC3E}">
        <p14:creationId xmlns:p14="http://schemas.microsoft.com/office/powerpoint/2010/main" xmlns="" val="1694424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noAutofit/>
          </a:bodyPr>
          <a:lstStyle/>
          <a:p>
            <a:r>
              <a:rPr lang="fr-CA" sz="4000" dirty="0"/>
              <a:t>Comment intéresser les élèves à la S&amp;T,</a:t>
            </a:r>
            <a:br>
              <a:rPr lang="fr-CA" sz="4000" dirty="0"/>
            </a:br>
            <a:r>
              <a:rPr lang="fr-CA" sz="4000" dirty="0"/>
              <a:t>selon le </a:t>
            </a:r>
            <a:r>
              <a:rPr lang="fr-CA" sz="4000" dirty="0">
                <a:hlinkClick r:id="rId4"/>
              </a:rPr>
              <a:t>CRIJEST</a:t>
            </a:r>
            <a:endParaRPr lang="fr-CA" sz="4000" dirty="0"/>
          </a:p>
        </p:txBody>
      </p:sp>
      <p:sp>
        <p:nvSpPr>
          <p:cNvPr id="3" name="Espace réservé du contenu 2"/>
          <p:cNvSpPr>
            <a:spLocks noGrp="1"/>
          </p:cNvSpPr>
          <p:nvPr>
            <p:ph idx="1"/>
            <p:custDataLst>
              <p:tags r:id="rId2"/>
            </p:custDataLst>
          </p:nvPr>
        </p:nvSpPr>
        <p:spPr>
          <a:xfrm>
            <a:off x="457200" y="2208232"/>
            <a:ext cx="8229600" cy="4389120"/>
          </a:xfrm>
        </p:spPr>
        <p:txBody>
          <a:bodyPr>
            <a:normAutofit fontScale="92500"/>
          </a:bodyPr>
          <a:lstStyle/>
          <a:p>
            <a:pPr marL="0" indent="0">
              <a:buNone/>
            </a:pPr>
            <a:r>
              <a:rPr lang="fr-CA" sz="3500" u="sng" dirty="0" smtClean="0"/>
              <a:t>Les démarches d’investigation scientifique</a:t>
            </a:r>
            <a:endParaRPr lang="fr-CA" dirty="0"/>
          </a:p>
          <a:p>
            <a:r>
              <a:rPr lang="fr-CA" dirty="0" smtClean="0"/>
              <a:t>L’engagement intellectuel des élèves dans le processus scientifique fait la différence.</a:t>
            </a:r>
          </a:p>
          <a:p>
            <a:endParaRPr lang="fr-CA" dirty="0"/>
          </a:p>
          <a:p>
            <a:r>
              <a:rPr lang="fr-CA" dirty="0" smtClean="0"/>
              <a:t>Pas juste </a:t>
            </a:r>
            <a:r>
              <a:rPr lang="fr-CA" i="1" dirty="0" smtClean="0"/>
              <a:t>hands on</a:t>
            </a:r>
            <a:r>
              <a:rPr lang="fr-CA" dirty="0" smtClean="0"/>
              <a:t>, aussi </a:t>
            </a:r>
            <a:r>
              <a:rPr lang="fr-CA" i="1" dirty="0"/>
              <a:t>m</a:t>
            </a:r>
            <a:r>
              <a:rPr lang="fr-CA" i="1" dirty="0" smtClean="0"/>
              <a:t>inds on</a:t>
            </a:r>
            <a:r>
              <a:rPr lang="fr-CA" dirty="0" smtClean="0"/>
              <a:t>.</a:t>
            </a:r>
          </a:p>
          <a:p>
            <a:endParaRPr lang="fr-CA" dirty="0"/>
          </a:p>
          <a:p>
            <a:r>
              <a:rPr lang="fr-CA" dirty="0" smtClean="0"/>
              <a:t>Défi raisonnable pour l’élève.</a:t>
            </a:r>
          </a:p>
          <a:p>
            <a:endParaRPr lang="fr-CA" dirty="0"/>
          </a:p>
          <a:p>
            <a:r>
              <a:rPr lang="fr-CA" dirty="0" smtClean="0"/>
              <a:t>Exemple à la FGA : </a:t>
            </a:r>
            <a:r>
              <a:rPr lang="fr-CA" dirty="0" smtClean="0">
                <a:hlinkClick r:id="rId5"/>
              </a:rPr>
              <a:t>Il faut le boire pour le croire</a:t>
            </a:r>
            <a:endParaRPr lang="fr-CA" dirty="0"/>
          </a:p>
        </p:txBody>
      </p:sp>
    </p:spTree>
    <p:extLst>
      <p:ext uri="{BB962C8B-B14F-4D97-AF65-F5344CB8AC3E}">
        <p14:creationId xmlns:p14="http://schemas.microsoft.com/office/powerpoint/2010/main" xmlns="" val="2762338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noAutofit/>
          </a:bodyPr>
          <a:lstStyle/>
          <a:p>
            <a:r>
              <a:rPr lang="fr-CA" sz="4000" dirty="0" smtClean="0"/>
              <a:t>Comment intéresser les élèves à la S&amp;T,</a:t>
            </a:r>
            <a:r>
              <a:rPr lang="fr-CA" sz="4000" dirty="0"/>
              <a:t/>
            </a:r>
            <a:br>
              <a:rPr lang="fr-CA" sz="4000" dirty="0"/>
            </a:br>
            <a:r>
              <a:rPr lang="fr-CA" sz="4000" dirty="0" smtClean="0"/>
              <a:t>selon </a:t>
            </a:r>
            <a:r>
              <a:rPr lang="fr-CA" sz="4000" dirty="0"/>
              <a:t>le </a:t>
            </a:r>
            <a:r>
              <a:rPr lang="fr-CA" sz="4000" dirty="0" smtClean="0">
                <a:hlinkClick r:id="rId4"/>
              </a:rPr>
              <a:t>CRIJEST</a:t>
            </a:r>
            <a:endParaRPr lang="fr-CA" sz="4000" dirty="0"/>
          </a:p>
        </p:txBody>
      </p:sp>
      <p:sp>
        <p:nvSpPr>
          <p:cNvPr id="3" name="Espace réservé du contenu 2"/>
          <p:cNvSpPr>
            <a:spLocks noGrp="1"/>
          </p:cNvSpPr>
          <p:nvPr>
            <p:ph idx="1"/>
            <p:custDataLst>
              <p:tags r:id="rId2"/>
            </p:custDataLst>
          </p:nvPr>
        </p:nvSpPr>
        <p:spPr>
          <a:xfrm>
            <a:off x="457200" y="2178888"/>
            <a:ext cx="8229600" cy="4922520"/>
          </a:xfrm>
        </p:spPr>
        <p:txBody>
          <a:bodyPr>
            <a:normAutofit/>
          </a:bodyPr>
          <a:lstStyle/>
          <a:p>
            <a:pPr marL="0" indent="0">
              <a:buNone/>
            </a:pPr>
            <a:r>
              <a:rPr lang="fr-CA" sz="3200" u="sng" dirty="0" smtClean="0"/>
              <a:t>L’enseignement par projets</a:t>
            </a:r>
            <a:endParaRPr lang="fr-CA" dirty="0" smtClean="0"/>
          </a:p>
          <a:p>
            <a:r>
              <a:rPr lang="fr-CA" dirty="0" smtClean="0"/>
              <a:t>Favorise l’apprentissage de la résolution de problèmes et des habiletés scientifiques.</a:t>
            </a:r>
          </a:p>
          <a:p>
            <a:r>
              <a:rPr lang="fr-CA" dirty="0" smtClean="0"/>
              <a:t>Cependant, pas n’importe quel projet…</a:t>
            </a:r>
          </a:p>
          <a:p>
            <a:r>
              <a:rPr lang="fr-CA" dirty="0" smtClean="0"/>
              <a:t>Doit être ancré dans la « vraie vie » et conduire à la réalisation d’un produit concret et signifiant.</a:t>
            </a:r>
          </a:p>
          <a:p>
            <a:r>
              <a:rPr lang="fr-CA" dirty="0" smtClean="0"/>
              <a:t>Qui permet la compréhension des concepts et leur application.</a:t>
            </a:r>
          </a:p>
          <a:p>
            <a:pPr marL="0" indent="0">
              <a:buNone/>
            </a:pPr>
            <a:endParaRPr lang="fr-CA" dirty="0" smtClean="0"/>
          </a:p>
          <a:p>
            <a:r>
              <a:rPr lang="fr-CA" dirty="0" smtClean="0"/>
              <a:t>Exemple à la FGA : </a:t>
            </a:r>
            <a:r>
              <a:rPr lang="fr-CA" dirty="0" smtClean="0">
                <a:hlinkClick r:id="rId5"/>
              </a:rPr>
              <a:t>projet du haut-parleur</a:t>
            </a:r>
            <a:endParaRPr lang="fr-CA" dirty="0"/>
          </a:p>
        </p:txBody>
      </p:sp>
    </p:spTree>
    <p:extLst>
      <p:ext uri="{BB962C8B-B14F-4D97-AF65-F5344CB8AC3E}">
        <p14:creationId xmlns:p14="http://schemas.microsoft.com/office/powerpoint/2010/main" xmlns="" val="3962437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43000"/>
          </a:xfrm>
        </p:spPr>
        <p:txBody>
          <a:bodyPr/>
          <a:lstStyle/>
          <a:p>
            <a:r>
              <a:rPr lang="fr-CA" dirty="0" smtClean="0"/>
              <a:t>Haut-parleur</a:t>
            </a:r>
            <a:endParaRPr lang="fr-CA" dirty="0"/>
          </a:p>
        </p:txBody>
      </p:sp>
      <p:sp>
        <p:nvSpPr>
          <p:cNvPr id="3" name="Espace réservé du contenu 2"/>
          <p:cNvSpPr>
            <a:spLocks noGrp="1"/>
          </p:cNvSpPr>
          <p:nvPr>
            <p:ph idx="1"/>
          </p:nvPr>
        </p:nvSpPr>
        <p:spPr>
          <a:xfrm>
            <a:off x="457200" y="1556792"/>
            <a:ext cx="8229600" cy="5184576"/>
          </a:xfrm>
        </p:spPr>
        <p:txBody>
          <a:bodyPr/>
          <a:lstStyle/>
          <a:p>
            <a:pPr marL="0" indent="0" algn="just">
              <a:buNone/>
            </a:pPr>
            <a:r>
              <a:rPr lang="fr-CA" dirty="0" smtClean="0"/>
              <a:t>Mise en situation :</a:t>
            </a:r>
          </a:p>
          <a:p>
            <a:pPr marL="0" indent="0" algn="just">
              <a:buNone/>
            </a:pPr>
            <a:endParaRPr lang="fr-CA" dirty="0"/>
          </a:p>
          <a:p>
            <a:pPr marL="0" indent="0">
              <a:buNone/>
            </a:pPr>
            <a:r>
              <a:rPr lang="fr-CA" sz="2000" b="1" i="1" dirty="0"/>
              <a:t>Dring </a:t>
            </a:r>
            <a:r>
              <a:rPr lang="fr-CA" sz="2000" b="1" i="1" dirty="0" err="1"/>
              <a:t>Dring</a:t>
            </a:r>
            <a:r>
              <a:rPr lang="fr-CA" sz="2000" b="1" i="1" dirty="0"/>
              <a:t>! </a:t>
            </a:r>
            <a:r>
              <a:rPr lang="fr-CA" sz="2000" b="1" dirty="0"/>
              <a:t>(ton cellulaire sonne)</a:t>
            </a:r>
          </a:p>
          <a:p>
            <a:pPr marL="0" indent="0">
              <a:buNone/>
            </a:pPr>
            <a:r>
              <a:rPr lang="fr-CA" sz="2000" b="1" dirty="0"/>
              <a:t>Ton ami :</a:t>
            </a:r>
            <a:r>
              <a:rPr lang="fr-CA" sz="2000" dirty="0"/>
              <a:t> Salut c’est moi, j’ai un gros problème pour le party de ce soir.  Les haut-parleurs de mon système de son sont « </a:t>
            </a:r>
            <a:r>
              <a:rPr lang="fr-CA" sz="2000" dirty="0" err="1"/>
              <a:t>pettés</a:t>
            </a:r>
            <a:r>
              <a:rPr lang="fr-CA" sz="2000" dirty="0"/>
              <a:t> » et là, il est trop tard, les magasins sont déjà fermés. Je ne sais pas quoi faire</a:t>
            </a:r>
            <a:r>
              <a:rPr lang="fr-CA" sz="2000" dirty="0" smtClean="0"/>
              <a:t>!</a:t>
            </a:r>
            <a:endParaRPr lang="fr-CA" sz="2000" dirty="0"/>
          </a:p>
          <a:p>
            <a:pPr marL="0" indent="0">
              <a:buNone/>
            </a:pPr>
            <a:r>
              <a:rPr lang="fr-CA" sz="2000" b="1" dirty="0"/>
              <a:t>Toi :</a:t>
            </a:r>
            <a:r>
              <a:rPr lang="fr-CA" sz="2000" dirty="0"/>
              <a:t> Relax c’est pas grave! T’as tout ce qui faut chez toi pour te faire un haut-parleur. </a:t>
            </a:r>
          </a:p>
          <a:p>
            <a:pPr marL="0" indent="0">
              <a:buNone/>
            </a:pPr>
            <a:r>
              <a:rPr lang="fr-CA" sz="2000" b="1" dirty="0"/>
              <a:t>Ton ami :</a:t>
            </a:r>
            <a:r>
              <a:rPr lang="fr-CA" sz="2000" dirty="0"/>
              <a:t> Hein</a:t>
            </a:r>
            <a:r>
              <a:rPr lang="fr-CA" sz="2000" dirty="0" smtClean="0"/>
              <a:t>?</a:t>
            </a:r>
            <a:endParaRPr lang="fr-CA" sz="2000" dirty="0"/>
          </a:p>
          <a:p>
            <a:pPr marL="0" indent="0">
              <a:buNone/>
            </a:pPr>
            <a:r>
              <a:rPr lang="fr-CA" sz="2000" b="1" dirty="0"/>
              <a:t>Toi :</a:t>
            </a:r>
            <a:r>
              <a:rPr lang="fr-CA" sz="2000" dirty="0"/>
              <a:t> Ben oui. Est-ce que t’as du fils électrique très fin, de la colle, du carton et un aimant</a:t>
            </a:r>
            <a:r>
              <a:rPr lang="fr-CA" sz="2000" dirty="0" smtClean="0"/>
              <a:t>?</a:t>
            </a:r>
            <a:endParaRPr lang="fr-CA" sz="2000" dirty="0"/>
          </a:p>
          <a:p>
            <a:pPr marL="0" indent="0">
              <a:buNone/>
            </a:pPr>
            <a:r>
              <a:rPr lang="fr-CA" sz="2000" b="1" dirty="0"/>
              <a:t>Ton ami :</a:t>
            </a:r>
            <a:r>
              <a:rPr lang="fr-CA" sz="2000" dirty="0"/>
              <a:t> </a:t>
            </a:r>
            <a:r>
              <a:rPr lang="fr-CA" sz="2000" dirty="0" smtClean="0"/>
              <a:t>Oui</a:t>
            </a:r>
            <a:endParaRPr lang="fr-CA" sz="2000" dirty="0"/>
          </a:p>
          <a:p>
            <a:pPr marL="0" indent="0">
              <a:buNone/>
            </a:pPr>
            <a:r>
              <a:rPr lang="fr-CA" sz="2000" b="1" dirty="0"/>
              <a:t>Toi :</a:t>
            </a:r>
            <a:r>
              <a:rPr lang="fr-CA" sz="2000" dirty="0"/>
              <a:t> Bon, alors bouge pas, j’arrive! Je vais te montrer comment faire des haut-parleurs pour ce </a:t>
            </a:r>
            <a:r>
              <a:rPr lang="fr-CA" sz="2000" dirty="0" smtClean="0"/>
              <a:t>soir!					</a:t>
            </a:r>
            <a:r>
              <a:rPr lang="fr-CA" sz="2000" dirty="0" smtClean="0">
                <a:hlinkClick r:id="rId2"/>
              </a:rPr>
              <a:t>SAÉ</a:t>
            </a:r>
            <a:endParaRPr lang="fr-CA" sz="2000" dirty="0"/>
          </a:p>
          <a:p>
            <a:pPr marL="0" indent="0" algn="just">
              <a:buNone/>
            </a:pPr>
            <a:r>
              <a:rPr lang="fr-CA" sz="2000" dirty="0" smtClean="0"/>
              <a:t> </a:t>
            </a:r>
            <a:endParaRPr lang="fr-CA" sz="2000" dirty="0"/>
          </a:p>
        </p:txBody>
      </p:sp>
    </p:spTree>
    <p:extLst>
      <p:ext uri="{BB962C8B-B14F-4D97-AF65-F5344CB8AC3E}">
        <p14:creationId xmlns:p14="http://schemas.microsoft.com/office/powerpoint/2010/main" xmlns="" val="742935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528" y="-99392"/>
            <a:ext cx="9577064" cy="7272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2" name="Titre 1"/>
          <p:cNvSpPr>
            <a:spLocks noGrp="1"/>
          </p:cNvSpPr>
          <p:nvPr>
            <p:ph type="title"/>
          </p:nvPr>
        </p:nvSpPr>
        <p:spPr/>
        <p:txBody>
          <a:bodyPr/>
          <a:lstStyle/>
          <a:p>
            <a:endParaRPr lang="fr-CA"/>
          </a:p>
        </p:txBody>
      </p:sp>
      <p:pic>
        <p:nvPicPr>
          <p:cNvPr id="5" name="Espace réservé du contenu 4"/>
          <p:cNvPicPr>
            <a:picLocks noGrp="1" noChangeAspect="1"/>
          </p:cNvPicPr>
          <p:nvPr>
            <p:ph idx="1"/>
          </p:nvPr>
        </p:nvPicPr>
        <p:blipFill>
          <a:blip r:embed="rId3" cstate="email">
            <a:extLst>
              <a:ext uri="{28A0092B-C50C-407E-A947-70E740481C1C}">
                <a14:useLocalDpi xmlns:a14="http://schemas.microsoft.com/office/drawing/2010/main" xmlns=""/>
              </a:ext>
            </a:extLst>
          </a:blip>
          <a:stretch>
            <a:fillRect/>
          </a:stretch>
        </p:blipFill>
        <p:spPr>
          <a:xfrm>
            <a:off x="-180528" y="-99392"/>
            <a:ext cx="9638702" cy="6408712"/>
          </a:xfrm>
        </p:spPr>
      </p:pic>
    </p:spTree>
    <p:extLst>
      <p:ext uri="{BB962C8B-B14F-4D97-AF65-F5344CB8AC3E}">
        <p14:creationId xmlns:p14="http://schemas.microsoft.com/office/powerpoint/2010/main" xmlns="" val="2621671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528" y="-99392"/>
            <a:ext cx="9577064" cy="7272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2" name="Titre 1"/>
          <p:cNvSpPr>
            <a:spLocks noGrp="1"/>
          </p:cNvSpPr>
          <p:nvPr>
            <p:ph type="title"/>
          </p:nvPr>
        </p:nvSpPr>
        <p:spPr/>
        <p:txBody>
          <a:bodyPr/>
          <a:lstStyle/>
          <a:p>
            <a:endParaRPr lang="fr-CA"/>
          </a:p>
        </p:txBody>
      </p:sp>
      <p:pic>
        <p:nvPicPr>
          <p:cNvPr id="5" name="Espace réservé du contenu 4"/>
          <p:cNvPicPr>
            <a:picLocks noGrp="1" noChangeAspect="1"/>
          </p:cNvPicPr>
          <p:nvPr>
            <p:ph idx="1"/>
          </p:nvPr>
        </p:nvPicPr>
        <p:blipFill>
          <a:blip r:embed="rId3" cstate="email">
            <a:extLst>
              <a:ext uri="{28A0092B-C50C-407E-A947-70E740481C1C}">
                <a14:useLocalDpi xmlns:a14="http://schemas.microsoft.com/office/drawing/2010/main" xmlns=""/>
              </a:ext>
            </a:extLst>
          </a:blip>
          <a:stretch>
            <a:fillRect/>
          </a:stretch>
        </p:blipFill>
        <p:spPr>
          <a:xfrm>
            <a:off x="-180528" y="-63895"/>
            <a:ext cx="9693615" cy="6445223"/>
          </a:xfrm>
        </p:spPr>
      </p:pic>
    </p:spTree>
    <p:extLst>
      <p:ext uri="{BB962C8B-B14F-4D97-AF65-F5344CB8AC3E}">
        <p14:creationId xmlns:p14="http://schemas.microsoft.com/office/powerpoint/2010/main" xmlns="" val="2121802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11129" y="0"/>
            <a:ext cx="1177188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955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108520" y="20215"/>
            <a:ext cx="9252520" cy="6992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1188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Chambre branchée</a:t>
            </a:r>
            <a:endParaRPr lang="fr-CA" dirty="0"/>
          </a:p>
        </p:txBody>
      </p:sp>
      <p:sp>
        <p:nvSpPr>
          <p:cNvPr id="3" name="Espace réservé du contenu 2"/>
          <p:cNvSpPr>
            <a:spLocks noGrp="1"/>
          </p:cNvSpPr>
          <p:nvPr>
            <p:ph idx="1"/>
          </p:nvPr>
        </p:nvSpPr>
        <p:spPr>
          <a:xfrm>
            <a:off x="457200" y="1935163"/>
            <a:ext cx="8229600" cy="4806205"/>
          </a:xfrm>
        </p:spPr>
        <p:txBody>
          <a:bodyPr/>
          <a:lstStyle/>
          <a:p>
            <a:pPr marL="0" indent="0" algn="just">
              <a:buNone/>
            </a:pPr>
            <a:r>
              <a:rPr lang="fr-CA" dirty="0" smtClean="0"/>
              <a:t>Mise en situation :</a:t>
            </a:r>
          </a:p>
          <a:p>
            <a:pPr marL="0" indent="0" algn="just">
              <a:buNone/>
            </a:pPr>
            <a:endParaRPr lang="fr-CA" dirty="0"/>
          </a:p>
          <a:p>
            <a:pPr marL="0" indent="0" algn="just">
              <a:buNone/>
            </a:pPr>
            <a:r>
              <a:rPr lang="fr-CA" dirty="0"/>
              <a:t>Votre résidence devient trop petite avec la famille qui s’agrandit. Vous décidez de vous construire une nouvelle chambre à coucher parfaitement adaptée à vos besoins. Vos connaissances en électricité et votre débrouillardise vous amènent à créer votre propre maquette de cette chambre et de son circuit électrique. Ainsi,  vous ferez économiser du temps à l’entrepreneur…et économiserez peut-être quelques dollars</a:t>
            </a:r>
            <a:r>
              <a:rPr lang="fr-CA" dirty="0" smtClean="0"/>
              <a:t>!</a:t>
            </a:r>
          </a:p>
          <a:p>
            <a:pPr marL="0" indent="0" algn="just">
              <a:buNone/>
            </a:pPr>
            <a:r>
              <a:rPr lang="fr-CA" dirty="0"/>
              <a:t>	</a:t>
            </a:r>
            <a:r>
              <a:rPr lang="fr-CA" dirty="0" smtClean="0"/>
              <a:t>							</a:t>
            </a:r>
            <a:r>
              <a:rPr lang="fr-CA" sz="2000" dirty="0" smtClean="0">
                <a:hlinkClick r:id="rId3"/>
              </a:rPr>
              <a:t>SAÉ</a:t>
            </a:r>
            <a:endParaRPr lang="fr-CA" dirty="0"/>
          </a:p>
        </p:txBody>
      </p:sp>
    </p:spTree>
    <p:extLst>
      <p:ext uri="{BB962C8B-B14F-4D97-AF65-F5344CB8AC3E}">
        <p14:creationId xmlns:p14="http://schemas.microsoft.com/office/powerpoint/2010/main" xmlns="" val="2088526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528" y="-99392"/>
            <a:ext cx="9577064" cy="7272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2" name="Titre 1"/>
          <p:cNvSpPr>
            <a:spLocks noGrp="1"/>
          </p:cNvSpPr>
          <p:nvPr>
            <p:ph type="title"/>
          </p:nvPr>
        </p:nvSpPr>
        <p:spPr/>
        <p:txBody>
          <a:bodyPr/>
          <a:lstStyle/>
          <a:p>
            <a:endParaRPr lang="fr-CA"/>
          </a:p>
        </p:txBody>
      </p:sp>
      <p:pic>
        <p:nvPicPr>
          <p:cNvPr id="4" name="Espace réservé du contenu 3"/>
          <p:cNvPicPr>
            <a:picLocks noGrp="1" noChangeAspect="1"/>
          </p:cNvPicPr>
          <p:nvPr>
            <p:ph idx="1"/>
          </p:nvPr>
        </p:nvPicPr>
        <p:blipFill>
          <a:blip r:embed="rId3" cstate="email">
            <a:extLst>
              <a:ext uri="{28A0092B-C50C-407E-A947-70E740481C1C}">
                <a14:useLocalDpi xmlns:a14="http://schemas.microsoft.com/office/drawing/2010/main" xmlns=""/>
              </a:ext>
            </a:extLst>
          </a:blip>
          <a:stretch>
            <a:fillRect/>
          </a:stretch>
        </p:blipFill>
        <p:spPr>
          <a:xfrm>
            <a:off x="-189550" y="-101260"/>
            <a:ext cx="5116110" cy="3401669"/>
          </a:xfrm>
        </p:spPr>
      </p:pic>
      <p:pic>
        <p:nvPicPr>
          <p:cNvPr id="7" name="Image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608005" y="-99392"/>
            <a:ext cx="5004556" cy="3327498"/>
          </a:xfrm>
          <a:prstGeom prst="rect">
            <a:avLst/>
          </a:prstGeom>
        </p:spPr>
      </p:pic>
      <p:pic>
        <p:nvPicPr>
          <p:cNvPr id="8" name="Image 7"/>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779912" y="2905472"/>
            <a:ext cx="6374101" cy="4238099"/>
          </a:xfrm>
          <a:prstGeom prst="rect">
            <a:avLst/>
          </a:prstGeom>
        </p:spPr>
      </p:pic>
      <p:pic>
        <p:nvPicPr>
          <p:cNvPr id="6" name="Image 5"/>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900608" y="2924944"/>
            <a:ext cx="6389701" cy="4248472"/>
          </a:xfrm>
          <a:prstGeom prst="rect">
            <a:avLst/>
          </a:prstGeom>
        </p:spPr>
      </p:pic>
    </p:spTree>
    <p:extLst>
      <p:ext uri="{BB962C8B-B14F-4D97-AF65-F5344CB8AC3E}">
        <p14:creationId xmlns:p14="http://schemas.microsoft.com/office/powerpoint/2010/main" xmlns="" val="3339324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468313" y="197768"/>
            <a:ext cx="8229600" cy="1143000"/>
          </a:xfrm>
        </p:spPr>
        <p:txBody>
          <a:bodyPr/>
          <a:lstStyle/>
          <a:p>
            <a:pPr eaLnBrk="1" hangingPunct="1"/>
            <a:r>
              <a:rPr lang="fr-CA" dirty="0" smtClean="0"/>
              <a:t>Plan de l’atelier</a:t>
            </a:r>
          </a:p>
        </p:txBody>
      </p:sp>
      <p:sp>
        <p:nvSpPr>
          <p:cNvPr id="3" name="Espace réservé du contenu 2"/>
          <p:cNvSpPr>
            <a:spLocks noGrp="1"/>
          </p:cNvSpPr>
          <p:nvPr>
            <p:ph idx="1"/>
          </p:nvPr>
        </p:nvSpPr>
        <p:spPr>
          <a:xfrm>
            <a:off x="611560" y="1556791"/>
            <a:ext cx="8435280" cy="5544617"/>
          </a:xfrm>
        </p:spPr>
        <p:txBody>
          <a:bodyPr>
            <a:normAutofit/>
          </a:bodyPr>
          <a:lstStyle/>
          <a:p>
            <a:pPr marL="0" indent="0" eaLnBrk="1" fontAlgn="auto" hangingPunct="1">
              <a:spcAft>
                <a:spcPts val="0"/>
              </a:spcAft>
              <a:buClr>
                <a:schemeClr val="accent3"/>
              </a:buClr>
              <a:buNone/>
              <a:defRPr/>
            </a:pPr>
            <a:r>
              <a:rPr lang="fr-CA" dirty="0" smtClean="0"/>
              <a:t>1. Introduction (10 min.)</a:t>
            </a:r>
          </a:p>
          <a:p>
            <a:pPr marL="640080" lvl="1" indent="-246888" eaLnBrk="1" fontAlgn="auto" hangingPunct="1">
              <a:spcAft>
                <a:spcPts val="0"/>
              </a:spcAft>
              <a:buFont typeface="Wingdings 2"/>
              <a:buChar char=""/>
              <a:defRPr/>
            </a:pPr>
            <a:r>
              <a:rPr lang="fr-CA" sz="2000" dirty="0" smtClean="0"/>
              <a:t>Rappels sur les programmes</a:t>
            </a:r>
          </a:p>
          <a:p>
            <a:pPr marL="0" indent="0" eaLnBrk="1" fontAlgn="auto" hangingPunct="1">
              <a:spcAft>
                <a:spcPts val="0"/>
              </a:spcAft>
              <a:buClr>
                <a:schemeClr val="accent3"/>
              </a:buClr>
              <a:buNone/>
              <a:defRPr/>
            </a:pPr>
            <a:r>
              <a:rPr lang="fr-CA" dirty="0" smtClean="0"/>
              <a:t>2. Présentation de SAÉ de 3</a:t>
            </a:r>
            <a:r>
              <a:rPr lang="fr-CA" baseline="30000" dirty="0" smtClean="0"/>
              <a:t>e</a:t>
            </a:r>
            <a:r>
              <a:rPr lang="fr-CA" dirty="0" smtClean="0"/>
              <a:t> secondaire (10 min.)</a:t>
            </a:r>
          </a:p>
          <a:p>
            <a:pPr marL="0" indent="0" eaLnBrk="1" fontAlgn="auto" hangingPunct="1">
              <a:spcAft>
                <a:spcPts val="0"/>
              </a:spcAft>
              <a:buClr>
                <a:schemeClr val="accent3"/>
              </a:buClr>
              <a:buNone/>
              <a:defRPr/>
            </a:pPr>
            <a:r>
              <a:rPr lang="fr-CA" dirty="0" smtClean="0"/>
              <a:t>3. </a:t>
            </a:r>
            <a:r>
              <a:rPr lang="fr-CA" dirty="0"/>
              <a:t>Présentation de SAÉ de </a:t>
            </a:r>
            <a:r>
              <a:rPr lang="fr-CA" dirty="0" smtClean="0"/>
              <a:t>4</a:t>
            </a:r>
            <a:r>
              <a:rPr lang="fr-CA" baseline="30000" dirty="0" smtClean="0"/>
              <a:t>e</a:t>
            </a:r>
            <a:r>
              <a:rPr lang="fr-CA" dirty="0" smtClean="0"/>
              <a:t> </a:t>
            </a:r>
            <a:r>
              <a:rPr lang="fr-CA" dirty="0"/>
              <a:t>secondaire </a:t>
            </a:r>
            <a:r>
              <a:rPr lang="fr-CA" dirty="0" smtClean="0"/>
              <a:t>(35 </a:t>
            </a:r>
            <a:r>
              <a:rPr lang="fr-CA" dirty="0"/>
              <a:t>min.)</a:t>
            </a:r>
          </a:p>
          <a:p>
            <a:pPr marL="640080" lvl="1" indent="-246888" eaLnBrk="1" fontAlgn="auto" hangingPunct="1">
              <a:spcAft>
                <a:spcPts val="0"/>
              </a:spcAft>
              <a:buFont typeface="Wingdings 2"/>
              <a:buChar char=""/>
              <a:defRPr/>
            </a:pPr>
            <a:r>
              <a:rPr lang="fr-CA" sz="2000" dirty="0" smtClean="0"/>
              <a:t>Détecteur de faux billets – montage du circuit</a:t>
            </a:r>
            <a:endParaRPr lang="fr-CA" dirty="0" smtClean="0"/>
          </a:p>
          <a:p>
            <a:pPr marL="0" indent="0" eaLnBrk="1" fontAlgn="auto" hangingPunct="1">
              <a:spcAft>
                <a:spcPts val="0"/>
              </a:spcAft>
              <a:buClr>
                <a:schemeClr val="accent3"/>
              </a:buClr>
              <a:buNone/>
              <a:defRPr/>
            </a:pPr>
            <a:r>
              <a:rPr lang="fr-CA" dirty="0" smtClean="0"/>
              <a:t>4. Impacts des nouveaux cours et évaluation  (15 </a:t>
            </a:r>
            <a:r>
              <a:rPr lang="fr-CA" dirty="0"/>
              <a:t>min.)</a:t>
            </a:r>
          </a:p>
          <a:p>
            <a:pPr marL="640080" lvl="1" indent="-246888" eaLnBrk="1" fontAlgn="auto" hangingPunct="1">
              <a:spcAft>
                <a:spcPts val="0"/>
              </a:spcAft>
              <a:buFont typeface="Wingdings 2"/>
              <a:buChar char=""/>
              <a:defRPr/>
            </a:pPr>
            <a:r>
              <a:rPr lang="fr-CA" sz="2000" dirty="0" smtClean="0"/>
              <a:t>Organisation scolaire</a:t>
            </a:r>
          </a:p>
          <a:p>
            <a:pPr marL="640080" lvl="1" indent="-246888" eaLnBrk="1" fontAlgn="auto" hangingPunct="1">
              <a:spcAft>
                <a:spcPts val="0"/>
              </a:spcAft>
              <a:buFont typeface="Wingdings 2"/>
              <a:buChar char=""/>
              <a:defRPr/>
            </a:pPr>
            <a:r>
              <a:rPr lang="fr-CA" sz="2000" dirty="0" smtClean="0"/>
              <a:t>Tâche de l’enseignant</a:t>
            </a:r>
          </a:p>
          <a:p>
            <a:pPr marL="640080" lvl="1" indent="-246888" eaLnBrk="1" fontAlgn="auto" hangingPunct="1">
              <a:spcAft>
                <a:spcPts val="0"/>
              </a:spcAft>
              <a:buFont typeface="Wingdings 2"/>
              <a:buChar char=""/>
              <a:defRPr/>
            </a:pPr>
            <a:r>
              <a:rPr lang="fr-CA" sz="2000" dirty="0" smtClean="0"/>
              <a:t>Exemple d’évaluation en 4</a:t>
            </a:r>
            <a:r>
              <a:rPr lang="fr-CA" sz="2000" baseline="30000" dirty="0" smtClean="0"/>
              <a:t>e</a:t>
            </a:r>
            <a:r>
              <a:rPr lang="fr-CA" sz="2000" dirty="0" smtClean="0"/>
              <a:t> secondaire</a:t>
            </a:r>
            <a:endParaRPr lang="fr-CA" dirty="0" smtClean="0"/>
          </a:p>
          <a:p>
            <a:pPr marL="0" indent="0" eaLnBrk="1" fontAlgn="auto" hangingPunct="1">
              <a:spcAft>
                <a:spcPts val="0"/>
              </a:spcAft>
              <a:buClr>
                <a:schemeClr val="accent3"/>
              </a:buClr>
              <a:buNone/>
              <a:defRPr/>
            </a:pPr>
            <a:r>
              <a:rPr lang="fr-CA" dirty="0" smtClean="0"/>
              <a:t>5. Conclusion (5 min.)</a:t>
            </a:r>
            <a:endParaRPr lang="fr-CA" sz="2000" dirty="0" smtClean="0"/>
          </a:p>
          <a:p>
            <a:pPr marL="640080" lvl="1" indent="-246888" eaLnBrk="1" fontAlgn="auto" hangingPunct="1">
              <a:spcAft>
                <a:spcPts val="0"/>
              </a:spcAft>
              <a:buFont typeface="Wingdings 2"/>
              <a:buChar char=""/>
              <a:defRPr/>
            </a:pPr>
            <a:r>
              <a:rPr lang="fr-CA" sz="2000" dirty="0" smtClean="0"/>
              <a:t>Période de questions et d’échanges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05880"/>
            <a:ext cx="8229600" cy="1143000"/>
          </a:xfrm>
        </p:spPr>
        <p:txBody>
          <a:bodyPr/>
          <a:lstStyle/>
          <a:p>
            <a:r>
              <a:rPr lang="fr-CA" dirty="0" smtClean="0"/>
              <a:t>Moteur à interrupteur magnétique </a:t>
            </a:r>
            <a:r>
              <a:rPr lang="fr-CA" sz="2800" dirty="0" smtClean="0"/>
              <a:t>(</a:t>
            </a:r>
            <a:r>
              <a:rPr lang="fr-CA" sz="2800" dirty="0" smtClean="0">
                <a:hlinkClick r:id="rId2"/>
              </a:rPr>
              <a:t>CDP</a:t>
            </a:r>
            <a:r>
              <a:rPr lang="fr-CA" sz="2800" dirty="0" smtClean="0"/>
              <a:t>)</a:t>
            </a:r>
            <a:endParaRPr lang="fr-CA" sz="2800" dirty="0"/>
          </a:p>
        </p:txBody>
      </p:sp>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xmlns=""/>
              </a:ext>
            </a:extLst>
          </a:blip>
          <a:stretch>
            <a:fillRect/>
          </a:stretch>
        </p:blipFill>
        <p:spPr>
          <a:xfrm>
            <a:off x="1547664" y="2492896"/>
            <a:ext cx="5400600" cy="3037838"/>
          </a:xfrm>
        </p:spPr>
      </p:pic>
      <p:sp>
        <p:nvSpPr>
          <p:cNvPr id="3" name="ZoneTexte 2"/>
          <p:cNvSpPr txBox="1"/>
          <p:nvPr/>
        </p:nvSpPr>
        <p:spPr>
          <a:xfrm>
            <a:off x="1403648" y="5805264"/>
            <a:ext cx="6912768" cy="646331"/>
          </a:xfrm>
          <a:prstGeom prst="rect">
            <a:avLst/>
          </a:prstGeom>
          <a:noFill/>
        </p:spPr>
        <p:txBody>
          <a:bodyPr wrap="square" rtlCol="0">
            <a:spAutoFit/>
          </a:bodyPr>
          <a:lstStyle/>
          <a:p>
            <a:r>
              <a:rPr lang="fr-CA" dirty="0" smtClean="0"/>
              <a:t>Plus long et plus dispendieux à fabriquer. En faire l’analyse technologique serait une bonne idée.</a:t>
            </a:r>
            <a:endParaRPr lang="fr-CA" dirty="0"/>
          </a:p>
        </p:txBody>
      </p:sp>
    </p:spTree>
    <p:extLst>
      <p:ext uri="{BB962C8B-B14F-4D97-AF65-F5344CB8AC3E}">
        <p14:creationId xmlns:p14="http://schemas.microsoft.com/office/powerpoint/2010/main" xmlns="" val="1737046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052736"/>
            <a:ext cx="8229600" cy="1143000"/>
          </a:xfrm>
        </p:spPr>
        <p:txBody>
          <a:bodyPr/>
          <a:lstStyle/>
          <a:p>
            <a:r>
              <a:rPr lang="fr-CA" sz="4800" dirty="0" smtClean="0"/>
              <a:t>Détecteur de conductibilité électrique (DCE)</a:t>
            </a:r>
            <a:endParaRPr lang="fr-CA" sz="4800" dirty="0"/>
          </a:p>
        </p:txBody>
      </p:sp>
      <p:sp>
        <p:nvSpPr>
          <p:cNvPr id="3" name="Espace réservé du contenu 2"/>
          <p:cNvSpPr>
            <a:spLocks noGrp="1"/>
          </p:cNvSpPr>
          <p:nvPr>
            <p:ph idx="1"/>
          </p:nvPr>
        </p:nvSpPr>
        <p:spPr>
          <a:xfrm>
            <a:off x="457200" y="1935163"/>
            <a:ext cx="8435280" cy="4389437"/>
          </a:xfrm>
        </p:spPr>
        <p:txBody>
          <a:bodyPr/>
          <a:lstStyle/>
          <a:p>
            <a:endParaRPr lang="fr-CA" dirty="0" smtClean="0"/>
          </a:p>
          <a:p>
            <a:r>
              <a:rPr lang="fr-CA" dirty="0" smtClean="0">
                <a:hlinkClick r:id="rId3"/>
              </a:rPr>
              <a:t>SÉ (ou prétest) pour le cours SCT-4061, partie pratique</a:t>
            </a:r>
            <a:r>
              <a:rPr lang="fr-CA" dirty="0" smtClean="0"/>
              <a:t>.</a:t>
            </a:r>
          </a:p>
          <a:p>
            <a:endParaRPr lang="fr-CA" dirty="0"/>
          </a:p>
          <a:p>
            <a:r>
              <a:rPr lang="fr-CA" dirty="0" smtClean="0"/>
              <a:t>Objet réutilisable dans les autres cours de SCT.</a:t>
            </a:r>
          </a:p>
          <a:p>
            <a:endParaRPr lang="fr-CA" dirty="0"/>
          </a:p>
          <a:p>
            <a:r>
              <a:rPr lang="fr-CA" dirty="0" smtClean="0"/>
              <a:t>Matériel réutilisable et peu coûteux.</a:t>
            </a:r>
          </a:p>
          <a:p>
            <a:endParaRPr lang="fr-CA" dirty="0"/>
          </a:p>
          <a:p>
            <a:r>
              <a:rPr lang="fr-CA" dirty="0" smtClean="0"/>
              <a:t>3 heures au lieu de 2 si vous faites faire les soudures à l’élève.</a:t>
            </a:r>
            <a:endParaRPr lang="fr-CA" dirty="0"/>
          </a:p>
        </p:txBody>
      </p:sp>
    </p:spTree>
    <p:extLst>
      <p:ext uri="{BB962C8B-B14F-4D97-AF65-F5344CB8AC3E}">
        <p14:creationId xmlns:p14="http://schemas.microsoft.com/office/powerpoint/2010/main" xmlns="" val="4039163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20 défis électroniques</a:t>
            </a:r>
            <a:endParaRPr lang="fr-CA" dirty="0"/>
          </a:p>
        </p:txBody>
      </p:sp>
      <p:sp>
        <p:nvSpPr>
          <p:cNvPr id="3" name="Espace réservé du contenu 2"/>
          <p:cNvSpPr>
            <a:spLocks noGrp="1"/>
          </p:cNvSpPr>
          <p:nvPr>
            <p:ph idx="1"/>
          </p:nvPr>
        </p:nvSpPr>
        <p:spPr>
          <a:xfrm>
            <a:off x="457200" y="1935163"/>
            <a:ext cx="8229600" cy="4734197"/>
          </a:xfrm>
        </p:spPr>
        <p:txBody>
          <a:bodyPr/>
          <a:lstStyle/>
          <a:p>
            <a:endParaRPr lang="fr-CA" dirty="0" smtClean="0"/>
          </a:p>
          <a:p>
            <a:r>
              <a:rPr lang="fr-CA" dirty="0" smtClean="0"/>
              <a:t>Utilisable dès maintenant dans le cours SCP-4011.</a:t>
            </a:r>
          </a:p>
          <a:p>
            <a:endParaRPr lang="fr-CA" dirty="0"/>
          </a:p>
          <a:p>
            <a:r>
              <a:rPr lang="fr-CA" dirty="0" smtClean="0"/>
              <a:t>Les élèves adorent résoudre ces défis! </a:t>
            </a:r>
            <a:r>
              <a:rPr lang="fr-CA" sz="2000" dirty="0" smtClean="0"/>
              <a:t>(et les enseignants aussi).</a:t>
            </a:r>
            <a:endParaRPr lang="fr-CA" dirty="0" smtClean="0"/>
          </a:p>
          <a:p>
            <a:endParaRPr lang="fr-CA" dirty="0"/>
          </a:p>
          <a:p>
            <a:r>
              <a:rPr lang="fr-CA" dirty="0" smtClean="0"/>
              <a:t>Activité intégré dans les SA Haut-parleur et Chambre branchée.</a:t>
            </a:r>
          </a:p>
          <a:p>
            <a:endParaRPr lang="fr-CA" dirty="0"/>
          </a:p>
          <a:p>
            <a:r>
              <a:rPr lang="fr-CA" sz="1800" dirty="0" smtClean="0"/>
              <a:t>Tiré des </a:t>
            </a:r>
            <a:r>
              <a:rPr lang="fr-CA" sz="1800" dirty="0" smtClean="0">
                <a:hlinkClick r:id="rId3"/>
              </a:rPr>
              <a:t>35 défis électroniques </a:t>
            </a:r>
            <a:r>
              <a:rPr lang="fr-CA" sz="1800" dirty="0" smtClean="0"/>
              <a:t>de Patrice Potvin. Défis 1 à 20. </a:t>
            </a:r>
            <a:r>
              <a:rPr lang="fr-CA" sz="1800" dirty="0" smtClean="0">
                <a:hlinkClick r:id="rId4"/>
              </a:rPr>
              <a:t>Disponible sur Internet</a:t>
            </a:r>
            <a:r>
              <a:rPr lang="fr-CA" sz="1800" dirty="0" smtClean="0"/>
              <a:t>.</a:t>
            </a:r>
          </a:p>
          <a:p>
            <a:endParaRPr lang="fr-CA" dirty="0"/>
          </a:p>
        </p:txBody>
      </p:sp>
      <p:pic>
        <p:nvPicPr>
          <p:cNvPr id="4" name="Image 3"/>
          <p:cNvPicPr/>
          <p:nvPr/>
        </p:nvPicPr>
        <p:blipFill>
          <a:blip r:embed="rId5" cstate="email">
            <a:extLst>
              <a:ext uri="{28A0092B-C50C-407E-A947-70E740481C1C}">
                <a14:useLocalDpi xmlns:a14="http://schemas.microsoft.com/office/drawing/2010/main" xmlns=""/>
              </a:ext>
            </a:extLst>
          </a:blip>
          <a:stretch>
            <a:fillRect/>
          </a:stretch>
        </p:blipFill>
        <p:spPr>
          <a:xfrm>
            <a:off x="6228184" y="0"/>
            <a:ext cx="2915816" cy="2348880"/>
          </a:xfrm>
          <a:prstGeom prst="rect">
            <a:avLst/>
          </a:prstGeom>
        </p:spPr>
      </p:pic>
    </p:spTree>
    <p:extLst>
      <p:ext uri="{BB962C8B-B14F-4D97-AF65-F5344CB8AC3E}">
        <p14:creationId xmlns:p14="http://schemas.microsoft.com/office/powerpoint/2010/main" xmlns="" val="3665521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APP surpopulation SCT-4062</a:t>
            </a:r>
            <a:endParaRPr lang="fr-CA" dirty="0"/>
          </a:p>
        </p:txBody>
      </p:sp>
      <p:sp>
        <p:nvSpPr>
          <p:cNvPr id="3" name="Espace réservé du contenu 2"/>
          <p:cNvSpPr>
            <a:spLocks noGrp="1"/>
          </p:cNvSpPr>
          <p:nvPr>
            <p:ph idx="1"/>
          </p:nvPr>
        </p:nvSpPr>
        <p:spPr/>
        <p:txBody>
          <a:bodyPr/>
          <a:lstStyle/>
          <a:p>
            <a:endParaRPr lang="fr-CA" dirty="0" smtClean="0"/>
          </a:p>
          <a:p>
            <a:endParaRPr lang="fr-CA" dirty="0"/>
          </a:p>
        </p:txBody>
      </p:sp>
      <p:sp>
        <p:nvSpPr>
          <p:cNvPr id="4" name="Espace réservé du contenu 2"/>
          <p:cNvSpPr txBox="1">
            <a:spLocks/>
          </p:cNvSpPr>
          <p:nvPr/>
        </p:nvSpPr>
        <p:spPr bwMode="auto">
          <a:xfrm>
            <a:off x="457200" y="1935163"/>
            <a:ext cx="8229600" cy="4734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fr-CA" dirty="0" smtClean="0"/>
          </a:p>
          <a:p>
            <a:r>
              <a:rPr lang="fr-CA" dirty="0" smtClean="0">
                <a:hlinkClick r:id="rId3"/>
              </a:rPr>
              <a:t>SA</a:t>
            </a:r>
            <a:r>
              <a:rPr lang="fr-CA" dirty="0" smtClean="0"/>
              <a:t> en approche par problème.</a:t>
            </a:r>
          </a:p>
          <a:p>
            <a:endParaRPr lang="fr-CA" sz="1800" dirty="0"/>
          </a:p>
          <a:p>
            <a:endParaRPr lang="fr-CA" sz="1800" dirty="0" smtClean="0"/>
          </a:p>
          <a:p>
            <a:r>
              <a:rPr lang="fr-CA" dirty="0" smtClean="0"/>
              <a:t>La Terre est-elle surpeuplée?</a:t>
            </a:r>
            <a:endParaRPr lang="fr-CA" dirty="0"/>
          </a:p>
        </p:txBody>
      </p:sp>
    </p:spTree>
    <p:extLst>
      <p:ext uri="{BB962C8B-B14F-4D97-AF65-F5344CB8AC3E}">
        <p14:creationId xmlns:p14="http://schemas.microsoft.com/office/powerpoint/2010/main" xmlns="" val="2708403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3. Choix des SAÉ 4</a:t>
            </a:r>
            <a:r>
              <a:rPr lang="fr-CA" baseline="30000" dirty="0" smtClean="0"/>
              <a:t>e</a:t>
            </a:r>
            <a:r>
              <a:rPr lang="fr-CA" dirty="0" smtClean="0"/>
              <a:t> sec.</a:t>
            </a:r>
            <a:endParaRPr lang="fr-CA" dirty="0"/>
          </a:p>
        </p:txBody>
      </p:sp>
      <p:sp>
        <p:nvSpPr>
          <p:cNvPr id="3" name="Espace réservé du texte 2"/>
          <p:cNvSpPr>
            <a:spLocks noGrp="1"/>
          </p:cNvSpPr>
          <p:nvPr>
            <p:ph type="body" idx="1"/>
          </p:nvPr>
        </p:nvSpPr>
        <p:spPr/>
        <p:txBody>
          <a:bodyPr/>
          <a:lstStyle/>
          <a:p>
            <a:r>
              <a:rPr lang="fr-CA" dirty="0" smtClean="0"/>
              <a:t>SCT 4063</a:t>
            </a:r>
            <a:endParaRPr lang="fr-CA" dirty="0"/>
          </a:p>
        </p:txBody>
      </p:sp>
      <p:sp>
        <p:nvSpPr>
          <p:cNvPr id="4" name="Espace réservé du texte 3"/>
          <p:cNvSpPr>
            <a:spLocks noGrp="1"/>
          </p:cNvSpPr>
          <p:nvPr>
            <p:ph type="body" sz="half" idx="3"/>
          </p:nvPr>
        </p:nvSpPr>
        <p:spPr/>
        <p:txBody>
          <a:bodyPr/>
          <a:lstStyle/>
          <a:p>
            <a:r>
              <a:rPr lang="fr-CA" dirty="0" smtClean="0"/>
              <a:t>SCT 4064</a:t>
            </a:r>
            <a:endParaRPr lang="fr-CA" dirty="0"/>
          </a:p>
        </p:txBody>
      </p:sp>
      <p:sp>
        <p:nvSpPr>
          <p:cNvPr id="5" name="Espace réservé du contenu 4"/>
          <p:cNvSpPr>
            <a:spLocks noGrp="1"/>
          </p:cNvSpPr>
          <p:nvPr>
            <p:ph sz="quarter" idx="2"/>
          </p:nvPr>
        </p:nvSpPr>
        <p:spPr>
          <a:xfrm>
            <a:off x="457200" y="2420888"/>
            <a:ext cx="4040188" cy="3939432"/>
          </a:xfrm>
        </p:spPr>
        <p:txBody>
          <a:bodyPr/>
          <a:lstStyle/>
          <a:p>
            <a:r>
              <a:rPr lang="fr-CA" sz="2000" b="1" dirty="0" smtClean="0">
                <a:hlinkClick r:id="rId3"/>
              </a:rPr>
              <a:t>Fabrication d’une éolienne</a:t>
            </a:r>
            <a:endParaRPr lang="fr-CA" sz="2000" b="1" dirty="0" smtClean="0"/>
          </a:p>
          <a:p>
            <a:r>
              <a:rPr lang="fr-CA" sz="2000" b="1" dirty="0">
                <a:hlinkClick r:id="rId4"/>
              </a:rPr>
              <a:t>Gérer le lux</a:t>
            </a:r>
            <a:endParaRPr lang="fr-CA" sz="2000" b="1" dirty="0"/>
          </a:p>
          <a:p>
            <a:r>
              <a:rPr lang="fr-CA" sz="2000" dirty="0" smtClean="0">
                <a:hlinkClick r:id="rId5"/>
              </a:rPr>
              <a:t>Hydroglisseur-MIM</a:t>
            </a:r>
            <a:endParaRPr lang="fr-CA" sz="2000" dirty="0"/>
          </a:p>
          <a:p>
            <a:r>
              <a:rPr lang="fr-CA" sz="2000" dirty="0" smtClean="0"/>
              <a:t>Véhicule électrique</a:t>
            </a:r>
            <a:endParaRPr lang="fr-CA" sz="2000" dirty="0"/>
          </a:p>
          <a:p>
            <a:r>
              <a:rPr lang="fr-CA" sz="2000" dirty="0" smtClean="0">
                <a:hlinkClick r:id="rId4"/>
              </a:rPr>
              <a:t>Croix de Malte</a:t>
            </a:r>
            <a:endParaRPr lang="fr-CA" sz="2000" dirty="0" smtClean="0"/>
          </a:p>
          <a:p>
            <a:r>
              <a:rPr lang="fr-CA" sz="2000" dirty="0">
                <a:hlinkClick r:id="rId6"/>
              </a:rPr>
              <a:t>Chargeur solaire </a:t>
            </a:r>
            <a:r>
              <a:rPr lang="fr-CA" sz="2000" dirty="0" smtClean="0">
                <a:hlinkClick r:id="rId6"/>
              </a:rPr>
              <a:t>MP3</a:t>
            </a:r>
            <a:r>
              <a:rPr lang="fr-CA" sz="2000" dirty="0" smtClean="0"/>
              <a:t>*</a:t>
            </a:r>
          </a:p>
          <a:p>
            <a:r>
              <a:rPr lang="fr-CA" sz="2000" dirty="0" smtClean="0">
                <a:hlinkClick r:id="rId4"/>
              </a:rPr>
              <a:t>Scotch </a:t>
            </a:r>
            <a:r>
              <a:rPr lang="fr-CA" sz="2000" dirty="0" err="1" smtClean="0">
                <a:hlinkClick r:id="rId4"/>
              </a:rPr>
              <a:t>Yoke</a:t>
            </a:r>
            <a:endParaRPr lang="fr-CA" sz="2000" dirty="0"/>
          </a:p>
          <a:p>
            <a:r>
              <a:rPr lang="fr-CA" sz="2000" dirty="0">
                <a:hlinkClick r:id="rId7"/>
              </a:rPr>
              <a:t>Antenne</a:t>
            </a:r>
            <a:r>
              <a:rPr lang="fr-CA" sz="2000" dirty="0"/>
              <a:t> </a:t>
            </a:r>
            <a:r>
              <a:rPr lang="fr-CA" sz="2000" dirty="0">
                <a:hlinkClick r:id="rId8"/>
              </a:rPr>
              <a:t>TV HD</a:t>
            </a:r>
            <a:endParaRPr lang="fr-CA" sz="2000" dirty="0"/>
          </a:p>
          <a:p>
            <a:endParaRPr lang="fr-CA" dirty="0"/>
          </a:p>
        </p:txBody>
      </p:sp>
      <p:sp>
        <p:nvSpPr>
          <p:cNvPr id="6" name="Espace réservé du contenu 5"/>
          <p:cNvSpPr>
            <a:spLocks noGrp="1"/>
          </p:cNvSpPr>
          <p:nvPr>
            <p:ph sz="quarter" idx="4"/>
          </p:nvPr>
        </p:nvSpPr>
        <p:spPr/>
        <p:txBody>
          <a:bodyPr/>
          <a:lstStyle/>
          <a:p>
            <a:r>
              <a:rPr lang="fr-CA" dirty="0" smtClean="0"/>
              <a:t>Une eau propre propre</a:t>
            </a:r>
          </a:p>
          <a:p>
            <a:r>
              <a:rPr lang="fr-CA" dirty="0" smtClean="0">
                <a:hlinkClick r:id="rId9"/>
              </a:rPr>
              <a:t>Aux </a:t>
            </a:r>
            <a:r>
              <a:rPr lang="fr-CA" dirty="0">
                <a:hlinkClick r:id="rId9"/>
              </a:rPr>
              <a:t>arbres citoyens </a:t>
            </a:r>
            <a:endParaRPr lang="fr-CA" dirty="0" smtClean="0"/>
          </a:p>
          <a:p>
            <a:r>
              <a:rPr lang="fr-CA" dirty="0" smtClean="0"/>
              <a:t>Un aquarium bien balancé</a:t>
            </a:r>
          </a:p>
          <a:p>
            <a:r>
              <a:rPr lang="fr-CA" dirty="0" smtClean="0">
                <a:hlinkClick r:id="rId4"/>
              </a:rPr>
              <a:t>Creuser la controverse</a:t>
            </a:r>
            <a:endParaRPr lang="fr-CA" dirty="0" smtClean="0"/>
          </a:p>
          <a:p>
            <a:r>
              <a:rPr lang="fr-CA" dirty="0" smtClean="0">
                <a:hlinkClick r:id="rId4"/>
              </a:rPr>
              <a:t>Lisier de porc</a:t>
            </a:r>
            <a:endParaRPr lang="fr-CA" dirty="0" smtClean="0"/>
          </a:p>
          <a:p>
            <a:r>
              <a:rPr lang="fr-CA" dirty="0" smtClean="0">
                <a:hlinkClick r:id="rId10"/>
              </a:rPr>
              <a:t>La liqueur verte</a:t>
            </a:r>
            <a:r>
              <a:rPr lang="fr-CA" dirty="0" smtClean="0"/>
              <a:t>*</a:t>
            </a:r>
            <a:endParaRPr lang="fr-CA" dirty="0" smtClean="0">
              <a:hlinkClick r:id="rId11"/>
            </a:endParaRPr>
          </a:p>
          <a:p>
            <a:r>
              <a:rPr lang="fr-CA" dirty="0" smtClean="0">
                <a:hlinkClick r:id="rId12"/>
              </a:rPr>
              <a:t>La pub s’est mise au vert</a:t>
            </a:r>
            <a:r>
              <a:rPr lang="fr-CA" dirty="0" smtClean="0"/>
              <a:t>*</a:t>
            </a:r>
          </a:p>
          <a:p>
            <a:r>
              <a:rPr lang="fr-CA" dirty="0" smtClean="0">
                <a:hlinkClick r:id="rId9"/>
              </a:rPr>
              <a:t>Le voyage vers Mars</a:t>
            </a:r>
            <a:endParaRPr lang="fr-CA" dirty="0" smtClean="0"/>
          </a:p>
          <a:p>
            <a:r>
              <a:rPr lang="fr-CA" dirty="0" smtClean="0">
                <a:hlinkClick r:id="rId9"/>
              </a:rPr>
              <a:t>Trop de déchets</a:t>
            </a:r>
            <a:endParaRPr lang="fr-CA" dirty="0" smtClean="0"/>
          </a:p>
          <a:p>
            <a:endParaRPr lang="fr-CA" dirty="0"/>
          </a:p>
        </p:txBody>
      </p:sp>
    </p:spTree>
    <p:extLst>
      <p:ext uri="{BB962C8B-B14F-4D97-AF65-F5344CB8AC3E}">
        <p14:creationId xmlns:p14="http://schemas.microsoft.com/office/powerpoint/2010/main" xmlns="" val="1396354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528" y="-99392"/>
            <a:ext cx="9577064" cy="7272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dirty="0"/>
          </a:p>
        </p:txBody>
      </p:sp>
      <p:sp>
        <p:nvSpPr>
          <p:cNvPr id="2" name="Titre 1"/>
          <p:cNvSpPr>
            <a:spLocks noGrp="1"/>
          </p:cNvSpPr>
          <p:nvPr>
            <p:ph type="title"/>
          </p:nvPr>
        </p:nvSpPr>
        <p:spPr/>
        <p:txBody>
          <a:bodyPr/>
          <a:lstStyle/>
          <a:p>
            <a:endParaRPr lang="fr-CA"/>
          </a:p>
        </p:txBody>
      </p:sp>
      <p:pic>
        <p:nvPicPr>
          <p:cNvPr id="4" name="Espace réservé du contenu 3"/>
          <p:cNvPicPr>
            <a:picLocks noGrp="1" noChangeAspect="1"/>
          </p:cNvPicPr>
          <p:nvPr>
            <p:ph idx="1"/>
          </p:nvPr>
        </p:nvPicPr>
        <p:blipFill>
          <a:blip r:embed="rId3" cstate="email">
            <a:extLst>
              <a:ext uri="{28A0092B-C50C-407E-A947-70E740481C1C}">
                <a14:useLocalDpi xmlns:a14="http://schemas.microsoft.com/office/drawing/2010/main" xmlns=""/>
              </a:ext>
            </a:extLst>
          </a:blip>
          <a:stretch>
            <a:fillRect/>
          </a:stretch>
        </p:blipFill>
        <p:spPr>
          <a:xfrm>
            <a:off x="-158366" y="-650778"/>
            <a:ext cx="5868144" cy="7824194"/>
          </a:xfrm>
        </p:spPr>
      </p:pic>
      <p:sp>
        <p:nvSpPr>
          <p:cNvPr id="3" name="ZoneTexte 2"/>
          <p:cNvSpPr txBox="1"/>
          <p:nvPr/>
        </p:nvSpPr>
        <p:spPr>
          <a:xfrm>
            <a:off x="5940152" y="3352346"/>
            <a:ext cx="2952328" cy="3416320"/>
          </a:xfrm>
          <a:prstGeom prst="rect">
            <a:avLst/>
          </a:prstGeom>
          <a:noFill/>
        </p:spPr>
        <p:txBody>
          <a:bodyPr wrap="square" rtlCol="0">
            <a:spAutoFit/>
          </a:bodyPr>
          <a:lstStyle/>
          <a:p>
            <a:r>
              <a:rPr lang="fr-CA" dirty="0" smtClean="0"/>
              <a:t>Fabrication complète d’une </a:t>
            </a:r>
            <a:r>
              <a:rPr lang="fr-CA" dirty="0" smtClean="0">
                <a:hlinkClick r:id="rId4"/>
              </a:rPr>
              <a:t>éolienne</a:t>
            </a:r>
            <a:r>
              <a:rPr lang="fr-CA" dirty="0" smtClean="0"/>
              <a:t>.</a:t>
            </a:r>
          </a:p>
          <a:p>
            <a:endParaRPr lang="fr-CA" dirty="0" smtClean="0"/>
          </a:p>
          <a:p>
            <a:r>
              <a:rPr lang="fr-CA" dirty="0" smtClean="0"/>
              <a:t>Autres projets chantier 7</a:t>
            </a:r>
            <a:endParaRPr lang="fr-CA" dirty="0">
              <a:hlinkClick r:id="rId5"/>
            </a:endParaRPr>
          </a:p>
          <a:p>
            <a:endParaRPr lang="fr-CA" dirty="0" smtClean="0">
              <a:hlinkClick r:id="rId5"/>
            </a:endParaRPr>
          </a:p>
          <a:p>
            <a:r>
              <a:rPr lang="fr-CA" dirty="0" smtClean="0">
                <a:hlinkClick r:id="rId5"/>
              </a:rPr>
              <a:t>Microscope</a:t>
            </a:r>
            <a:endParaRPr lang="fr-CA" dirty="0" smtClean="0"/>
          </a:p>
          <a:p>
            <a:endParaRPr lang="fr-CA" dirty="0"/>
          </a:p>
          <a:p>
            <a:r>
              <a:rPr lang="fr-CA" dirty="0" smtClean="0">
                <a:hlinkClick r:id="rId6"/>
              </a:rPr>
              <a:t>Électronique</a:t>
            </a:r>
            <a:endParaRPr lang="fr-CA" dirty="0" smtClean="0"/>
          </a:p>
          <a:p>
            <a:endParaRPr lang="fr-CA" dirty="0"/>
          </a:p>
          <a:p>
            <a:r>
              <a:rPr lang="fr-CA" dirty="0" smtClean="0"/>
              <a:t>Colorimètre</a:t>
            </a:r>
          </a:p>
          <a:p>
            <a:endParaRPr lang="fr-CA" dirty="0"/>
          </a:p>
          <a:p>
            <a:r>
              <a:rPr lang="fr-CA" dirty="0" smtClean="0"/>
              <a:t>SCT-4061 ou SCT-4063</a:t>
            </a:r>
            <a:endParaRPr lang="fr-CA" dirty="0"/>
          </a:p>
        </p:txBody>
      </p:sp>
    </p:spTree>
    <p:extLst>
      <p:ext uri="{BB962C8B-B14F-4D97-AF65-F5344CB8AC3E}">
        <p14:creationId xmlns:p14="http://schemas.microsoft.com/office/powerpoint/2010/main" xmlns="" val="3156797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528" y="-99392"/>
            <a:ext cx="9577064" cy="7272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2" name="Titre 1"/>
          <p:cNvSpPr>
            <a:spLocks noGrp="1"/>
          </p:cNvSpPr>
          <p:nvPr>
            <p:ph type="title"/>
          </p:nvPr>
        </p:nvSpPr>
        <p:spPr>
          <a:xfrm>
            <a:off x="457200" y="-603448"/>
            <a:ext cx="8229600" cy="1143000"/>
          </a:xfrm>
        </p:spPr>
        <p:txBody>
          <a:bodyPr/>
          <a:lstStyle/>
          <a:p>
            <a:r>
              <a:rPr lang="fr-CA" sz="1600" dirty="0"/>
              <a:t>Source image : </a:t>
            </a:r>
            <a:r>
              <a:rPr lang="fr-CA" sz="1600" u="sng" dirty="0">
                <a:hlinkClick r:id="rId2"/>
              </a:rPr>
              <a:t>http://www.educol.net/coloriage-eteindre-la-lumiere-i13604.html</a:t>
            </a:r>
            <a:r>
              <a:rPr lang="fr-CA" sz="1600" dirty="0"/>
              <a:t> </a:t>
            </a:r>
            <a:br>
              <a:rPr lang="fr-CA" sz="1600" dirty="0"/>
            </a:br>
            <a:endParaRPr lang="fr-CA" sz="1600" dirty="0"/>
          </a:p>
        </p:txBody>
      </p:sp>
      <p:sp>
        <p:nvSpPr>
          <p:cNvPr id="3" name="Espace réservé du contenu 2"/>
          <p:cNvSpPr>
            <a:spLocks noGrp="1"/>
          </p:cNvSpPr>
          <p:nvPr>
            <p:ph idx="1"/>
          </p:nvPr>
        </p:nvSpPr>
        <p:spPr/>
        <p:txBody>
          <a:bodyPr/>
          <a:lstStyle/>
          <a:p>
            <a:endParaRPr lang="fr-CA" dirty="0"/>
          </a:p>
        </p:txBody>
      </p:sp>
      <p:pic>
        <p:nvPicPr>
          <p:cNvPr id="1026" name="Picture 2" descr="Coloriage éteindre la lumièr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165386" y="548680"/>
            <a:ext cx="6768752" cy="6768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ZoneTexte 5"/>
          <p:cNvSpPr txBox="1"/>
          <p:nvPr/>
        </p:nvSpPr>
        <p:spPr>
          <a:xfrm>
            <a:off x="0" y="2521349"/>
            <a:ext cx="2051720" cy="1569660"/>
          </a:xfrm>
          <a:prstGeom prst="rect">
            <a:avLst/>
          </a:prstGeom>
          <a:noFill/>
        </p:spPr>
        <p:txBody>
          <a:bodyPr wrap="square" rtlCol="0">
            <a:spAutoFit/>
          </a:bodyPr>
          <a:lstStyle/>
          <a:p>
            <a:r>
              <a:rPr lang="fr-CA" sz="2400" dirty="0" smtClean="0">
                <a:hlinkClick r:id="rId4"/>
              </a:rPr>
              <a:t>Gérer le lux!</a:t>
            </a:r>
            <a:r>
              <a:rPr lang="fr-CA" dirty="0" smtClean="0">
                <a:hlinkClick r:id="rId4"/>
              </a:rPr>
              <a:t/>
            </a:r>
            <a:br>
              <a:rPr lang="fr-CA" dirty="0" smtClean="0">
                <a:hlinkClick r:id="rId4"/>
              </a:rPr>
            </a:br>
            <a:r>
              <a:rPr lang="fr-CA" dirty="0" smtClean="0"/>
              <a:t>Par Charles Tardif et </a:t>
            </a:r>
            <a:r>
              <a:rPr lang="fr-CA" dirty="0"/>
              <a:t>D</a:t>
            </a:r>
            <a:r>
              <a:rPr lang="fr-CA" dirty="0" smtClean="0"/>
              <a:t>aniel Lalande</a:t>
            </a:r>
          </a:p>
          <a:p>
            <a:endParaRPr lang="fr-CA" dirty="0"/>
          </a:p>
          <a:p>
            <a:r>
              <a:rPr lang="fr-CA" dirty="0" smtClean="0"/>
              <a:t>SCT-4063</a:t>
            </a:r>
            <a:endParaRPr lang="fr-CA" dirty="0"/>
          </a:p>
        </p:txBody>
      </p:sp>
    </p:spTree>
    <p:extLst>
      <p:ext uri="{BB962C8B-B14F-4D97-AF65-F5344CB8AC3E}">
        <p14:creationId xmlns:p14="http://schemas.microsoft.com/office/powerpoint/2010/main" xmlns="" val="531762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43000"/>
          </a:xfrm>
        </p:spPr>
        <p:txBody>
          <a:bodyPr/>
          <a:lstStyle/>
          <a:p>
            <a:r>
              <a:rPr lang="fr-CA" dirty="0" smtClean="0"/>
              <a:t>Gérer le lux!</a:t>
            </a:r>
            <a:endParaRPr lang="fr-CA" dirty="0"/>
          </a:p>
        </p:txBody>
      </p:sp>
      <p:sp>
        <p:nvSpPr>
          <p:cNvPr id="3" name="Espace réservé du contenu 2"/>
          <p:cNvSpPr>
            <a:spLocks noGrp="1"/>
          </p:cNvSpPr>
          <p:nvPr>
            <p:ph idx="1"/>
          </p:nvPr>
        </p:nvSpPr>
        <p:spPr>
          <a:xfrm>
            <a:off x="457200" y="1556792"/>
            <a:ext cx="8229600" cy="5040560"/>
          </a:xfrm>
        </p:spPr>
        <p:txBody>
          <a:bodyPr/>
          <a:lstStyle/>
          <a:p>
            <a:pPr marL="0" indent="0" algn="just">
              <a:buNone/>
            </a:pPr>
            <a:r>
              <a:rPr lang="fr-CA" dirty="0" smtClean="0"/>
              <a:t>Mise en situation :</a:t>
            </a:r>
          </a:p>
          <a:p>
            <a:pPr marL="0" indent="0" algn="just">
              <a:buNone/>
            </a:pPr>
            <a:endParaRPr lang="fr-CA" dirty="0"/>
          </a:p>
          <a:p>
            <a:pPr marL="0" indent="0" algn="just">
              <a:buNone/>
            </a:pPr>
            <a:r>
              <a:rPr lang="fr-CA" sz="2000" dirty="0"/>
              <a:t>La consommation d’énergie est une préoccupation pour tous, elle concerne autant notre énergie personnelle que celle que nous consommons à la maison. Voilà pourquoi on retrouve dans nos maisons de plus en plus de systèmes intelligents qui permettent d’allumer automatiquement les ampoules lorsqu’une personne entre dans une pièce et de l’éteindre lorsqu’elle en sort. Mais il arrive que l’on laisse les lumières allumées inutilement alors que l’éclairage naturel suffise à la tâche, ce qui correspond à un gaspillage d’énergie. Dans cette situation d’apprentissage, </a:t>
            </a:r>
            <a:r>
              <a:rPr lang="fr-CA" sz="2000" b="1" dirty="0"/>
              <a:t>vous serez amené à concevoir à l’aide des pièces LEGO </a:t>
            </a:r>
            <a:r>
              <a:rPr lang="fr-CA" sz="2000" b="1" dirty="0" smtClean="0"/>
              <a:t>NXT ou EV3 </a:t>
            </a:r>
            <a:r>
              <a:rPr lang="fr-CA" sz="2000" b="1" dirty="0"/>
              <a:t>un système intelligent qui permet de maintenir un éclairage optimal dans une pièce en minimisant l’apport de l’énergie électrique.</a:t>
            </a:r>
          </a:p>
          <a:p>
            <a:pPr marL="0" indent="0" algn="just">
              <a:buNone/>
            </a:pPr>
            <a:r>
              <a:rPr lang="fr-CA" sz="2000" dirty="0" smtClean="0"/>
              <a:t>Vous </a:t>
            </a:r>
            <a:r>
              <a:rPr lang="fr-CA" sz="2000" dirty="0"/>
              <a:t>trouverez dans les pages qui suivent le cahier des charges.</a:t>
            </a:r>
          </a:p>
        </p:txBody>
      </p:sp>
    </p:spTree>
    <p:extLst>
      <p:ext uri="{BB962C8B-B14F-4D97-AF65-F5344CB8AC3E}">
        <p14:creationId xmlns:p14="http://schemas.microsoft.com/office/powerpoint/2010/main" xmlns="" val="3217572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4. Impacts des nouveaux cours</a:t>
            </a:r>
            <a:endParaRPr lang="fr-CA" dirty="0"/>
          </a:p>
        </p:txBody>
      </p:sp>
      <p:sp>
        <p:nvSpPr>
          <p:cNvPr id="3" name="Espace réservé du contenu 2"/>
          <p:cNvSpPr>
            <a:spLocks noGrp="1"/>
          </p:cNvSpPr>
          <p:nvPr>
            <p:ph idx="1"/>
          </p:nvPr>
        </p:nvSpPr>
        <p:spPr/>
        <p:txBody>
          <a:bodyPr/>
          <a:lstStyle/>
          <a:p>
            <a:endParaRPr lang="fr-CA" dirty="0" smtClean="0"/>
          </a:p>
          <a:p>
            <a:r>
              <a:rPr lang="fr-CA" dirty="0" smtClean="0"/>
              <a:t>Comment anticipez-vous l’arrivée des nouveaux cours?</a:t>
            </a:r>
            <a:endParaRPr lang="fr-CA" dirty="0"/>
          </a:p>
        </p:txBody>
      </p:sp>
    </p:spTree>
    <p:extLst>
      <p:ext uri="{BB962C8B-B14F-4D97-AF65-F5344CB8AC3E}">
        <p14:creationId xmlns:p14="http://schemas.microsoft.com/office/powerpoint/2010/main" xmlns="" val="111655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89856"/>
            <a:ext cx="8229600" cy="1143000"/>
          </a:xfrm>
        </p:spPr>
        <p:txBody>
          <a:bodyPr/>
          <a:lstStyle/>
          <a:p>
            <a:r>
              <a:rPr lang="fr-CA" dirty="0" smtClean="0"/>
              <a:t>4. Aménagements possibles d’ateliers et de laboratoire</a:t>
            </a:r>
            <a:endParaRPr lang="fr-CA" dirty="0"/>
          </a:p>
        </p:txBody>
      </p:sp>
      <p:sp>
        <p:nvSpPr>
          <p:cNvPr id="3" name="Espace réservé du contenu 2"/>
          <p:cNvSpPr>
            <a:spLocks noGrp="1"/>
          </p:cNvSpPr>
          <p:nvPr>
            <p:ph idx="1"/>
          </p:nvPr>
        </p:nvSpPr>
        <p:spPr>
          <a:xfrm>
            <a:off x="467544" y="2639963"/>
            <a:ext cx="8229600" cy="4389437"/>
          </a:xfrm>
        </p:spPr>
        <p:txBody>
          <a:bodyPr/>
          <a:lstStyle/>
          <a:p>
            <a:r>
              <a:rPr lang="fr-CA" dirty="0" smtClean="0"/>
              <a:t>Voir notre présentation pour la rencontre nationale des RSP à l’adresse suivante :</a:t>
            </a:r>
          </a:p>
          <a:p>
            <a:endParaRPr lang="fr-CA" dirty="0"/>
          </a:p>
          <a:p>
            <a:r>
              <a:rPr lang="fr-CA" dirty="0" smtClean="0">
                <a:hlinkClick r:id="rId2"/>
              </a:rPr>
              <a:t>www.ppfgf.com/quebec.html</a:t>
            </a:r>
            <a:endParaRPr lang="fr-CA" dirty="0" smtClean="0"/>
          </a:p>
          <a:p>
            <a:endParaRPr lang="fr-CA" dirty="0"/>
          </a:p>
          <a:p>
            <a:endParaRPr lang="fr-CA" dirty="0" smtClean="0"/>
          </a:p>
          <a:p>
            <a:r>
              <a:rPr lang="fr-CA" dirty="0" smtClean="0"/>
              <a:t>Plusieurs documents y sont déposés dont une liste d’outillage recommandé.</a:t>
            </a:r>
          </a:p>
          <a:p>
            <a:endParaRPr lang="fr-CA" dirty="0" smtClean="0"/>
          </a:p>
        </p:txBody>
      </p:sp>
    </p:spTree>
    <p:extLst>
      <p:ext uri="{BB962C8B-B14F-4D97-AF65-F5344CB8AC3E}">
        <p14:creationId xmlns:p14="http://schemas.microsoft.com/office/powerpoint/2010/main" xmlns="" val="1547702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custDataLst>
              <p:tags r:id="rId1"/>
            </p:custDataLst>
          </p:nvPr>
        </p:nvSpPr>
        <p:spPr>
          <a:xfrm>
            <a:off x="468000" y="846000"/>
            <a:ext cx="8229600" cy="1143000"/>
          </a:xfrm>
        </p:spPr>
        <p:txBody>
          <a:bodyPr anchor="t"/>
          <a:lstStyle/>
          <a:p>
            <a:pPr eaLnBrk="1" hangingPunct="1"/>
            <a:r>
              <a:rPr lang="fr-CA" dirty="0" smtClean="0"/>
              <a:t>Les nouveaux cours à la FGA</a:t>
            </a:r>
          </a:p>
        </p:txBody>
      </p:sp>
      <p:sp>
        <p:nvSpPr>
          <p:cNvPr id="30723" name="Espace réservé du contenu 2"/>
          <p:cNvSpPr>
            <a:spLocks noGrp="1"/>
          </p:cNvSpPr>
          <p:nvPr>
            <p:ph idx="1"/>
            <p:custDataLst>
              <p:tags r:id="rId2"/>
            </p:custDataLst>
          </p:nvPr>
        </p:nvSpPr>
        <p:spPr>
          <a:xfrm>
            <a:off x="457200" y="1935480"/>
            <a:ext cx="4798742" cy="4445848"/>
          </a:xfrm>
        </p:spPr>
        <p:txBody>
          <a:bodyPr>
            <a:normAutofit/>
          </a:bodyPr>
          <a:lstStyle/>
          <a:p>
            <a:pPr marL="0" indent="0" eaLnBrk="1" hangingPunct="1">
              <a:buNone/>
            </a:pPr>
            <a:r>
              <a:rPr lang="fr-CA" dirty="0" smtClean="0"/>
              <a:t>FBC :</a:t>
            </a:r>
          </a:p>
          <a:p>
            <a:pPr lvl="1"/>
            <a:r>
              <a:rPr lang="fr-CA" dirty="0" smtClean="0"/>
              <a:t>Relation à l’environnement</a:t>
            </a:r>
          </a:p>
          <a:p>
            <a:pPr lvl="1"/>
            <a:r>
              <a:rPr lang="fr-CA" dirty="0" smtClean="0"/>
              <a:t>Technologie</a:t>
            </a:r>
          </a:p>
          <a:p>
            <a:pPr marL="0" indent="0">
              <a:buNone/>
            </a:pPr>
            <a:r>
              <a:rPr lang="fr-CA" dirty="0" smtClean="0"/>
              <a:t>FBD :</a:t>
            </a:r>
          </a:p>
          <a:p>
            <a:pPr lvl="1"/>
            <a:r>
              <a:rPr lang="fr-CA" dirty="0" smtClean="0"/>
              <a:t>Science et technologie (S&amp;T)</a:t>
            </a:r>
          </a:p>
          <a:p>
            <a:pPr lvl="2"/>
            <a:r>
              <a:rPr lang="fr-CA" dirty="0" smtClean="0"/>
              <a:t>3</a:t>
            </a:r>
            <a:r>
              <a:rPr lang="fr-CA" baseline="30000" dirty="0" smtClean="0"/>
              <a:t>e</a:t>
            </a:r>
            <a:r>
              <a:rPr lang="fr-CA" dirty="0" smtClean="0"/>
              <a:t> secondaire</a:t>
            </a:r>
          </a:p>
          <a:p>
            <a:pPr lvl="2"/>
            <a:r>
              <a:rPr lang="fr-CA" dirty="0" smtClean="0"/>
              <a:t>4</a:t>
            </a:r>
            <a:r>
              <a:rPr lang="fr-CA" baseline="30000" dirty="0" smtClean="0"/>
              <a:t>e</a:t>
            </a:r>
            <a:r>
              <a:rPr lang="fr-CA" dirty="0" smtClean="0"/>
              <a:t> secondaire</a:t>
            </a:r>
          </a:p>
          <a:p>
            <a:pPr lvl="1"/>
            <a:r>
              <a:rPr lang="fr-CA" dirty="0" smtClean="0"/>
              <a:t>Chimie</a:t>
            </a:r>
          </a:p>
          <a:p>
            <a:pPr lvl="1"/>
            <a:r>
              <a:rPr lang="fr-CA" dirty="0" smtClean="0"/>
              <a:t>Physique</a:t>
            </a:r>
          </a:p>
          <a:p>
            <a:pPr lvl="1"/>
            <a:r>
              <a:rPr lang="fr-CA" dirty="0" smtClean="0"/>
              <a:t>Biologie</a:t>
            </a:r>
          </a:p>
        </p:txBody>
      </p:sp>
      <p:pic>
        <p:nvPicPr>
          <p:cNvPr id="2" name="Image 1"/>
          <p:cNvPicPr>
            <a:picLocks noChangeAspect="1"/>
          </p:cNvPicPr>
          <p:nvPr>
            <p:custDataLst>
              <p:tags r:id="rId3"/>
            </p:custDataLst>
          </p:nvPr>
        </p:nvPicPr>
        <p:blipFill>
          <a:blip r:embed="rId6" cstate="email">
            <a:extLst>
              <a:ext uri="{28A0092B-C50C-407E-A947-70E740481C1C}">
                <a14:useLocalDpi xmlns:a14="http://schemas.microsoft.com/office/drawing/2010/main" xmlns=""/>
              </a:ext>
            </a:extLst>
          </a:blip>
          <a:stretch>
            <a:fillRect/>
          </a:stretch>
        </p:blipFill>
        <p:spPr>
          <a:xfrm>
            <a:off x="5358338" y="2060848"/>
            <a:ext cx="3534142" cy="4582346"/>
          </a:xfrm>
          <a:prstGeom prst="rect">
            <a:avLst/>
          </a:prstGeom>
        </p:spPr>
      </p:pic>
    </p:spTree>
    <p:extLst>
      <p:ext uri="{BB962C8B-B14F-4D97-AF65-F5344CB8AC3E}">
        <p14:creationId xmlns:p14="http://schemas.microsoft.com/office/powerpoint/2010/main" xmlns="" val="1817792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noAutofit/>
          </a:bodyPr>
          <a:lstStyle/>
          <a:p>
            <a:r>
              <a:rPr lang="fr-CA" sz="4000" dirty="0"/>
              <a:t>4. Impacts des nouveaux cours</a:t>
            </a:r>
          </a:p>
        </p:txBody>
      </p:sp>
      <p:sp>
        <p:nvSpPr>
          <p:cNvPr id="3" name="Espace réservé du contenu 2"/>
          <p:cNvSpPr>
            <a:spLocks noGrp="1"/>
          </p:cNvSpPr>
          <p:nvPr>
            <p:ph idx="1"/>
            <p:custDataLst>
              <p:tags r:id="rId2"/>
            </p:custDataLst>
          </p:nvPr>
        </p:nvSpPr>
        <p:spPr/>
        <p:txBody>
          <a:bodyPr>
            <a:normAutofit/>
          </a:bodyPr>
          <a:lstStyle/>
          <a:p>
            <a:endParaRPr lang="fr-CA" dirty="0" smtClean="0"/>
          </a:p>
          <a:p>
            <a:r>
              <a:rPr lang="fr-CA" dirty="0" smtClean="0"/>
              <a:t>La formation des enseignants en exercice est un besoin essentiel pour une implantation réussie.</a:t>
            </a:r>
          </a:p>
          <a:p>
            <a:endParaRPr lang="fr-CA" dirty="0"/>
          </a:p>
          <a:p>
            <a:r>
              <a:rPr lang="fr-CA" dirty="0" smtClean="0"/>
              <a:t>Des initiatives de pratique guidée seront plus formatrices que des discours idéologiques et théoriques.</a:t>
            </a:r>
          </a:p>
          <a:p>
            <a:pPr marL="0" indent="0">
              <a:buNone/>
            </a:pPr>
            <a:endParaRPr lang="fr-CA" dirty="0" smtClean="0"/>
          </a:p>
          <a:p>
            <a:pPr marL="0" indent="0">
              <a:buNone/>
            </a:pPr>
            <a:r>
              <a:rPr lang="fr-CA" sz="2000" dirty="0" smtClean="0"/>
              <a:t>(Potvin et Dionne, </a:t>
            </a:r>
            <a:r>
              <a:rPr lang="fr-CA" sz="2000" dirty="0"/>
              <a:t>2007. </a:t>
            </a:r>
            <a:r>
              <a:rPr lang="fr-CA" sz="2000" dirty="0" smtClean="0"/>
              <a:t>Traduction </a:t>
            </a:r>
            <a:r>
              <a:rPr lang="fr-CA" sz="2000" dirty="0"/>
              <a:t>libre)</a:t>
            </a:r>
            <a:endParaRPr lang="fr-CA" sz="2000" dirty="0" smtClean="0"/>
          </a:p>
        </p:txBody>
      </p:sp>
    </p:spTree>
    <p:extLst>
      <p:ext uri="{BB962C8B-B14F-4D97-AF65-F5344CB8AC3E}">
        <p14:creationId xmlns:p14="http://schemas.microsoft.com/office/powerpoint/2010/main" xmlns="" val="11257649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noAutofit/>
          </a:bodyPr>
          <a:lstStyle/>
          <a:p>
            <a:r>
              <a:rPr lang="fr-CA" sz="4000" dirty="0" smtClean="0"/>
              <a:t>4. Impacts sur l’organisation scolaire</a:t>
            </a:r>
            <a:endParaRPr lang="fr-CA" sz="4000" dirty="0"/>
          </a:p>
        </p:txBody>
      </p:sp>
      <p:sp>
        <p:nvSpPr>
          <p:cNvPr id="3" name="Espace réservé du contenu 2"/>
          <p:cNvSpPr>
            <a:spLocks noGrp="1"/>
          </p:cNvSpPr>
          <p:nvPr>
            <p:ph idx="1"/>
            <p:custDataLst>
              <p:tags r:id="rId2"/>
            </p:custDataLst>
          </p:nvPr>
        </p:nvSpPr>
        <p:spPr/>
        <p:txBody>
          <a:bodyPr>
            <a:normAutofit/>
          </a:bodyPr>
          <a:lstStyle/>
          <a:p>
            <a:pPr algn="just"/>
            <a:endParaRPr lang="fr-CA" dirty="0" smtClean="0"/>
          </a:p>
          <a:p>
            <a:pPr algn="just"/>
            <a:r>
              <a:rPr lang="fr-CA" dirty="0" smtClean="0"/>
              <a:t>Évaluation : 40% pratique, 60% théorique ! Pour préparer les élèves adéquatement, </a:t>
            </a:r>
            <a:r>
              <a:rPr lang="fr-CA" b="1" dirty="0" smtClean="0"/>
              <a:t>prévoir beaucoup plus de temps en laboratoire et en atelier </a:t>
            </a:r>
            <a:r>
              <a:rPr lang="fr-CA" dirty="0" smtClean="0"/>
              <a:t>qu’avant.</a:t>
            </a:r>
          </a:p>
          <a:p>
            <a:pPr algn="just"/>
            <a:endParaRPr lang="fr-CA" dirty="0"/>
          </a:p>
          <a:p>
            <a:pPr algn="just"/>
            <a:r>
              <a:rPr lang="fr-CA" dirty="0" smtClean="0"/>
              <a:t>Évaluation : il est prévu que l’enseignant ou le technicien* soit là pour observer l’élève « en tout temps » (ou presque) lors de la passation de l’épreuve pratique. À considérer dans la tâche!</a:t>
            </a:r>
          </a:p>
          <a:p>
            <a:pPr algn="just"/>
            <a:endParaRPr lang="fr-CA" dirty="0" smtClean="0"/>
          </a:p>
          <a:p>
            <a:pPr marL="0" indent="0">
              <a:buNone/>
            </a:pPr>
            <a:endParaRPr lang="fr-CA" dirty="0" smtClean="0"/>
          </a:p>
        </p:txBody>
      </p:sp>
    </p:spTree>
    <p:extLst>
      <p:ext uri="{BB962C8B-B14F-4D97-AF65-F5344CB8AC3E}">
        <p14:creationId xmlns:p14="http://schemas.microsoft.com/office/powerpoint/2010/main" xmlns="" val="22199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noAutofit/>
          </a:bodyPr>
          <a:lstStyle/>
          <a:p>
            <a:r>
              <a:rPr lang="fr-CA" sz="4000" dirty="0" smtClean="0"/>
              <a:t>4. Impacts sur l’organisation scolaire</a:t>
            </a:r>
            <a:endParaRPr lang="fr-CA" sz="4000" dirty="0"/>
          </a:p>
        </p:txBody>
      </p:sp>
      <p:sp>
        <p:nvSpPr>
          <p:cNvPr id="3" name="Espace réservé du contenu 2"/>
          <p:cNvSpPr>
            <a:spLocks noGrp="1"/>
          </p:cNvSpPr>
          <p:nvPr>
            <p:ph idx="1"/>
            <p:custDataLst>
              <p:tags r:id="rId2"/>
            </p:custDataLst>
          </p:nvPr>
        </p:nvSpPr>
        <p:spPr/>
        <p:txBody>
          <a:bodyPr>
            <a:normAutofit/>
          </a:bodyPr>
          <a:lstStyle/>
          <a:p>
            <a:pPr algn="just"/>
            <a:endParaRPr lang="fr-CA" dirty="0" smtClean="0"/>
          </a:p>
          <a:p>
            <a:r>
              <a:rPr lang="fr-CA" dirty="0"/>
              <a:t>L’idéal, petite classe où tout s’y fait (laboratoire et atelier annexés) </a:t>
            </a:r>
            <a:endParaRPr lang="fr-CA" dirty="0" smtClean="0"/>
          </a:p>
          <a:p>
            <a:endParaRPr lang="fr-CA" dirty="0" smtClean="0"/>
          </a:p>
          <a:p>
            <a:r>
              <a:rPr lang="fr-CA" dirty="0" smtClean="0"/>
              <a:t>Temps </a:t>
            </a:r>
            <a:r>
              <a:rPr lang="fr-CA" dirty="0"/>
              <a:t>de libération pour l’enseignant ou ajout d’un TTP… Comme ça s’est fait au secteur des jeunes avec l’arrivée du renouveau!</a:t>
            </a:r>
          </a:p>
          <a:p>
            <a:pPr marL="0" indent="0">
              <a:buNone/>
            </a:pPr>
            <a:endParaRPr lang="fr-CA" dirty="0" smtClean="0"/>
          </a:p>
        </p:txBody>
      </p:sp>
    </p:spTree>
    <p:extLst>
      <p:ext uri="{BB962C8B-B14F-4D97-AF65-F5344CB8AC3E}">
        <p14:creationId xmlns:p14="http://schemas.microsoft.com/office/powerpoint/2010/main" xmlns="" val="3106887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p>
            <a:r>
              <a:rPr lang="fr-CA" dirty="0" smtClean="0"/>
              <a:t>4. Exemple d’évaluation</a:t>
            </a:r>
            <a:endParaRPr lang="fr-CA" dirty="0"/>
          </a:p>
        </p:txBody>
      </p:sp>
      <p:sp>
        <p:nvSpPr>
          <p:cNvPr id="3" name="Espace réservé du contenu 2"/>
          <p:cNvSpPr>
            <a:spLocks noGrp="1"/>
          </p:cNvSpPr>
          <p:nvPr>
            <p:ph idx="1"/>
          </p:nvPr>
        </p:nvSpPr>
        <p:spPr>
          <a:xfrm>
            <a:off x="457200" y="1412776"/>
            <a:ext cx="8229600" cy="5328592"/>
          </a:xfrm>
        </p:spPr>
        <p:txBody>
          <a:bodyPr/>
          <a:lstStyle/>
          <a:p>
            <a:pPr>
              <a:buFont typeface="Wingdings" pitchFamily="2" charset="2"/>
              <a:buChar char="Ø"/>
            </a:pPr>
            <a:r>
              <a:rPr lang="fr-CA" sz="2800" dirty="0" smtClean="0"/>
              <a:t>partie pratique SCT-4061 (2 h)</a:t>
            </a:r>
          </a:p>
          <a:p>
            <a:pPr marL="0" indent="0">
              <a:buNone/>
            </a:pPr>
            <a:endParaRPr lang="fr-CA" sz="2800" dirty="0" smtClean="0"/>
          </a:p>
        </p:txBody>
      </p:sp>
      <p:sp>
        <p:nvSpPr>
          <p:cNvPr id="4" name="Rectangle 3"/>
          <p:cNvSpPr/>
          <p:nvPr/>
        </p:nvSpPr>
        <p:spPr>
          <a:xfrm>
            <a:off x="2267744" y="4221088"/>
            <a:ext cx="4392488" cy="2520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5" name="Rectangle 4"/>
          <p:cNvSpPr/>
          <p:nvPr/>
        </p:nvSpPr>
        <p:spPr>
          <a:xfrm>
            <a:off x="5508104" y="4221088"/>
            <a:ext cx="1152128"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6" name="Ellipse 5"/>
          <p:cNvSpPr/>
          <p:nvPr/>
        </p:nvSpPr>
        <p:spPr>
          <a:xfrm>
            <a:off x="3563888" y="4874344"/>
            <a:ext cx="432048"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8" name="Ellipse 7"/>
          <p:cNvSpPr/>
          <p:nvPr/>
        </p:nvSpPr>
        <p:spPr>
          <a:xfrm>
            <a:off x="3563888" y="5823272"/>
            <a:ext cx="432048"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9" name="Ellipse 8"/>
          <p:cNvSpPr/>
          <p:nvPr/>
        </p:nvSpPr>
        <p:spPr>
          <a:xfrm>
            <a:off x="5436096" y="5823272"/>
            <a:ext cx="432048"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10" name="Ellipse 9"/>
          <p:cNvSpPr/>
          <p:nvPr/>
        </p:nvSpPr>
        <p:spPr>
          <a:xfrm>
            <a:off x="5436096" y="4869160"/>
            <a:ext cx="432048"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11" name="Rectangle 10"/>
          <p:cNvSpPr/>
          <p:nvPr/>
        </p:nvSpPr>
        <p:spPr>
          <a:xfrm>
            <a:off x="6300192" y="6597352"/>
            <a:ext cx="360040" cy="1440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cxnSp>
        <p:nvCxnSpPr>
          <p:cNvPr id="13" name="Connecteur droit avec flèche 12"/>
          <p:cNvCxnSpPr/>
          <p:nvPr/>
        </p:nvCxnSpPr>
        <p:spPr>
          <a:xfrm flipH="1">
            <a:off x="6660232" y="6453336"/>
            <a:ext cx="57606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907704" y="5085184"/>
            <a:ext cx="1512168" cy="5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652120" y="4293096"/>
            <a:ext cx="1152128" cy="369332"/>
          </a:xfrm>
          <a:prstGeom prst="rect">
            <a:avLst/>
          </a:prstGeom>
          <a:noFill/>
        </p:spPr>
        <p:txBody>
          <a:bodyPr wrap="square" rtlCol="0">
            <a:spAutoFit/>
          </a:bodyPr>
          <a:lstStyle/>
          <a:p>
            <a:r>
              <a:rPr lang="fr-CA" dirty="0" smtClean="0"/>
              <a:t>Bureau</a:t>
            </a:r>
            <a:endParaRPr lang="fr-CA" dirty="0"/>
          </a:p>
        </p:txBody>
      </p:sp>
      <p:sp>
        <p:nvSpPr>
          <p:cNvPr id="17" name="ZoneTexte 16"/>
          <p:cNvSpPr txBox="1"/>
          <p:nvPr/>
        </p:nvSpPr>
        <p:spPr>
          <a:xfrm>
            <a:off x="753716" y="4900518"/>
            <a:ext cx="1152128" cy="646331"/>
          </a:xfrm>
          <a:prstGeom prst="rect">
            <a:avLst/>
          </a:prstGeom>
          <a:noFill/>
        </p:spPr>
        <p:txBody>
          <a:bodyPr wrap="square" rtlCol="0">
            <a:spAutoFit/>
          </a:bodyPr>
          <a:lstStyle/>
          <a:p>
            <a:r>
              <a:rPr lang="fr-CA" dirty="0" smtClean="0"/>
              <a:t>Ampoule encastrée</a:t>
            </a:r>
            <a:endParaRPr lang="fr-CA" dirty="0"/>
          </a:p>
        </p:txBody>
      </p:sp>
      <p:sp>
        <p:nvSpPr>
          <p:cNvPr id="18" name="ZoneTexte 17"/>
          <p:cNvSpPr txBox="1"/>
          <p:nvPr/>
        </p:nvSpPr>
        <p:spPr>
          <a:xfrm>
            <a:off x="7148512" y="6192016"/>
            <a:ext cx="1383928" cy="369332"/>
          </a:xfrm>
          <a:prstGeom prst="rect">
            <a:avLst/>
          </a:prstGeom>
          <a:noFill/>
        </p:spPr>
        <p:txBody>
          <a:bodyPr wrap="square" rtlCol="0">
            <a:spAutoFit/>
          </a:bodyPr>
          <a:lstStyle/>
          <a:p>
            <a:r>
              <a:rPr lang="fr-CA" dirty="0" smtClean="0"/>
              <a:t>Interrupteur</a:t>
            </a:r>
            <a:endParaRPr lang="fr-CA" dirty="0"/>
          </a:p>
        </p:txBody>
      </p:sp>
    </p:spTree>
    <p:extLst>
      <p:ext uri="{BB962C8B-B14F-4D97-AF65-F5344CB8AC3E}">
        <p14:creationId xmlns:p14="http://schemas.microsoft.com/office/powerpoint/2010/main" xmlns="" val="3040516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p>
            <a:r>
              <a:rPr lang="fr-CA" dirty="0" smtClean="0"/>
              <a:t>4. Évaluation</a:t>
            </a:r>
            <a:endParaRPr lang="fr-CA" dirty="0"/>
          </a:p>
        </p:txBody>
      </p:sp>
      <p:sp>
        <p:nvSpPr>
          <p:cNvPr id="3" name="Espace réservé du contenu 2"/>
          <p:cNvSpPr>
            <a:spLocks noGrp="1"/>
          </p:cNvSpPr>
          <p:nvPr>
            <p:ph idx="1"/>
          </p:nvPr>
        </p:nvSpPr>
        <p:spPr>
          <a:xfrm>
            <a:off x="457200" y="1412776"/>
            <a:ext cx="8229600" cy="5328592"/>
          </a:xfrm>
        </p:spPr>
        <p:txBody>
          <a:bodyPr/>
          <a:lstStyle/>
          <a:p>
            <a:pPr marL="0" indent="0" algn="just">
              <a:buNone/>
            </a:pPr>
            <a:r>
              <a:rPr lang="fr-CA" dirty="0" smtClean="0"/>
              <a:t>Ce document a été remis à la rencontre nationale des RSP. Adressez-vous à votre responsable du soutien pédagogique pour en avoir une copie.</a:t>
            </a:r>
            <a:endParaRPr lang="fr-CA" dirty="0"/>
          </a:p>
        </p:txBody>
      </p:sp>
      <p:sp>
        <p:nvSpPr>
          <p:cNvPr id="4" name="Rectangle 3"/>
          <p:cNvSpPr/>
          <p:nvPr/>
        </p:nvSpPr>
        <p:spPr>
          <a:xfrm>
            <a:off x="2267744" y="4221088"/>
            <a:ext cx="4392488" cy="2520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5" name="Rectangle 4"/>
          <p:cNvSpPr/>
          <p:nvPr/>
        </p:nvSpPr>
        <p:spPr>
          <a:xfrm>
            <a:off x="5508104" y="4221088"/>
            <a:ext cx="1152128"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6" name="Ellipse 5"/>
          <p:cNvSpPr/>
          <p:nvPr/>
        </p:nvSpPr>
        <p:spPr>
          <a:xfrm>
            <a:off x="3563888" y="4874344"/>
            <a:ext cx="432048"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8" name="Ellipse 7"/>
          <p:cNvSpPr/>
          <p:nvPr/>
        </p:nvSpPr>
        <p:spPr>
          <a:xfrm>
            <a:off x="3563888" y="5823272"/>
            <a:ext cx="432048"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9" name="Ellipse 8"/>
          <p:cNvSpPr/>
          <p:nvPr/>
        </p:nvSpPr>
        <p:spPr>
          <a:xfrm>
            <a:off x="5436096" y="5823272"/>
            <a:ext cx="432048"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10" name="Ellipse 9"/>
          <p:cNvSpPr/>
          <p:nvPr/>
        </p:nvSpPr>
        <p:spPr>
          <a:xfrm>
            <a:off x="5436096" y="4869160"/>
            <a:ext cx="432048"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11" name="Rectangle 10"/>
          <p:cNvSpPr/>
          <p:nvPr/>
        </p:nvSpPr>
        <p:spPr>
          <a:xfrm>
            <a:off x="6300192" y="6597352"/>
            <a:ext cx="360040" cy="1440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cxnSp>
        <p:nvCxnSpPr>
          <p:cNvPr id="13" name="Connecteur droit avec flèche 12"/>
          <p:cNvCxnSpPr/>
          <p:nvPr/>
        </p:nvCxnSpPr>
        <p:spPr>
          <a:xfrm flipH="1">
            <a:off x="6660232" y="6453336"/>
            <a:ext cx="57606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907704" y="5085184"/>
            <a:ext cx="1512168" cy="5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652120" y="4293096"/>
            <a:ext cx="1152128" cy="369332"/>
          </a:xfrm>
          <a:prstGeom prst="rect">
            <a:avLst/>
          </a:prstGeom>
          <a:noFill/>
        </p:spPr>
        <p:txBody>
          <a:bodyPr wrap="square" rtlCol="0">
            <a:spAutoFit/>
          </a:bodyPr>
          <a:lstStyle/>
          <a:p>
            <a:r>
              <a:rPr lang="fr-CA" dirty="0" smtClean="0"/>
              <a:t>Bureau</a:t>
            </a:r>
            <a:endParaRPr lang="fr-CA" dirty="0"/>
          </a:p>
        </p:txBody>
      </p:sp>
      <p:sp>
        <p:nvSpPr>
          <p:cNvPr id="17" name="ZoneTexte 16"/>
          <p:cNvSpPr txBox="1"/>
          <p:nvPr/>
        </p:nvSpPr>
        <p:spPr>
          <a:xfrm>
            <a:off x="753716" y="4900518"/>
            <a:ext cx="1152128" cy="646331"/>
          </a:xfrm>
          <a:prstGeom prst="rect">
            <a:avLst/>
          </a:prstGeom>
          <a:noFill/>
        </p:spPr>
        <p:txBody>
          <a:bodyPr wrap="square" rtlCol="0">
            <a:spAutoFit/>
          </a:bodyPr>
          <a:lstStyle/>
          <a:p>
            <a:r>
              <a:rPr lang="fr-CA" dirty="0" smtClean="0"/>
              <a:t>Ampoule encastrée</a:t>
            </a:r>
            <a:endParaRPr lang="fr-CA" dirty="0"/>
          </a:p>
        </p:txBody>
      </p:sp>
      <p:sp>
        <p:nvSpPr>
          <p:cNvPr id="18" name="ZoneTexte 17"/>
          <p:cNvSpPr txBox="1"/>
          <p:nvPr/>
        </p:nvSpPr>
        <p:spPr>
          <a:xfrm>
            <a:off x="7148512" y="6192016"/>
            <a:ext cx="1383928" cy="369332"/>
          </a:xfrm>
          <a:prstGeom prst="rect">
            <a:avLst/>
          </a:prstGeom>
          <a:noFill/>
        </p:spPr>
        <p:txBody>
          <a:bodyPr wrap="square" rtlCol="0">
            <a:spAutoFit/>
          </a:bodyPr>
          <a:lstStyle/>
          <a:p>
            <a:r>
              <a:rPr lang="fr-CA" dirty="0" smtClean="0"/>
              <a:t>Interrupteur</a:t>
            </a:r>
            <a:endParaRPr lang="fr-CA" dirty="0"/>
          </a:p>
        </p:txBody>
      </p:sp>
    </p:spTree>
    <p:extLst>
      <p:ext uri="{BB962C8B-B14F-4D97-AF65-F5344CB8AC3E}">
        <p14:creationId xmlns:p14="http://schemas.microsoft.com/office/powerpoint/2010/main" xmlns="" val="1583575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836712"/>
            <a:ext cx="8229600" cy="5472608"/>
          </a:xfrm>
        </p:spPr>
        <p:txBody>
          <a:bodyPr/>
          <a:lstStyle/>
          <a:p>
            <a:pPr marL="0" indent="0">
              <a:buNone/>
            </a:pPr>
            <a:r>
              <a:rPr lang="fr-CA" b="1" dirty="0"/>
              <a:t>Exigences à respecter </a:t>
            </a:r>
            <a:r>
              <a:rPr lang="fr-CA" b="1" dirty="0" smtClean="0"/>
              <a:t>:</a:t>
            </a:r>
            <a:endParaRPr lang="fr-CA" dirty="0" smtClean="0"/>
          </a:p>
        </p:txBody>
      </p:sp>
    </p:spTree>
    <p:extLst>
      <p:ext uri="{BB962C8B-B14F-4D97-AF65-F5344CB8AC3E}">
        <p14:creationId xmlns:p14="http://schemas.microsoft.com/office/powerpoint/2010/main" xmlns="" val="1933671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4389437"/>
          </a:xfrm>
        </p:spPr>
        <p:txBody>
          <a:bodyPr/>
          <a:lstStyle/>
          <a:p>
            <a:pPr marL="0" indent="0">
              <a:buNone/>
            </a:pPr>
            <a:r>
              <a:rPr lang="fr-CA" b="1" dirty="0"/>
              <a:t>Tâche 1 : Formuler dans vos mots des caractéristiques essentielles du montage</a:t>
            </a:r>
            <a:endParaRPr lang="fr-CA" dirty="0"/>
          </a:p>
          <a:p>
            <a:pPr marL="0" indent="0">
              <a:buNone/>
            </a:pPr>
            <a:endParaRPr lang="fr-CA" dirty="0" smtClean="0"/>
          </a:p>
          <a:p>
            <a:endParaRPr lang="fr-CA" dirty="0"/>
          </a:p>
        </p:txBody>
      </p:sp>
    </p:spTree>
    <p:extLst>
      <p:ext uri="{BB962C8B-B14F-4D97-AF65-F5344CB8AC3E}">
        <p14:creationId xmlns:p14="http://schemas.microsoft.com/office/powerpoint/2010/main" xmlns="" val="1907120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5472608"/>
          </a:xfrm>
        </p:spPr>
        <p:txBody>
          <a:bodyPr/>
          <a:lstStyle/>
          <a:p>
            <a:pPr marL="0" indent="0">
              <a:buNone/>
            </a:pPr>
            <a:r>
              <a:rPr lang="fr-CA" b="1" dirty="0"/>
              <a:t>Tâche 2 : Concevoir le schéma du circuit électrique.</a:t>
            </a:r>
            <a:endParaRPr lang="fr-CA" dirty="0"/>
          </a:p>
          <a:p>
            <a:pPr marL="0" indent="0">
              <a:buNone/>
            </a:pPr>
            <a:endParaRPr lang="fr-CA" dirty="0"/>
          </a:p>
          <a:p>
            <a:pPr marL="0" lvl="0" indent="0">
              <a:buNone/>
            </a:pPr>
            <a:r>
              <a:rPr lang="fr-CA" b="1" dirty="0" smtClean="0"/>
              <a:t>a) Schématisez </a:t>
            </a:r>
            <a:r>
              <a:rPr lang="fr-CA" b="1" dirty="0"/>
              <a:t>le circuit électrique</a:t>
            </a:r>
            <a:endParaRPr lang="fr-CA" dirty="0"/>
          </a:p>
          <a:p>
            <a:pPr marL="0" lvl="0" indent="0">
              <a:buNone/>
            </a:pPr>
            <a:r>
              <a:rPr lang="fr-CA" b="1" dirty="0" smtClean="0"/>
              <a:t>b) Expliquez </a:t>
            </a:r>
            <a:r>
              <a:rPr lang="fr-CA" b="1" dirty="0"/>
              <a:t>son fonctionnement</a:t>
            </a:r>
            <a:endParaRPr lang="fr-CA" dirty="0"/>
          </a:p>
          <a:p>
            <a:pPr marL="0" indent="0">
              <a:buNone/>
            </a:pPr>
            <a:endParaRPr lang="fr-CA" dirty="0"/>
          </a:p>
          <a:p>
            <a:endParaRPr lang="fr-CA" dirty="0"/>
          </a:p>
        </p:txBody>
      </p:sp>
    </p:spTree>
    <p:extLst>
      <p:ext uri="{BB962C8B-B14F-4D97-AF65-F5344CB8AC3E}">
        <p14:creationId xmlns:p14="http://schemas.microsoft.com/office/powerpoint/2010/main" xmlns="" val="13873661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4389437"/>
          </a:xfrm>
        </p:spPr>
        <p:txBody>
          <a:bodyPr/>
          <a:lstStyle/>
          <a:p>
            <a:pPr marL="0" indent="0">
              <a:buNone/>
            </a:pPr>
            <a:r>
              <a:rPr lang="fr-CA" b="1" dirty="0"/>
              <a:t>Tâche 3 : Assembler le circuit électrique</a:t>
            </a:r>
            <a:endParaRPr lang="fr-CA" dirty="0"/>
          </a:p>
          <a:p>
            <a:pPr marL="0" indent="0">
              <a:buNone/>
            </a:pPr>
            <a:r>
              <a:rPr lang="fr-CA" b="1" dirty="0"/>
              <a:t> </a:t>
            </a:r>
            <a:endParaRPr lang="fr-CA" dirty="0"/>
          </a:p>
        </p:txBody>
      </p:sp>
    </p:spTree>
    <p:extLst>
      <p:ext uri="{BB962C8B-B14F-4D97-AF65-F5344CB8AC3E}">
        <p14:creationId xmlns:p14="http://schemas.microsoft.com/office/powerpoint/2010/main" xmlns="" val="40025904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5256584"/>
          </a:xfrm>
        </p:spPr>
        <p:txBody>
          <a:bodyPr/>
          <a:lstStyle/>
          <a:p>
            <a:pPr marL="0" indent="0">
              <a:buNone/>
            </a:pPr>
            <a:r>
              <a:rPr lang="fr-CA" b="1" dirty="0"/>
              <a:t>Tâche 4 : Vérifier la conformité du circuit et la ou les prises de mesure</a:t>
            </a:r>
            <a:endParaRPr lang="fr-CA" dirty="0"/>
          </a:p>
          <a:p>
            <a:pPr marL="0" indent="0">
              <a:buNone/>
            </a:pPr>
            <a:r>
              <a:rPr lang="fr-CA" dirty="0"/>
              <a:t> </a:t>
            </a:r>
          </a:p>
          <a:p>
            <a:pPr marL="0" lvl="0" indent="0">
              <a:buNone/>
            </a:pPr>
            <a:r>
              <a:rPr lang="fr-CA" b="1" dirty="0" smtClean="0"/>
              <a:t>a) Vérifier </a:t>
            </a:r>
            <a:r>
              <a:rPr lang="fr-CA" b="1" dirty="0"/>
              <a:t>si le circuit est conforme aux exigences</a:t>
            </a:r>
            <a:endParaRPr lang="fr-CA" dirty="0"/>
          </a:p>
          <a:p>
            <a:pPr marL="0" indent="0">
              <a:buNone/>
            </a:pPr>
            <a:endParaRPr lang="fr-CA" dirty="0"/>
          </a:p>
          <a:p>
            <a:pPr marL="0" indent="0">
              <a:buNone/>
            </a:pPr>
            <a:r>
              <a:rPr lang="fr-CA" b="1" dirty="0"/>
              <a:t>b) Ajuster le circuit afin de le rendre opérationnel (s’il y a lieu</a:t>
            </a:r>
            <a:r>
              <a:rPr lang="fr-CA" b="1" dirty="0" smtClean="0"/>
              <a:t>)</a:t>
            </a:r>
            <a:endParaRPr lang="fr-CA" dirty="0"/>
          </a:p>
        </p:txBody>
      </p:sp>
    </p:spTree>
    <p:extLst>
      <p:ext uri="{BB962C8B-B14F-4D97-AF65-F5344CB8AC3E}">
        <p14:creationId xmlns:p14="http://schemas.microsoft.com/office/powerpoint/2010/main" xmlns="" val="2391355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43000"/>
          </a:xfrm>
        </p:spPr>
        <p:txBody>
          <a:bodyPr/>
          <a:lstStyle/>
          <a:p>
            <a:r>
              <a:rPr lang="fr-CA" dirty="0" smtClean="0"/>
              <a:t>1. Des nouvelles du MELS</a:t>
            </a:r>
            <a:endParaRPr lang="fr-CA" dirty="0"/>
          </a:p>
        </p:txBody>
      </p:sp>
      <p:sp>
        <p:nvSpPr>
          <p:cNvPr id="3" name="Espace réservé du contenu 2"/>
          <p:cNvSpPr>
            <a:spLocks noGrp="1"/>
          </p:cNvSpPr>
          <p:nvPr>
            <p:ph idx="1"/>
          </p:nvPr>
        </p:nvSpPr>
        <p:spPr/>
        <p:txBody>
          <a:bodyPr/>
          <a:lstStyle/>
          <a:p>
            <a:r>
              <a:rPr lang="fr-CA" dirty="0" smtClean="0"/>
              <a:t>Les programmes sont tous approuvés, sauf biologie de 5</a:t>
            </a:r>
            <a:r>
              <a:rPr lang="fr-CA" baseline="30000" dirty="0" smtClean="0"/>
              <a:t>e</a:t>
            </a:r>
            <a:r>
              <a:rPr lang="fr-CA" dirty="0" smtClean="0"/>
              <a:t> secondaire.</a:t>
            </a:r>
          </a:p>
          <a:p>
            <a:endParaRPr lang="fr-CA" dirty="0" smtClean="0"/>
          </a:p>
          <a:p>
            <a:r>
              <a:rPr lang="fr-CA" dirty="0" smtClean="0"/>
              <a:t>Les évaluations et DDÉ de 4</a:t>
            </a:r>
            <a:r>
              <a:rPr lang="fr-CA" baseline="30000" dirty="0" smtClean="0"/>
              <a:t>e</a:t>
            </a:r>
            <a:r>
              <a:rPr lang="fr-CA" dirty="0" smtClean="0"/>
              <a:t> secondaire devraient être disponibles en 2014.</a:t>
            </a:r>
          </a:p>
          <a:p>
            <a:endParaRPr lang="fr-CA" dirty="0"/>
          </a:p>
          <a:p>
            <a:r>
              <a:rPr lang="fr-CA" dirty="0" smtClean="0"/>
              <a:t>Le cours SCT-4063 a son importance.</a:t>
            </a:r>
          </a:p>
          <a:p>
            <a:endParaRPr lang="fr-CA" dirty="0" smtClean="0"/>
          </a:p>
          <a:p>
            <a:pPr marL="0" indent="0">
              <a:buNone/>
            </a:pPr>
            <a:endParaRPr lang="fr-CA" dirty="0"/>
          </a:p>
          <a:p>
            <a:endParaRPr lang="fr-CA" dirty="0"/>
          </a:p>
        </p:txBody>
      </p:sp>
    </p:spTree>
    <p:extLst>
      <p:ext uri="{BB962C8B-B14F-4D97-AF65-F5344CB8AC3E}">
        <p14:creationId xmlns:p14="http://schemas.microsoft.com/office/powerpoint/2010/main" xmlns="" val="15713021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5256584"/>
          </a:xfrm>
        </p:spPr>
        <p:txBody>
          <a:bodyPr/>
          <a:lstStyle/>
          <a:p>
            <a:pPr marL="0" indent="0">
              <a:buNone/>
            </a:pPr>
            <a:r>
              <a:rPr lang="fr-CA" b="1" dirty="0"/>
              <a:t>Tâche 4 : Vérifier la conformité du circuit et la ou les prises de mesure</a:t>
            </a:r>
            <a:endParaRPr lang="fr-CA" dirty="0"/>
          </a:p>
          <a:p>
            <a:pPr marL="0" indent="0">
              <a:buNone/>
            </a:pPr>
            <a:r>
              <a:rPr lang="fr-CA" dirty="0"/>
              <a:t> </a:t>
            </a:r>
          </a:p>
        </p:txBody>
      </p:sp>
    </p:spTree>
    <p:extLst>
      <p:ext uri="{BB962C8B-B14F-4D97-AF65-F5344CB8AC3E}">
        <p14:creationId xmlns:p14="http://schemas.microsoft.com/office/powerpoint/2010/main" xmlns="" val="2772138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Note personnelle</a:t>
            </a:r>
            <a:endParaRPr lang="fr-CA" dirty="0"/>
          </a:p>
        </p:txBody>
      </p:sp>
      <p:sp>
        <p:nvSpPr>
          <p:cNvPr id="3" name="Espace réservé du contenu 2"/>
          <p:cNvSpPr>
            <a:spLocks noGrp="1"/>
          </p:cNvSpPr>
          <p:nvPr>
            <p:ph idx="1"/>
          </p:nvPr>
        </p:nvSpPr>
        <p:spPr>
          <a:xfrm>
            <a:off x="457200" y="2207915"/>
            <a:ext cx="8229600" cy="4389437"/>
          </a:xfrm>
        </p:spPr>
        <p:txBody>
          <a:bodyPr/>
          <a:lstStyle/>
          <a:p>
            <a:r>
              <a:rPr lang="fr-CA" dirty="0" smtClean="0"/>
              <a:t>L’élève complète les tâches dans l’ordre qu’il veut.</a:t>
            </a:r>
          </a:p>
          <a:p>
            <a:endParaRPr lang="fr-CA" dirty="0"/>
          </a:p>
          <a:p>
            <a:r>
              <a:rPr lang="fr-CA" dirty="0" smtClean="0"/>
              <a:t>Personnellement, je fabrique toujours le circuit en premier et ensuite je réponds aux questions.</a:t>
            </a:r>
            <a:endParaRPr lang="fr-CA" dirty="0"/>
          </a:p>
        </p:txBody>
      </p:sp>
    </p:spTree>
    <p:extLst>
      <p:ext uri="{BB962C8B-B14F-4D97-AF65-F5344CB8AC3E}">
        <p14:creationId xmlns:p14="http://schemas.microsoft.com/office/powerpoint/2010/main" xmlns="" val="17163666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lstStyle/>
          <a:p>
            <a:r>
              <a:rPr lang="fr-CA" dirty="0"/>
              <a:t>5. Conclusion</a:t>
            </a:r>
          </a:p>
        </p:txBody>
      </p:sp>
      <p:sp>
        <p:nvSpPr>
          <p:cNvPr id="3" name="Espace réservé du contenu 2"/>
          <p:cNvSpPr>
            <a:spLocks noGrp="1"/>
          </p:cNvSpPr>
          <p:nvPr>
            <p:ph idx="1"/>
            <p:custDataLst>
              <p:tags r:id="rId2"/>
            </p:custDataLst>
          </p:nvPr>
        </p:nvSpPr>
        <p:spPr/>
        <p:txBody>
          <a:bodyPr>
            <a:normAutofit/>
          </a:bodyPr>
          <a:lstStyle/>
          <a:p>
            <a:endParaRPr lang="fr-CA" dirty="0" smtClean="0"/>
          </a:p>
          <a:p>
            <a:r>
              <a:rPr lang="fr-CA" dirty="0" smtClean="0"/>
              <a:t>Développons une culture scientifique chez nos élèves.</a:t>
            </a:r>
          </a:p>
          <a:p>
            <a:pPr marL="0" indent="0">
              <a:buNone/>
            </a:pPr>
            <a:endParaRPr lang="fr-CA" dirty="0" smtClean="0"/>
          </a:p>
          <a:p>
            <a:r>
              <a:rPr lang="fr-CA" dirty="0" smtClean="0"/>
              <a:t>Vous, les enseignants, aurez besoin d’être soutenus dans tout cela. De gros, gros changements en S&amp;T!</a:t>
            </a:r>
          </a:p>
          <a:p>
            <a:endParaRPr lang="fr-CA" dirty="0"/>
          </a:p>
          <a:p>
            <a:r>
              <a:rPr lang="fr-CA" dirty="0">
                <a:hlinkClick r:id="rId5"/>
              </a:rPr>
              <a:t>Avis du CSE</a:t>
            </a:r>
            <a:r>
              <a:rPr lang="fr-CA" dirty="0"/>
              <a:t> sur les </a:t>
            </a:r>
            <a:r>
              <a:rPr lang="fr-CA" dirty="0" smtClean="0"/>
              <a:t>S&amp;T et l’annonce du ministre.</a:t>
            </a:r>
            <a:endParaRPr lang="fr-CA" dirty="0"/>
          </a:p>
          <a:p>
            <a:endParaRPr lang="fr-CA" dirty="0" smtClean="0"/>
          </a:p>
          <a:p>
            <a:endParaRPr lang="fr-CA" dirty="0" smtClean="0"/>
          </a:p>
        </p:txBody>
      </p:sp>
    </p:spTree>
    <p:extLst>
      <p:ext uri="{BB962C8B-B14F-4D97-AF65-F5344CB8AC3E}">
        <p14:creationId xmlns:p14="http://schemas.microsoft.com/office/powerpoint/2010/main" xmlns="" val="2501486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446088" y="485800"/>
            <a:ext cx="8229600" cy="1143000"/>
          </a:xfrm>
        </p:spPr>
        <p:txBody>
          <a:bodyPr/>
          <a:lstStyle/>
          <a:p>
            <a:pPr eaLnBrk="1" hangingPunct="1"/>
            <a:r>
              <a:rPr lang="fr-CA" dirty="0" smtClean="0"/>
              <a:t>5. Conclusion</a:t>
            </a:r>
          </a:p>
        </p:txBody>
      </p:sp>
      <p:sp>
        <p:nvSpPr>
          <p:cNvPr id="35843" name="Espace réservé du contenu 2"/>
          <p:cNvSpPr>
            <a:spLocks noGrp="1"/>
          </p:cNvSpPr>
          <p:nvPr>
            <p:ph idx="1"/>
          </p:nvPr>
        </p:nvSpPr>
        <p:spPr>
          <a:xfrm>
            <a:off x="467544" y="1988840"/>
            <a:ext cx="8229600" cy="4389437"/>
          </a:xfrm>
        </p:spPr>
        <p:txBody>
          <a:bodyPr/>
          <a:lstStyle/>
          <a:p>
            <a:pPr eaLnBrk="1" hangingPunct="1"/>
            <a:endParaRPr lang="fr-CA" dirty="0" smtClean="0"/>
          </a:p>
          <a:p>
            <a:pPr eaLnBrk="1" hangingPunct="1"/>
            <a:r>
              <a:rPr lang="fr-CA" dirty="0" smtClean="0"/>
              <a:t>C’est le temps des questions, commentaires, échanges…</a:t>
            </a:r>
          </a:p>
          <a:p>
            <a:pPr eaLnBrk="1" hangingPunct="1"/>
            <a:endParaRPr lang="fr-CA" dirty="0" smtClean="0"/>
          </a:p>
          <a:p>
            <a:pPr marL="0" indent="0" eaLnBrk="1" hangingPunct="1">
              <a:buNone/>
            </a:pPr>
            <a:endParaRPr lang="fr-CA" dirty="0" smtClean="0"/>
          </a:p>
        </p:txBody>
      </p:sp>
    </p:spTree>
    <p:extLst>
      <p:ext uri="{BB962C8B-B14F-4D97-AF65-F5344CB8AC3E}">
        <p14:creationId xmlns:p14="http://schemas.microsoft.com/office/powerpoint/2010/main" xmlns="" val="2723350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lstStyle/>
          <a:p>
            <a:pPr algn="ctr"/>
            <a:r>
              <a:rPr lang="fr-CA" dirty="0"/>
              <a:t>Bibliographie</a:t>
            </a:r>
          </a:p>
        </p:txBody>
      </p:sp>
      <p:sp>
        <p:nvSpPr>
          <p:cNvPr id="3" name="Espace réservé du contenu 2"/>
          <p:cNvSpPr>
            <a:spLocks noGrp="1"/>
          </p:cNvSpPr>
          <p:nvPr>
            <p:ph idx="1"/>
            <p:custDataLst>
              <p:tags r:id="rId2"/>
            </p:custDataLst>
          </p:nvPr>
        </p:nvSpPr>
        <p:spPr>
          <a:xfrm>
            <a:off x="457200" y="1935480"/>
            <a:ext cx="8229600" cy="4733880"/>
          </a:xfrm>
        </p:spPr>
        <p:txBody>
          <a:bodyPr>
            <a:normAutofit fontScale="85000" lnSpcReduction="20000"/>
          </a:bodyPr>
          <a:lstStyle/>
          <a:p>
            <a:r>
              <a:rPr lang="fr-CA" dirty="0" err="1"/>
              <a:t>Barma</a:t>
            </a:r>
            <a:r>
              <a:rPr lang="fr-CA" dirty="0"/>
              <a:t>, S. (</a:t>
            </a:r>
            <a:r>
              <a:rPr lang="fr-CA" dirty="0" smtClean="0"/>
              <a:t>2007). Point de vue sur le nouveau programme science et technologie du secondaire au Québec: regards croisés sur les enjeux de part et d’autre de l’Atlantique. </a:t>
            </a:r>
            <a:r>
              <a:rPr lang="fr-CA" i="1" dirty="0" err="1" smtClean="0"/>
              <a:t>Didaskalia</a:t>
            </a:r>
            <a:r>
              <a:rPr lang="fr-CA" i="1" dirty="0" smtClean="0"/>
              <a:t>, 30</a:t>
            </a:r>
            <a:r>
              <a:rPr lang="fr-CA" dirty="0" smtClean="0"/>
              <a:t>, 109-137. </a:t>
            </a:r>
            <a:endParaRPr lang="fr-CA" dirty="0"/>
          </a:p>
          <a:p>
            <a:endParaRPr lang="fr-CA" dirty="0" smtClean="0"/>
          </a:p>
          <a:p>
            <a:r>
              <a:rPr lang="fr-CA" dirty="0" err="1" smtClean="0"/>
              <a:t>Barma</a:t>
            </a:r>
            <a:r>
              <a:rPr lang="fr-CA" dirty="0"/>
              <a:t>, S. (2008). « </a:t>
            </a:r>
            <a:r>
              <a:rPr lang="fr-CA" i="1" dirty="0"/>
              <a:t>Vers une lecture systémique du contexte, des enjeux et des contraintes du renouvellement des pratiques en éducation aux sciences au secondaire au Québec »</a:t>
            </a:r>
            <a:r>
              <a:rPr lang="fr-CA" dirty="0"/>
              <a:t>. </a:t>
            </a:r>
            <a:r>
              <a:rPr lang="fr-CA" i="1" dirty="0"/>
              <a:t>CJNSE/RCJCÉ.</a:t>
            </a:r>
            <a:r>
              <a:rPr lang="fr-CA" dirty="0"/>
              <a:t> En ligne. Volume 1, no 1</a:t>
            </a:r>
            <a:r>
              <a:rPr lang="fr-CA" b="1" dirty="0"/>
              <a:t>,</a:t>
            </a:r>
            <a:r>
              <a:rPr lang="fr-CA" dirty="0"/>
              <a:t> juillet 2008. </a:t>
            </a:r>
            <a:r>
              <a:rPr lang="fr-CA" u="sng" dirty="0" smtClean="0">
                <a:hlinkClick r:id="rId5"/>
              </a:rPr>
              <a:t>http</a:t>
            </a:r>
            <a:r>
              <a:rPr lang="fr-CA" u="sng" dirty="0">
                <a:hlinkClick r:id="rId5"/>
              </a:rPr>
              <a:t>://</a:t>
            </a:r>
            <a:r>
              <a:rPr lang="fr-CA" u="sng" dirty="0" smtClean="0">
                <a:hlinkClick r:id="rId5"/>
              </a:rPr>
              <a:t>www.cjnse-rcjce.ca/ojs2/index.php/cjnse/article/view/19</a:t>
            </a:r>
            <a:endParaRPr lang="fr-FR" dirty="0" smtClean="0"/>
          </a:p>
          <a:p>
            <a:endParaRPr lang="fr-CA" dirty="0" smtClean="0"/>
          </a:p>
          <a:p>
            <a:r>
              <a:rPr lang="fr-CA" dirty="0" err="1" smtClean="0"/>
              <a:t>Barma</a:t>
            </a:r>
            <a:r>
              <a:rPr lang="fr-CA" dirty="0"/>
              <a:t>, S. (2010). Analyse d'une démarche de transformation de pratique en sciences, dans le cadre du nouveau programme de formation au secondaire, à la lumière de la théorie de l'activité. </a:t>
            </a:r>
            <a:r>
              <a:rPr lang="fr-CA" i="1" dirty="0"/>
              <a:t>Canadian Journal of </a:t>
            </a:r>
            <a:r>
              <a:rPr lang="fr-CA" i="1" dirty="0" err="1"/>
              <a:t>Education</a:t>
            </a:r>
            <a:r>
              <a:rPr lang="fr-CA" i="1" dirty="0"/>
              <a:t>, 33</a:t>
            </a:r>
            <a:r>
              <a:rPr lang="fr-CA" dirty="0"/>
              <a:t>(4), 677-710. </a:t>
            </a:r>
          </a:p>
          <a:p>
            <a:endParaRPr lang="fr-CA" dirty="0" smtClean="0"/>
          </a:p>
        </p:txBody>
      </p:sp>
    </p:spTree>
    <p:extLst>
      <p:ext uri="{BB962C8B-B14F-4D97-AF65-F5344CB8AC3E}">
        <p14:creationId xmlns:p14="http://schemas.microsoft.com/office/powerpoint/2010/main" xmlns="" val="30049720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lstStyle/>
          <a:p>
            <a:pPr algn="ctr"/>
            <a:r>
              <a:rPr lang="fr-CA" dirty="0"/>
              <a:t>Bibliographie</a:t>
            </a:r>
          </a:p>
        </p:txBody>
      </p:sp>
      <p:sp>
        <p:nvSpPr>
          <p:cNvPr id="3" name="Espace réservé du contenu 2"/>
          <p:cNvSpPr>
            <a:spLocks noGrp="1"/>
          </p:cNvSpPr>
          <p:nvPr>
            <p:ph idx="1"/>
            <p:custDataLst>
              <p:tags r:id="rId2"/>
            </p:custDataLst>
          </p:nvPr>
        </p:nvSpPr>
        <p:spPr>
          <a:xfrm>
            <a:off x="457200" y="1935480"/>
            <a:ext cx="8229600" cy="4661872"/>
          </a:xfrm>
        </p:spPr>
        <p:txBody>
          <a:bodyPr>
            <a:normAutofit fontScale="77500" lnSpcReduction="20000"/>
          </a:bodyPr>
          <a:lstStyle/>
          <a:p>
            <a:r>
              <a:rPr lang="fr-CA" dirty="0"/>
              <a:t>Charland, P. (2003). « L'ERE et l'enseignement des sciences : d'une problématique théorique et pratique vers une perspective québécoise ». </a:t>
            </a:r>
            <a:r>
              <a:rPr lang="fr-CA" i="1" dirty="0"/>
              <a:t>Vertigo : la revue électronique en sciences de l’environnement.</a:t>
            </a:r>
            <a:r>
              <a:rPr lang="fr-CA" dirty="0"/>
              <a:t> En ligne. Volume 4, numéro 2, octobre 2003. &lt;http://vertigo.revues.org/4486#ftn9&gt;. Page consulté le 4 février 2013.</a:t>
            </a:r>
          </a:p>
          <a:p>
            <a:endParaRPr lang="fr-CA" dirty="0" smtClean="0"/>
          </a:p>
          <a:p>
            <a:r>
              <a:rPr lang="fr-CA" dirty="0" smtClean="0"/>
              <a:t>Charland</a:t>
            </a:r>
            <a:r>
              <a:rPr lang="fr-CA" dirty="0"/>
              <a:t>, P., Potvin, P. et </a:t>
            </a:r>
            <a:r>
              <a:rPr lang="fr-CA" dirty="0" err="1"/>
              <a:t>Riopel</a:t>
            </a:r>
            <a:r>
              <a:rPr lang="fr-CA" dirty="0"/>
              <a:t>, M. (2009). « L’éducation relative à l’environnement en enseignement des sciences et de la technologie : une contribution pour mieux </a:t>
            </a:r>
            <a:r>
              <a:rPr lang="fr-CA" i="1" dirty="0"/>
              <a:t>vivre ensemble sur Terre</a:t>
            </a:r>
            <a:r>
              <a:rPr lang="fr-CA" dirty="0"/>
              <a:t> ». </a:t>
            </a:r>
            <a:r>
              <a:rPr lang="fr-CA" i="1" dirty="0"/>
              <a:t>Éducation et francophonie : revue scientifique virtuelle</a:t>
            </a:r>
            <a:r>
              <a:rPr lang="fr-CA" dirty="0"/>
              <a:t>. En ligne. Volume 37, numéro 2, automne 2009, p. 63-78. &lt; </a:t>
            </a:r>
            <a:r>
              <a:rPr lang="fr-CA" u="sng" dirty="0">
                <a:hlinkClick r:id="rId5"/>
              </a:rPr>
              <a:t>http://www.acelf.ca/c/revue/pdf/EF-37-2-063-CHARLAND.pdf</a:t>
            </a:r>
            <a:r>
              <a:rPr lang="fr-CA" dirty="0"/>
              <a:t>&gt;. Consulté le 4 février 2013.</a:t>
            </a:r>
          </a:p>
          <a:p>
            <a:endParaRPr lang="fr-CA" dirty="0" smtClean="0"/>
          </a:p>
          <a:p>
            <a:r>
              <a:rPr lang="fr-CA" dirty="0" err="1"/>
              <a:t>Hasni</a:t>
            </a:r>
            <a:r>
              <a:rPr lang="fr-CA" dirty="0"/>
              <a:t>, A., </a:t>
            </a:r>
            <a:r>
              <a:rPr lang="fr-CA" dirty="0" err="1"/>
              <a:t>Bousadra</a:t>
            </a:r>
            <a:r>
              <a:rPr lang="fr-CA" dirty="0"/>
              <a:t>, F., &amp; Marcos, B. (2011). L'enseignement par projets en sciences et technologies : de quoi parle-t-on et comment justifie-t-on le recours à cette approche? </a:t>
            </a:r>
            <a:r>
              <a:rPr lang="fr-CA" i="1" dirty="0"/>
              <a:t>Nouveaux </a:t>
            </a:r>
            <a:r>
              <a:rPr lang="fr-CA" i="1" dirty="0" err="1"/>
              <a:t>c@hiers</a:t>
            </a:r>
            <a:r>
              <a:rPr lang="fr-CA" i="1" dirty="0"/>
              <a:t> de la recherche en éducation, 14</a:t>
            </a:r>
            <a:r>
              <a:rPr lang="fr-CA" dirty="0"/>
              <a:t>(1), 7-28. </a:t>
            </a:r>
            <a:r>
              <a:rPr lang="fr-CA" dirty="0" err="1"/>
              <a:t>doi</a:t>
            </a:r>
            <a:r>
              <a:rPr lang="fr-CA" dirty="0"/>
              <a:t>: 10.7202/1008841ar</a:t>
            </a:r>
          </a:p>
          <a:p>
            <a:endParaRPr lang="fr-CA" dirty="0" smtClean="0"/>
          </a:p>
        </p:txBody>
      </p:sp>
    </p:spTree>
    <p:extLst>
      <p:ext uri="{BB962C8B-B14F-4D97-AF65-F5344CB8AC3E}">
        <p14:creationId xmlns:p14="http://schemas.microsoft.com/office/powerpoint/2010/main" xmlns="" val="37758552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lstStyle/>
          <a:p>
            <a:pPr algn="ctr"/>
            <a:r>
              <a:rPr lang="fr-CA" dirty="0"/>
              <a:t>Bibliographie</a:t>
            </a:r>
          </a:p>
        </p:txBody>
      </p:sp>
      <p:sp>
        <p:nvSpPr>
          <p:cNvPr id="3" name="Espace réservé du contenu 2"/>
          <p:cNvSpPr>
            <a:spLocks noGrp="1"/>
          </p:cNvSpPr>
          <p:nvPr>
            <p:ph idx="1"/>
            <p:custDataLst>
              <p:tags r:id="rId2"/>
            </p:custDataLst>
          </p:nvPr>
        </p:nvSpPr>
        <p:spPr>
          <a:xfrm>
            <a:off x="457200" y="1935480"/>
            <a:ext cx="8229600" cy="4661872"/>
          </a:xfrm>
        </p:spPr>
        <p:txBody>
          <a:bodyPr>
            <a:normAutofit fontScale="85000" lnSpcReduction="10000"/>
          </a:bodyPr>
          <a:lstStyle/>
          <a:p>
            <a:r>
              <a:rPr lang="fr-CA" dirty="0" err="1"/>
              <a:t>Hasni</a:t>
            </a:r>
            <a:r>
              <a:rPr lang="fr-CA" dirty="0"/>
              <a:t>, A., </a:t>
            </a:r>
            <a:r>
              <a:rPr lang="fr-CA" dirty="0" err="1"/>
              <a:t>Moresoli</a:t>
            </a:r>
            <a:r>
              <a:rPr lang="fr-CA" dirty="0"/>
              <a:t>, C., Samson, G., &amp; Owen, M.-È. (2009). Points de vue d'enseignants de sciences au premier cycle du secondaire sur les manuels scolaires dans le contexte de l'implantation des nouveaux programmes au Québec. </a:t>
            </a:r>
            <a:r>
              <a:rPr lang="fr-CA" i="1" dirty="0"/>
              <a:t>Revue des sciences de l'éducation, 35</a:t>
            </a:r>
            <a:r>
              <a:rPr lang="fr-CA" dirty="0"/>
              <a:t>(2), 83-105. </a:t>
            </a:r>
            <a:r>
              <a:rPr lang="fr-CA" dirty="0" err="1"/>
              <a:t>doi</a:t>
            </a:r>
            <a:r>
              <a:rPr lang="fr-CA" dirty="0"/>
              <a:t>: 10.7202/038730ar</a:t>
            </a:r>
          </a:p>
          <a:p>
            <a:endParaRPr lang="fr-CA" dirty="0" smtClean="0"/>
          </a:p>
          <a:p>
            <a:r>
              <a:rPr lang="fr-CA" dirty="0" err="1" smtClean="0"/>
              <a:t>Lacasse</a:t>
            </a:r>
            <a:r>
              <a:rPr lang="fr-CA" dirty="0"/>
              <a:t>, M., &amp; </a:t>
            </a:r>
            <a:r>
              <a:rPr lang="fr-CA" dirty="0" err="1"/>
              <a:t>Barma</a:t>
            </a:r>
            <a:r>
              <a:rPr lang="fr-CA" dirty="0"/>
              <a:t>, S. (2012). Intégrer l'éducation technologique à l'éducation scientifique : pertinence pour les élèves et impacts sur les pratiques d'enseignants. </a:t>
            </a:r>
            <a:r>
              <a:rPr lang="fr-CA" i="1" dirty="0"/>
              <a:t>Canadian Journal of </a:t>
            </a:r>
            <a:r>
              <a:rPr lang="fr-CA" i="1" dirty="0" err="1"/>
              <a:t>Education</a:t>
            </a:r>
            <a:r>
              <a:rPr lang="fr-CA" i="1" dirty="0"/>
              <a:t>, 35</a:t>
            </a:r>
            <a:r>
              <a:rPr lang="fr-CA" dirty="0"/>
              <a:t>(2), 155-191. </a:t>
            </a:r>
          </a:p>
          <a:p>
            <a:endParaRPr lang="fr-CA" dirty="0"/>
          </a:p>
          <a:p>
            <a:r>
              <a:rPr lang="fr-CA" dirty="0"/>
              <a:t>Ministère de l’Éducation, du Loisir et du Sport (2007). </a:t>
            </a:r>
            <a:r>
              <a:rPr lang="fr-CA" i="1" dirty="0"/>
              <a:t>Programme de formation de l’école québécoise. Enseignement secondaire, 2</a:t>
            </a:r>
            <a:r>
              <a:rPr lang="fr-CA" i="1" baseline="30000" dirty="0"/>
              <a:t>e</a:t>
            </a:r>
            <a:r>
              <a:rPr lang="fr-CA" i="1" dirty="0"/>
              <a:t> cycle. </a:t>
            </a:r>
            <a:r>
              <a:rPr lang="fr-CA" dirty="0"/>
              <a:t>Québec : Gouvernement du Québec.</a:t>
            </a:r>
          </a:p>
          <a:p>
            <a:endParaRPr lang="fr-CA" dirty="0"/>
          </a:p>
        </p:txBody>
      </p:sp>
    </p:spTree>
    <p:extLst>
      <p:ext uri="{BB962C8B-B14F-4D97-AF65-F5344CB8AC3E}">
        <p14:creationId xmlns:p14="http://schemas.microsoft.com/office/powerpoint/2010/main" xmlns="" val="15571928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lstStyle/>
          <a:p>
            <a:pPr algn="ctr"/>
            <a:r>
              <a:rPr lang="fr-CA" dirty="0"/>
              <a:t>Bibliographie</a:t>
            </a:r>
          </a:p>
        </p:txBody>
      </p:sp>
      <p:sp>
        <p:nvSpPr>
          <p:cNvPr id="3" name="Espace réservé du contenu 2"/>
          <p:cNvSpPr>
            <a:spLocks noGrp="1"/>
          </p:cNvSpPr>
          <p:nvPr>
            <p:ph idx="1"/>
            <p:custDataLst>
              <p:tags r:id="rId2"/>
            </p:custDataLst>
          </p:nvPr>
        </p:nvSpPr>
        <p:spPr>
          <a:xfrm>
            <a:off x="467544" y="2052112"/>
            <a:ext cx="8229600" cy="4805888"/>
          </a:xfrm>
        </p:spPr>
        <p:txBody>
          <a:bodyPr>
            <a:normAutofit fontScale="92500" lnSpcReduction="10000"/>
          </a:bodyPr>
          <a:lstStyle/>
          <a:p>
            <a:r>
              <a:rPr lang="fr-CA" dirty="0"/>
              <a:t>Ministère de l’Éducation, du Loisir et du Sport, Direction de l’éducation des adultes et de l’action communautaire. (à paraître). </a:t>
            </a:r>
            <a:r>
              <a:rPr lang="fr-CA" i="1" dirty="0"/>
              <a:t>Programme d’études : Science et technologie. </a:t>
            </a:r>
            <a:r>
              <a:rPr lang="fr-CA" dirty="0"/>
              <a:t>Québec : Gouvernement du Québec.</a:t>
            </a:r>
          </a:p>
          <a:p>
            <a:endParaRPr lang="fr-CA" dirty="0"/>
          </a:p>
          <a:p>
            <a:r>
              <a:rPr lang="fr-CA" dirty="0" err="1" smtClean="0"/>
              <a:t>Mujawamariya</a:t>
            </a:r>
            <a:r>
              <a:rPr lang="fr-CA" dirty="0"/>
              <a:t>, D., &amp; Guilbert, L. (2002). L'enseignement des sciences dans une perspective constructiviste : vers l'établissement du rééquilibre des inégalités entre les sexes en sciences. </a:t>
            </a:r>
            <a:r>
              <a:rPr lang="fr-CA" i="1" dirty="0"/>
              <a:t>Recherches féministes, 15</a:t>
            </a:r>
            <a:r>
              <a:rPr lang="fr-CA" dirty="0"/>
              <a:t>(1), 25-45. </a:t>
            </a:r>
            <a:r>
              <a:rPr lang="fr-CA" dirty="0" err="1"/>
              <a:t>doi</a:t>
            </a:r>
            <a:r>
              <a:rPr lang="fr-CA" dirty="0"/>
              <a:t>: 10.7202/000769ar</a:t>
            </a:r>
          </a:p>
          <a:p>
            <a:endParaRPr lang="fr-CA" dirty="0" smtClean="0"/>
          </a:p>
          <a:p>
            <a:r>
              <a:rPr lang="fr-CA" dirty="0" smtClean="0"/>
              <a:t>Potvin</a:t>
            </a:r>
            <a:r>
              <a:rPr lang="fr-CA" dirty="0"/>
              <a:t>, P. (2011). </a:t>
            </a:r>
            <a:r>
              <a:rPr lang="fr-CA" i="1" dirty="0"/>
              <a:t>Manuel d’enseignement des sciences et de la technologie</a:t>
            </a:r>
            <a:r>
              <a:rPr lang="fr-CA" dirty="0"/>
              <a:t>, </a:t>
            </a:r>
            <a:r>
              <a:rPr lang="fr-CA" dirty="0" err="1"/>
              <a:t>Multimondes</a:t>
            </a:r>
            <a:r>
              <a:rPr lang="fr-CA" dirty="0"/>
              <a:t>, Québec.</a:t>
            </a:r>
          </a:p>
          <a:p>
            <a:endParaRPr lang="fr-FR" dirty="0" smtClean="0"/>
          </a:p>
        </p:txBody>
      </p:sp>
    </p:spTree>
    <p:extLst>
      <p:ext uri="{BB962C8B-B14F-4D97-AF65-F5344CB8AC3E}">
        <p14:creationId xmlns:p14="http://schemas.microsoft.com/office/powerpoint/2010/main" xmlns="" val="4377650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lstStyle/>
          <a:p>
            <a:pPr algn="ctr"/>
            <a:r>
              <a:rPr lang="fr-CA" dirty="0" smtClean="0"/>
              <a:t>Bibliographie</a:t>
            </a:r>
            <a:endParaRPr lang="fr-CA" dirty="0"/>
          </a:p>
        </p:txBody>
      </p:sp>
      <p:sp>
        <p:nvSpPr>
          <p:cNvPr id="3" name="Espace réservé du contenu 2"/>
          <p:cNvSpPr>
            <a:spLocks noGrp="1"/>
          </p:cNvSpPr>
          <p:nvPr>
            <p:ph idx="1"/>
            <p:custDataLst>
              <p:tags r:id="rId2"/>
            </p:custDataLst>
          </p:nvPr>
        </p:nvSpPr>
        <p:spPr>
          <a:xfrm>
            <a:off x="457200" y="1935480"/>
            <a:ext cx="8229600" cy="4733880"/>
          </a:xfrm>
        </p:spPr>
        <p:txBody>
          <a:bodyPr>
            <a:normAutofit fontScale="92500" lnSpcReduction="10000"/>
          </a:bodyPr>
          <a:lstStyle/>
          <a:p>
            <a:r>
              <a:rPr lang="fr-CA" dirty="0"/>
              <a:t>Potvin, P., &amp; Dionne, E. (2007, 2007). </a:t>
            </a:r>
            <a:r>
              <a:rPr lang="fr-CA" dirty="0" err="1"/>
              <a:t>Realities</a:t>
            </a:r>
            <a:r>
              <a:rPr lang="fr-CA" dirty="0"/>
              <a:t> and challenges of </a:t>
            </a:r>
            <a:r>
              <a:rPr lang="fr-CA" dirty="0" err="1"/>
              <a:t>educational</a:t>
            </a:r>
            <a:r>
              <a:rPr lang="fr-CA" dirty="0"/>
              <a:t> </a:t>
            </a:r>
            <a:r>
              <a:rPr lang="fr-CA" dirty="0" err="1"/>
              <a:t>reform</a:t>
            </a:r>
            <a:r>
              <a:rPr lang="fr-CA" dirty="0"/>
              <a:t> in the province of </a:t>
            </a:r>
            <a:r>
              <a:rPr lang="fr-CA" dirty="0" err="1"/>
              <a:t>Quebec</a:t>
            </a:r>
            <a:r>
              <a:rPr lang="fr-CA" dirty="0"/>
              <a:t>: </a:t>
            </a:r>
            <a:r>
              <a:rPr lang="fr-CA" dirty="0" err="1"/>
              <a:t>exploratory</a:t>
            </a:r>
            <a:r>
              <a:rPr lang="fr-CA" dirty="0"/>
              <a:t> </a:t>
            </a:r>
            <a:r>
              <a:rPr lang="fr-CA" dirty="0" err="1"/>
              <a:t>research</a:t>
            </a:r>
            <a:r>
              <a:rPr lang="fr-CA" dirty="0"/>
              <a:t> on </a:t>
            </a:r>
            <a:r>
              <a:rPr lang="fr-CA" dirty="0" err="1"/>
              <a:t>teaching</a:t>
            </a:r>
            <a:r>
              <a:rPr lang="fr-CA" dirty="0"/>
              <a:t> science and </a:t>
            </a:r>
            <a:r>
              <a:rPr lang="fr-CA" dirty="0" err="1"/>
              <a:t>technology</a:t>
            </a:r>
            <a:r>
              <a:rPr lang="fr-CA" dirty="0"/>
              <a:t>. </a:t>
            </a:r>
            <a:r>
              <a:rPr lang="fr-CA" i="1" dirty="0"/>
              <a:t>McGill Journal of </a:t>
            </a:r>
            <a:r>
              <a:rPr lang="fr-CA" i="1" dirty="0" err="1"/>
              <a:t>Education</a:t>
            </a:r>
            <a:r>
              <a:rPr lang="fr-CA" i="1" dirty="0"/>
              <a:t> (Online), 42,</a:t>
            </a:r>
            <a:r>
              <a:rPr lang="fr-CA" dirty="0"/>
              <a:t> 393-410</a:t>
            </a:r>
            <a:r>
              <a:rPr lang="fr-CA" dirty="0" smtClean="0"/>
              <a:t>.</a:t>
            </a:r>
          </a:p>
          <a:p>
            <a:endParaRPr lang="fr-CA" dirty="0"/>
          </a:p>
          <a:p>
            <a:r>
              <a:rPr lang="fr-CA" dirty="0"/>
              <a:t>Potvin, P</a:t>
            </a:r>
            <a:r>
              <a:rPr lang="fr-CA" dirty="0" smtClean="0"/>
              <a:t>., </a:t>
            </a:r>
            <a:r>
              <a:rPr lang="fr-CA" dirty="0" err="1" smtClean="0"/>
              <a:t>Riopel</a:t>
            </a:r>
            <a:r>
              <a:rPr lang="fr-CA" dirty="0" smtClean="0"/>
              <a:t>, M., Charland, P. &amp; Fournier, F. </a:t>
            </a:r>
            <a:r>
              <a:rPr lang="fr-CA" dirty="0"/>
              <a:t>(</a:t>
            </a:r>
            <a:r>
              <a:rPr lang="fr-CA" dirty="0" smtClean="0"/>
              <a:t>2009). </a:t>
            </a:r>
            <a:r>
              <a:rPr lang="fr-CA" i="1" dirty="0" smtClean="0"/>
              <a:t>Apprendre et enseigner </a:t>
            </a:r>
            <a:r>
              <a:rPr lang="fr-CA" i="1" dirty="0"/>
              <a:t>la </a:t>
            </a:r>
            <a:r>
              <a:rPr lang="fr-CA" i="1" dirty="0" smtClean="0"/>
              <a:t>technologie: Regards multiples</a:t>
            </a:r>
            <a:r>
              <a:rPr lang="fr-CA" dirty="0" smtClean="0"/>
              <a:t>, </a:t>
            </a:r>
            <a:r>
              <a:rPr lang="fr-CA" dirty="0" err="1"/>
              <a:t>Multimondes</a:t>
            </a:r>
            <a:r>
              <a:rPr lang="fr-CA" dirty="0"/>
              <a:t>, Québec.</a:t>
            </a:r>
          </a:p>
          <a:p>
            <a:endParaRPr lang="fr-CA" dirty="0" smtClean="0"/>
          </a:p>
          <a:p>
            <a:r>
              <a:rPr lang="fr-CA" dirty="0"/>
              <a:t>Potvin, P., </a:t>
            </a:r>
            <a:r>
              <a:rPr lang="fr-CA" dirty="0" err="1"/>
              <a:t>Riopel</a:t>
            </a:r>
            <a:r>
              <a:rPr lang="fr-CA" dirty="0"/>
              <a:t>, M</a:t>
            </a:r>
            <a:r>
              <a:rPr lang="fr-CA" dirty="0" smtClean="0"/>
              <a:t>. &amp; Masson, S. </a:t>
            </a:r>
            <a:r>
              <a:rPr lang="fr-CA" dirty="0"/>
              <a:t>(</a:t>
            </a:r>
            <a:r>
              <a:rPr lang="fr-CA" dirty="0" smtClean="0"/>
              <a:t>2007). </a:t>
            </a:r>
            <a:r>
              <a:rPr lang="fr-CA" i="1" dirty="0" smtClean="0"/>
              <a:t>Regards multiples sur l’enseignement des sciences</a:t>
            </a:r>
            <a:r>
              <a:rPr lang="fr-CA" dirty="0" smtClean="0"/>
              <a:t>, </a:t>
            </a:r>
            <a:r>
              <a:rPr lang="fr-CA" dirty="0" err="1"/>
              <a:t>Multimondes</a:t>
            </a:r>
            <a:r>
              <a:rPr lang="fr-CA" dirty="0"/>
              <a:t>, Québec.</a:t>
            </a:r>
          </a:p>
          <a:p>
            <a:endParaRPr lang="fr-CA" dirty="0"/>
          </a:p>
        </p:txBody>
      </p:sp>
    </p:spTree>
    <p:extLst>
      <p:ext uri="{BB962C8B-B14F-4D97-AF65-F5344CB8AC3E}">
        <p14:creationId xmlns:p14="http://schemas.microsoft.com/office/powerpoint/2010/main" xmlns="" val="24398234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lstStyle/>
          <a:p>
            <a:pPr algn="ctr"/>
            <a:r>
              <a:rPr lang="fr-CA" dirty="0" smtClean="0"/>
              <a:t>Bibliographie</a:t>
            </a:r>
            <a:endParaRPr lang="fr-CA" dirty="0"/>
          </a:p>
        </p:txBody>
      </p:sp>
      <p:sp>
        <p:nvSpPr>
          <p:cNvPr id="3" name="Espace réservé du contenu 2"/>
          <p:cNvSpPr>
            <a:spLocks noGrp="1"/>
          </p:cNvSpPr>
          <p:nvPr>
            <p:ph idx="1"/>
            <p:custDataLst>
              <p:tags r:id="rId2"/>
            </p:custDataLst>
          </p:nvPr>
        </p:nvSpPr>
        <p:spPr>
          <a:xfrm>
            <a:off x="457200" y="1935480"/>
            <a:ext cx="8229600" cy="4733880"/>
          </a:xfrm>
        </p:spPr>
        <p:txBody>
          <a:bodyPr>
            <a:normAutofit fontScale="85000" lnSpcReduction="20000"/>
          </a:bodyPr>
          <a:lstStyle/>
          <a:p>
            <a:r>
              <a:rPr lang="fr-CA" dirty="0"/>
              <a:t>Rousseau, N., </a:t>
            </a:r>
            <a:r>
              <a:rPr lang="fr-CA" dirty="0" err="1"/>
              <a:t>Théberge</a:t>
            </a:r>
            <a:r>
              <a:rPr lang="fr-CA" dirty="0"/>
              <a:t>, N., </a:t>
            </a:r>
            <a:r>
              <a:rPr lang="fr-CA" dirty="0" err="1"/>
              <a:t>Bergevin</a:t>
            </a:r>
            <a:r>
              <a:rPr lang="fr-CA" dirty="0"/>
              <a:t>, S., </a:t>
            </a:r>
            <a:r>
              <a:rPr lang="fr-CA" dirty="0" err="1"/>
              <a:t>Tétreault</a:t>
            </a:r>
            <a:r>
              <a:rPr lang="fr-CA" dirty="0"/>
              <a:t>, K., Samson, G., Dumont, M., &amp; </a:t>
            </a:r>
            <a:r>
              <a:rPr lang="fr-CA" dirty="0" err="1"/>
              <a:t>Myre-Bisaillon</a:t>
            </a:r>
            <a:r>
              <a:rPr lang="fr-CA" dirty="0"/>
              <a:t>, J. (2010). L'éducation des adultes chez les 16 à 18 ans : La volonté de réussir l'école&amp;#8230; et la vie! </a:t>
            </a:r>
            <a:r>
              <a:rPr lang="fr-CA" i="1" dirty="0"/>
              <a:t>Éducation et francophonie, 38</a:t>
            </a:r>
            <a:r>
              <a:rPr lang="fr-CA" dirty="0"/>
              <a:t>(1), 154-177. </a:t>
            </a:r>
            <a:r>
              <a:rPr lang="fr-CA" dirty="0" err="1"/>
              <a:t>doi</a:t>
            </a:r>
            <a:r>
              <a:rPr lang="fr-CA" dirty="0"/>
              <a:t>: 10.7202/039985ar</a:t>
            </a:r>
          </a:p>
          <a:p>
            <a:endParaRPr lang="fr-CA" dirty="0"/>
          </a:p>
          <a:p>
            <a:r>
              <a:rPr lang="fr-CA" dirty="0"/>
              <a:t>Samson, G., </a:t>
            </a:r>
            <a:r>
              <a:rPr lang="fr-CA" dirty="0" err="1"/>
              <a:t>Hasni</a:t>
            </a:r>
            <a:r>
              <a:rPr lang="fr-CA" dirty="0"/>
              <a:t>, A., &amp; Ducharme-Rivard, A. (2012). Constats et défis à relever en matière d'intégration et d'interdisciplinarité : résultats partiels d'une recension d'écrits. </a:t>
            </a:r>
            <a:r>
              <a:rPr lang="fr-CA" i="1" dirty="0"/>
              <a:t>McGill Journal of </a:t>
            </a:r>
            <a:r>
              <a:rPr lang="fr-CA" i="1" dirty="0" err="1"/>
              <a:t>Education</a:t>
            </a:r>
            <a:r>
              <a:rPr lang="fr-CA" i="1" dirty="0"/>
              <a:t>, 47</a:t>
            </a:r>
            <a:r>
              <a:rPr lang="fr-CA" dirty="0"/>
              <a:t>(2), 193-212. </a:t>
            </a:r>
            <a:r>
              <a:rPr lang="fr-CA" dirty="0" err="1"/>
              <a:t>doi</a:t>
            </a:r>
            <a:r>
              <a:rPr lang="fr-CA" dirty="0"/>
              <a:t>: 10.7202/1013123ar</a:t>
            </a:r>
          </a:p>
          <a:p>
            <a:endParaRPr lang="fr-FR" dirty="0" smtClean="0"/>
          </a:p>
          <a:p>
            <a:r>
              <a:rPr lang="fr-FR" dirty="0" err="1" smtClean="0"/>
              <a:t>Villemagne</a:t>
            </a:r>
            <a:r>
              <a:rPr lang="fr-FR" b="1" dirty="0"/>
              <a:t>,</a:t>
            </a:r>
            <a:r>
              <a:rPr lang="fr-FR" dirty="0"/>
              <a:t> C. (2008a). « Regard sur l’éducation relative à l’environnement des adultes ». </a:t>
            </a:r>
            <a:r>
              <a:rPr lang="fr-FR" i="1" dirty="0" err="1"/>
              <a:t>VertigO</a:t>
            </a:r>
            <a:r>
              <a:rPr lang="fr-FR" i="1" dirty="0"/>
              <a:t> - la revue électronique en sciences de l'environnement.</a:t>
            </a:r>
            <a:r>
              <a:rPr lang="fr-FR" dirty="0"/>
              <a:t> En ligne. Volume 8, numéro 1, avril 2008. &lt;http://vertigo.revues.org/1915&gt;. Consulté le 4 février 2013</a:t>
            </a:r>
            <a:r>
              <a:rPr lang="fr-FR" dirty="0" smtClean="0"/>
              <a:t>.</a:t>
            </a:r>
            <a:endParaRPr lang="fr-CA" dirty="0"/>
          </a:p>
        </p:txBody>
      </p:sp>
    </p:spTree>
    <p:extLst>
      <p:ext uri="{BB962C8B-B14F-4D97-AF65-F5344CB8AC3E}">
        <p14:creationId xmlns:p14="http://schemas.microsoft.com/office/powerpoint/2010/main" xmlns="" val="305032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04664"/>
            <a:ext cx="8229600" cy="1143000"/>
          </a:xfrm>
        </p:spPr>
        <p:txBody>
          <a:bodyPr>
            <a:normAutofit fontScale="90000"/>
          </a:bodyPr>
          <a:lstStyle/>
          <a:p>
            <a:pPr eaLnBrk="1" fontAlgn="auto" hangingPunct="1">
              <a:spcAft>
                <a:spcPts val="0"/>
              </a:spcAft>
              <a:defRPr/>
            </a:pPr>
            <a:r>
              <a:rPr lang="fr-CA" dirty="0" smtClean="0"/>
              <a:t>Les buts du nouveau programme</a:t>
            </a:r>
          </a:p>
        </p:txBody>
      </p:sp>
      <p:sp>
        <p:nvSpPr>
          <p:cNvPr id="31747" name="Espace réservé du contenu 2"/>
          <p:cNvSpPr>
            <a:spLocks noGrp="1"/>
          </p:cNvSpPr>
          <p:nvPr>
            <p:ph idx="1"/>
          </p:nvPr>
        </p:nvSpPr>
        <p:spPr/>
        <p:txBody>
          <a:bodyPr/>
          <a:lstStyle/>
          <a:p>
            <a:pPr eaLnBrk="1" hangingPunct="1"/>
            <a:r>
              <a:rPr lang="fr-CA" dirty="0"/>
              <a:t>Ce programme vise à développer chez l’élève une </a:t>
            </a:r>
            <a:r>
              <a:rPr lang="fr-CA" b="1" u="sng" dirty="0"/>
              <a:t>culture</a:t>
            </a:r>
            <a:r>
              <a:rPr lang="fr-CA" dirty="0"/>
              <a:t> scientifique et technologique qui permet </a:t>
            </a:r>
            <a:r>
              <a:rPr lang="fr-CA" dirty="0" smtClean="0"/>
              <a:t>:</a:t>
            </a:r>
          </a:p>
          <a:p>
            <a:pPr lvl="1" eaLnBrk="1" hangingPunct="1"/>
            <a:r>
              <a:rPr lang="fr-CA" dirty="0"/>
              <a:t>de réaliser son potentiel </a:t>
            </a:r>
            <a:r>
              <a:rPr lang="fr-CA" dirty="0" smtClean="0"/>
              <a:t>intellectuel;</a:t>
            </a:r>
          </a:p>
          <a:p>
            <a:pPr lvl="1" eaLnBrk="1" hangingPunct="1"/>
            <a:r>
              <a:rPr lang="fr-CA" dirty="0"/>
              <a:t>de participer de manière active, critique et informée aux débats de la </a:t>
            </a:r>
            <a:r>
              <a:rPr lang="fr-CA" dirty="0" smtClean="0"/>
              <a:t>société;</a:t>
            </a:r>
          </a:p>
          <a:p>
            <a:pPr lvl="1" eaLnBrk="1" hangingPunct="1"/>
            <a:r>
              <a:rPr lang="fr-CA" dirty="0"/>
              <a:t>d’utiliser les produits de la science et de la technologie dans son </a:t>
            </a:r>
            <a:r>
              <a:rPr lang="fr-CA" dirty="0" smtClean="0"/>
              <a:t>quotidien;</a:t>
            </a:r>
          </a:p>
          <a:p>
            <a:pPr lvl="1" eaLnBrk="1" hangingPunct="1"/>
            <a:r>
              <a:rPr lang="fr-CA" dirty="0"/>
              <a:t>d’agir de manière concrète, pratique et innovatrice en science et en </a:t>
            </a:r>
            <a:r>
              <a:rPr lang="fr-CA" dirty="0" smtClean="0"/>
              <a:t>technologie.</a:t>
            </a:r>
            <a:endParaRPr lang="fr-CA"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8000" y="846000"/>
            <a:ext cx="8229600" cy="1143000"/>
          </a:xfrm>
        </p:spPr>
        <p:txBody>
          <a:bodyPr anchor="t"/>
          <a:lstStyle/>
          <a:p>
            <a:pPr algn="ctr"/>
            <a:r>
              <a:rPr lang="fr-CA" dirty="0" smtClean="0"/>
              <a:t>Bibliographie</a:t>
            </a:r>
            <a:endParaRPr lang="fr-CA" dirty="0"/>
          </a:p>
        </p:txBody>
      </p:sp>
      <p:sp>
        <p:nvSpPr>
          <p:cNvPr id="3" name="Espace réservé du contenu 2"/>
          <p:cNvSpPr>
            <a:spLocks noGrp="1"/>
          </p:cNvSpPr>
          <p:nvPr>
            <p:ph idx="1"/>
            <p:custDataLst>
              <p:tags r:id="rId2"/>
            </p:custDataLst>
          </p:nvPr>
        </p:nvSpPr>
        <p:spPr>
          <a:xfrm>
            <a:off x="457200" y="1935480"/>
            <a:ext cx="8229600" cy="4733880"/>
          </a:xfrm>
        </p:spPr>
        <p:txBody>
          <a:bodyPr>
            <a:normAutofit fontScale="77500" lnSpcReduction="20000"/>
          </a:bodyPr>
          <a:lstStyle/>
          <a:p>
            <a:r>
              <a:rPr lang="fr-CA" dirty="0" err="1"/>
              <a:t>Villemagne</a:t>
            </a:r>
            <a:r>
              <a:rPr lang="fr-CA" dirty="0"/>
              <a:t>, C. (2008b). L’éducation relative à l’environnement en contexte d’alphabétisation des adultes. Quelles dimensions critiques? </a:t>
            </a:r>
            <a:r>
              <a:rPr lang="fr-CA" i="1" dirty="0"/>
              <a:t>Revue internationale francophone en ERE « Regards – Recherches – Réflexions »</a:t>
            </a:r>
            <a:r>
              <a:rPr lang="fr-CA" dirty="0"/>
              <a:t>. En ligne. Volume 7, p. 49-64. &lt;</a:t>
            </a:r>
            <a:r>
              <a:rPr lang="fr-CA" u="sng" dirty="0">
                <a:hlinkClick r:id="rId5"/>
              </a:rPr>
              <a:t>http://www.revue-ere.uqam.ca/categories/PDF/Volume7/03_Villemagne_C.pdf</a:t>
            </a:r>
            <a:r>
              <a:rPr lang="fr-CA" dirty="0"/>
              <a:t>&gt;. Consulté le 4 février 2013.</a:t>
            </a:r>
          </a:p>
          <a:p>
            <a:endParaRPr lang="fr-CA" dirty="0"/>
          </a:p>
          <a:p>
            <a:r>
              <a:rPr lang="fr-CA" dirty="0"/>
              <a:t>Voyer,  B.,  Brodeur,  M.,  Meilleur,  J-F.  et  Sous-comité  de  la  Table  MELS-Universités  de  la formation à l’enseignement des adultes. (2012). </a:t>
            </a:r>
            <a:r>
              <a:rPr lang="fr-CA" i="1" dirty="0"/>
              <a:t>État de la situation en matière de formation initiale des enseignantes et des  enseignants  en  formation  générale  des  adultes  et  problèmes  dans  les  programmes  actuels  de  formation  à l’enseignement au Québec. Analyse, Constats et pistes de solution. Document de travail</a:t>
            </a:r>
            <a:r>
              <a:rPr lang="fr-CA" dirty="0"/>
              <a:t>. Rapport final préparé par les membres du sous-comité de la Table MELS-Université sur la formation à l’enseignement à la formation générale des adultes. Montréal : 25 mai 2012.</a:t>
            </a:r>
          </a:p>
        </p:txBody>
      </p:sp>
    </p:spTree>
    <p:extLst>
      <p:ext uri="{BB962C8B-B14F-4D97-AF65-F5344CB8AC3E}">
        <p14:creationId xmlns:p14="http://schemas.microsoft.com/office/powerpoint/2010/main" xmlns="" val="4059654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43000"/>
          </a:xfrm>
        </p:spPr>
        <p:txBody>
          <a:bodyPr/>
          <a:lstStyle/>
          <a:p>
            <a:pPr algn="ctr"/>
            <a:r>
              <a:rPr lang="fr-CA" sz="4800" dirty="0" smtClean="0"/>
              <a:t>12 compétences professionnelles</a:t>
            </a:r>
            <a:endParaRPr lang="fr-CA" sz="4800" dirty="0"/>
          </a:p>
        </p:txBody>
      </p:sp>
      <p:sp>
        <p:nvSpPr>
          <p:cNvPr id="7" name="Espace réservé du contenu 6"/>
          <p:cNvSpPr>
            <a:spLocks noGrp="1"/>
          </p:cNvSpPr>
          <p:nvPr>
            <p:ph sz="quarter" idx="2"/>
          </p:nvPr>
        </p:nvSpPr>
        <p:spPr>
          <a:xfrm>
            <a:off x="395536" y="1988840"/>
            <a:ext cx="8147248" cy="4680520"/>
          </a:xfrm>
        </p:spPr>
        <p:txBody>
          <a:bodyPr/>
          <a:lstStyle/>
          <a:p>
            <a:pPr marL="0" indent="0">
              <a:buNone/>
            </a:pPr>
            <a:r>
              <a:rPr lang="fr-CA" sz="1800" b="1" dirty="0"/>
              <a:t>Acte d'enseigner</a:t>
            </a:r>
            <a:r>
              <a:rPr lang="fr-CA" sz="1800" dirty="0"/>
              <a:t> </a:t>
            </a:r>
            <a:endParaRPr lang="fr-CA" sz="1800" dirty="0" smtClean="0"/>
          </a:p>
          <a:p>
            <a:pPr marL="0" indent="0">
              <a:buNone/>
            </a:pPr>
            <a:endParaRPr lang="fr-CA" sz="1800" dirty="0" smtClean="0"/>
          </a:p>
          <a:p>
            <a:pPr marL="0" indent="0">
              <a:buNone/>
            </a:pPr>
            <a:r>
              <a:rPr lang="fr-CA" sz="1800" b="1" dirty="0" smtClean="0"/>
              <a:t>3</a:t>
            </a:r>
            <a:r>
              <a:rPr lang="fr-CA" sz="1800" b="1" dirty="0"/>
              <a:t>. Concevoir des situations d'enseignement-apprentissage pour les contenus à faire apprendre, et ce, en fonction des élèves concernés et du développement des compétences visées dans le programme de formation. </a:t>
            </a:r>
            <a:endParaRPr lang="fr-CA" sz="1800" b="1" dirty="0" smtClean="0"/>
          </a:p>
          <a:p>
            <a:pPr marL="0" indent="0">
              <a:buNone/>
            </a:pPr>
            <a:endParaRPr lang="fr-CA" sz="1800" b="1" dirty="0" smtClean="0"/>
          </a:p>
          <a:p>
            <a:pPr marL="0" indent="0">
              <a:buNone/>
            </a:pPr>
            <a:r>
              <a:rPr lang="fr-CA" sz="1800" b="1" dirty="0" smtClean="0"/>
              <a:t>4</a:t>
            </a:r>
            <a:r>
              <a:rPr lang="fr-CA" sz="1800" b="1" dirty="0"/>
              <a:t>. Piloter des situations d'enseignement-apprentissage pour les contenus à faire apprendre, et ce, en fonction des élèves concernés et du développement des compétences visées dans le programme de formation. </a:t>
            </a:r>
            <a:endParaRPr lang="fr-CA" sz="1800" b="1" dirty="0" smtClean="0"/>
          </a:p>
          <a:p>
            <a:pPr marL="0" indent="0">
              <a:buNone/>
            </a:pPr>
            <a:endParaRPr lang="fr-CA" sz="1800" dirty="0" smtClean="0"/>
          </a:p>
          <a:p>
            <a:pPr marL="0" indent="0">
              <a:buNone/>
            </a:pPr>
            <a:r>
              <a:rPr lang="fr-CA" sz="1800" dirty="0" smtClean="0"/>
              <a:t>5</a:t>
            </a:r>
            <a:r>
              <a:rPr lang="fr-CA" sz="1800" dirty="0"/>
              <a:t>. Évaluer la progression des apprentissages et le degré d'acquisition des compétences des élèves pour les contenus à faire apprendre. </a:t>
            </a:r>
            <a:endParaRPr lang="fr-CA" sz="1800" dirty="0" smtClean="0"/>
          </a:p>
          <a:p>
            <a:pPr marL="0" indent="0">
              <a:buNone/>
            </a:pPr>
            <a:endParaRPr lang="fr-CA" sz="1800" dirty="0" smtClean="0"/>
          </a:p>
          <a:p>
            <a:pPr marL="0" indent="0">
              <a:buNone/>
            </a:pPr>
            <a:r>
              <a:rPr lang="fr-CA" sz="1800" dirty="0" smtClean="0"/>
              <a:t>6</a:t>
            </a:r>
            <a:r>
              <a:rPr lang="fr-CA" sz="1800" dirty="0"/>
              <a:t>. Planifier, organiser et superviser le mode de fonctionnement du groupe-classe en vue de favoriser l'apprentissage et la socialisation de élèves. </a:t>
            </a:r>
          </a:p>
        </p:txBody>
      </p:sp>
    </p:spTree>
    <p:extLst>
      <p:ext uri="{BB962C8B-B14F-4D97-AF65-F5344CB8AC3E}">
        <p14:creationId xmlns:p14="http://schemas.microsoft.com/office/powerpoint/2010/main" xmlns="" val="2378934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43000"/>
          </a:xfrm>
        </p:spPr>
        <p:txBody>
          <a:bodyPr/>
          <a:lstStyle/>
          <a:p>
            <a:pPr algn="ctr"/>
            <a:r>
              <a:rPr lang="fr-CA" sz="4800" dirty="0" smtClean="0"/>
              <a:t>12 compétences professionnelles</a:t>
            </a:r>
            <a:endParaRPr lang="fr-CA" sz="4800" dirty="0"/>
          </a:p>
        </p:txBody>
      </p:sp>
      <p:sp>
        <p:nvSpPr>
          <p:cNvPr id="7" name="Espace réservé du contenu 6"/>
          <p:cNvSpPr>
            <a:spLocks noGrp="1"/>
          </p:cNvSpPr>
          <p:nvPr>
            <p:ph sz="quarter" idx="2"/>
          </p:nvPr>
        </p:nvSpPr>
        <p:spPr>
          <a:xfrm>
            <a:off x="395536" y="1988840"/>
            <a:ext cx="8147248" cy="4680520"/>
          </a:xfrm>
        </p:spPr>
        <p:txBody>
          <a:bodyPr/>
          <a:lstStyle/>
          <a:p>
            <a:pPr marL="0" indent="0">
              <a:buNone/>
            </a:pPr>
            <a:r>
              <a:rPr lang="fr-CA" sz="1800" b="1" dirty="0" smtClean="0"/>
              <a:t>3</a:t>
            </a:r>
            <a:r>
              <a:rPr lang="fr-CA" sz="1800" b="1" dirty="0"/>
              <a:t>. Concevoir des situations d'enseignement-apprentissage pour les contenus à faire apprendre, et ce, en fonction des élèves concernés et du développement des compétences visées dans le programme de formation. </a:t>
            </a:r>
            <a:endParaRPr lang="fr-CA" sz="1800" b="1" dirty="0" smtClean="0"/>
          </a:p>
          <a:p>
            <a:pPr marL="0" indent="0">
              <a:buNone/>
            </a:pPr>
            <a:endParaRPr lang="fr-CA" sz="1800" b="1" dirty="0" smtClean="0"/>
          </a:p>
          <a:p>
            <a:pPr marL="0" indent="0">
              <a:buNone/>
            </a:pPr>
            <a:endParaRPr lang="fr-CA" sz="1800" b="1" dirty="0"/>
          </a:p>
          <a:p>
            <a:pPr marL="0" indent="0">
              <a:buNone/>
            </a:pPr>
            <a:r>
              <a:rPr lang="fr-CA" sz="2800" b="1" dirty="0" smtClean="0"/>
              <a:t>« Le personnel enseignant conçoit ou choisit celles [les situations d’apprentissage] qu’il juge appropriées. » </a:t>
            </a:r>
            <a:r>
              <a:rPr lang="fr-CA" sz="2000" dirty="0" smtClean="0"/>
              <a:t>p. 13 du programme de SCT</a:t>
            </a:r>
            <a:endParaRPr lang="fr-CA" sz="2800" dirty="0"/>
          </a:p>
        </p:txBody>
      </p:sp>
    </p:spTree>
    <p:extLst>
      <p:ext uri="{BB962C8B-B14F-4D97-AF65-F5344CB8AC3E}">
        <p14:creationId xmlns:p14="http://schemas.microsoft.com/office/powerpoint/2010/main" xmlns="" val="2276362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43000"/>
          </a:xfrm>
        </p:spPr>
        <p:txBody>
          <a:bodyPr/>
          <a:lstStyle/>
          <a:p>
            <a:r>
              <a:rPr lang="fr-CA" dirty="0" smtClean="0"/>
              <a:t>Changements de pratique</a:t>
            </a:r>
            <a:endParaRPr lang="fr-CA" dirty="0"/>
          </a:p>
        </p:txBody>
      </p:sp>
      <p:sp>
        <p:nvSpPr>
          <p:cNvPr id="3" name="Espace réservé du contenu 2"/>
          <p:cNvSpPr>
            <a:spLocks noGrp="1"/>
          </p:cNvSpPr>
          <p:nvPr>
            <p:ph idx="1"/>
          </p:nvPr>
        </p:nvSpPr>
        <p:spPr>
          <a:xfrm>
            <a:off x="457200" y="1935163"/>
            <a:ext cx="8686800" cy="4389437"/>
          </a:xfrm>
        </p:spPr>
        <p:txBody>
          <a:bodyPr/>
          <a:lstStyle/>
          <a:p>
            <a:r>
              <a:rPr lang="fr-CA" dirty="0" smtClean="0"/>
              <a:t>Place beaucoup plus importante pour la partie « pratique ». Lien entre science et technologie.</a:t>
            </a:r>
          </a:p>
          <a:p>
            <a:r>
              <a:rPr lang="fr-CA" dirty="0"/>
              <a:t>Pratique 40% (CD1-CD3)   </a:t>
            </a:r>
            <a:r>
              <a:rPr lang="fr-CA" dirty="0" smtClean="0"/>
              <a:t>/  </a:t>
            </a:r>
            <a:r>
              <a:rPr lang="fr-CA" dirty="0"/>
              <a:t>Théorique 60% </a:t>
            </a:r>
            <a:r>
              <a:rPr lang="fr-CA" dirty="0" smtClean="0"/>
              <a:t>(CD2-CD3)</a:t>
            </a:r>
            <a:endParaRPr lang="fr-CA" dirty="0"/>
          </a:p>
          <a:p>
            <a:r>
              <a:rPr lang="fr-CA" dirty="0" smtClean="0"/>
              <a:t>Investissements « majeurs » dans l’aménagement.</a:t>
            </a:r>
          </a:p>
          <a:p>
            <a:r>
              <a:rPr lang="fr-CA" dirty="0" smtClean="0"/>
              <a:t>Changements dans l’organisation scolaire.</a:t>
            </a:r>
          </a:p>
          <a:p>
            <a:r>
              <a:rPr lang="fr-CA" dirty="0" smtClean="0"/>
              <a:t>Changements dans les tâches de l’enseignant (TTP).</a:t>
            </a:r>
          </a:p>
          <a:p>
            <a:pPr marL="0" indent="0">
              <a:buNone/>
            </a:pPr>
            <a:endParaRPr lang="fr-CA" dirty="0" smtClean="0"/>
          </a:p>
          <a:p>
            <a:r>
              <a:rPr lang="fr-CA" dirty="0" smtClean="0"/>
              <a:t>Mais surtout, changements d’approches pédagogiques. </a:t>
            </a:r>
            <a:r>
              <a:rPr lang="fr-CA" sz="2000" dirty="0" smtClean="0"/>
              <a:t>(Voir Potvin P. et autres)</a:t>
            </a:r>
            <a:endParaRPr lang="fr-CA" sz="2000" dirty="0"/>
          </a:p>
        </p:txBody>
      </p:sp>
    </p:spTree>
    <p:extLst>
      <p:ext uri="{BB962C8B-B14F-4D97-AF65-F5344CB8AC3E}">
        <p14:creationId xmlns:p14="http://schemas.microsoft.com/office/powerpoint/2010/main" xmlns="" val="14897726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2163</TotalTime>
  <Words>2911</Words>
  <Application>Microsoft Office PowerPoint</Application>
  <PresentationFormat>Affichage à l'écran (4:3)</PresentationFormat>
  <Paragraphs>460</Paragraphs>
  <Slides>60</Slides>
  <Notes>39</Notes>
  <HiddenSlides>0</HiddenSlides>
  <MMClips>0</MMClips>
  <ScaleCrop>false</ScaleCrop>
  <HeadingPairs>
    <vt:vector size="4" baseType="variant">
      <vt:variant>
        <vt:lpstr>Thème</vt:lpstr>
      </vt:variant>
      <vt:variant>
        <vt:i4>1</vt:i4>
      </vt:variant>
      <vt:variant>
        <vt:lpstr>Titres des diapositives</vt:lpstr>
      </vt:variant>
      <vt:variant>
        <vt:i4>60</vt:i4>
      </vt:variant>
    </vt:vector>
  </HeadingPairs>
  <TitlesOfParts>
    <vt:vector size="61" baseType="lpstr">
      <vt:lpstr>Débit</vt:lpstr>
      <vt:lpstr>Des SAÉ en science et technologie à l’éducation des adultes</vt:lpstr>
      <vt:lpstr>Vos animateurs</vt:lpstr>
      <vt:lpstr>Plan de l’atelier</vt:lpstr>
      <vt:lpstr>Les nouveaux cours à la FGA</vt:lpstr>
      <vt:lpstr>1. Des nouvelles du MELS</vt:lpstr>
      <vt:lpstr>Les buts du nouveau programme</vt:lpstr>
      <vt:lpstr>12 compétences professionnelles</vt:lpstr>
      <vt:lpstr>12 compétences professionnelles</vt:lpstr>
      <vt:lpstr>Changements de pratique</vt:lpstr>
      <vt:lpstr>Pourquoi faire des activités pratiques? Des activités de conception technologique?</vt:lpstr>
      <vt:lpstr>2. Choix des SAÉ de 3e sec.</vt:lpstr>
      <vt:lpstr>Diapositive 12</vt:lpstr>
      <vt:lpstr>Diapositive 13</vt:lpstr>
      <vt:lpstr>Diapositive 14</vt:lpstr>
      <vt:lpstr>3. Choix des SAÉ de 4e sec.</vt:lpstr>
      <vt:lpstr>Détecteur de faux billets  (ou lampe de poche miniature)</vt:lpstr>
      <vt:lpstr>À vous de jouer!</vt:lpstr>
      <vt:lpstr>Diapositive 18</vt:lpstr>
      <vt:lpstr>Diapositive 19</vt:lpstr>
      <vt:lpstr>Comment intéresser les élèves à la S&amp;T, selon le CRIJEST</vt:lpstr>
      <vt:lpstr>Comment intéresser les élèves à la S&amp;T, selon le CRIJEST</vt:lpstr>
      <vt:lpstr>Comment intéresser les élèves à la S&amp;T, selon le CRIJEST</vt:lpstr>
      <vt:lpstr>Haut-parleur</vt:lpstr>
      <vt:lpstr>Diapositive 24</vt:lpstr>
      <vt:lpstr>Diapositive 25</vt:lpstr>
      <vt:lpstr>Diapositive 26</vt:lpstr>
      <vt:lpstr>Diapositive 27</vt:lpstr>
      <vt:lpstr>Chambre branchée</vt:lpstr>
      <vt:lpstr>Diapositive 29</vt:lpstr>
      <vt:lpstr>Moteur à interrupteur magnétique (CDP)</vt:lpstr>
      <vt:lpstr>Détecteur de conductibilité électrique (DCE)</vt:lpstr>
      <vt:lpstr>20 défis électroniques</vt:lpstr>
      <vt:lpstr>APP surpopulation SCT-4062</vt:lpstr>
      <vt:lpstr>3. Choix des SAÉ 4e sec.</vt:lpstr>
      <vt:lpstr>Diapositive 35</vt:lpstr>
      <vt:lpstr>Source image : http://www.educol.net/coloriage-eteindre-la-lumiere-i13604.html  </vt:lpstr>
      <vt:lpstr>Gérer le lux!</vt:lpstr>
      <vt:lpstr>4. Impacts des nouveaux cours</vt:lpstr>
      <vt:lpstr>4. Aménagements possibles d’ateliers et de laboratoire</vt:lpstr>
      <vt:lpstr>4. Impacts des nouveaux cours</vt:lpstr>
      <vt:lpstr>4. Impacts sur l’organisation scolaire</vt:lpstr>
      <vt:lpstr>4. Impacts sur l’organisation scolaire</vt:lpstr>
      <vt:lpstr>4. Exemple d’évaluation</vt:lpstr>
      <vt:lpstr>4. Évaluation</vt:lpstr>
      <vt:lpstr>Diapositive 45</vt:lpstr>
      <vt:lpstr>Diapositive 46</vt:lpstr>
      <vt:lpstr>Diapositive 47</vt:lpstr>
      <vt:lpstr>Diapositive 48</vt:lpstr>
      <vt:lpstr>Diapositive 49</vt:lpstr>
      <vt:lpstr>Diapositive 50</vt:lpstr>
      <vt:lpstr>Note personnelle</vt:lpstr>
      <vt:lpstr>5. Conclusion</vt:lpstr>
      <vt:lpstr>5. Conclusion</vt:lpstr>
      <vt:lpstr>Bibliographie</vt:lpstr>
      <vt:lpstr>Bibliographie</vt:lpstr>
      <vt:lpstr>Bibliographie</vt:lpstr>
      <vt:lpstr>Bibliographie</vt:lpstr>
      <vt:lpstr>Bibliographie</vt:lpstr>
      <vt:lpstr>Bibliographie</vt:lpstr>
      <vt:lpstr>Bibliographie</vt:lpstr>
    </vt:vector>
  </TitlesOfParts>
  <Company>C.S. de la Riveraine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Canevas Atelier APSQ version 1</dc:title>
  <dc:creator>Ordinateur TIC</dc:creator>
  <cp:lastModifiedBy>Danielle Gilbert</cp:lastModifiedBy>
  <cp:revision>170</cp:revision>
  <dcterms:created xsi:type="dcterms:W3CDTF">2011-09-08T16:11:12Z</dcterms:created>
  <dcterms:modified xsi:type="dcterms:W3CDTF">2014-04-13T16:37:44Z</dcterms:modified>
</cp:coreProperties>
</file>