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3" r:id="rId15"/>
    <p:sldId id="274" r:id="rId16"/>
    <p:sldId id="275"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ÉCIT-FGA Gaspésie et îles-de-la-Madeleine" initials="" lastIdx="20" clrIdx="0"/>
  <p:cmAuthor id="1" name="" initials="" lastIdx="1" clrIdx="1"/>
  <p:cmAuthor id="2" name="Michel Lacasse" initials="" lastIdx="18" clrIdx="2"/>
  <p:cmAuthor id="3" name="Asma Belhiba" initials="" lastIdx="2" clrIdx="3"/>
  <p:cmAuthor id="4" name="Correction" initials="ML" lastIdx="1" clrIdx="4">
    <p:extLst>
      <p:ext uri="{19B8F6BF-5375-455C-9EA6-DF929625EA0E}">
        <p15:presenceInfo xmlns:p15="http://schemas.microsoft.com/office/powerpoint/2012/main" userId="Correc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5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058" autoAdjust="0"/>
  </p:normalViewPr>
  <p:slideViewPr>
    <p:cSldViewPr snapToGrid="0">
      <p:cViewPr varScale="1">
        <p:scale>
          <a:sx n="76" d="100"/>
          <a:sy n="76" d="100"/>
        </p:scale>
        <p:origin x="366"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292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93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914400" lvl="1" indent="-381000" rtl="0">
              <a:spcBef>
                <a:spcPts val="0"/>
              </a:spcBef>
              <a:spcAft>
                <a:spcPts val="0"/>
              </a:spcAft>
              <a:buClr>
                <a:srgbClr val="FF9900"/>
              </a:buClr>
              <a:buSzPts val="2400"/>
              <a:buFont typeface="Calibri"/>
              <a:buChar char="○"/>
            </a:pPr>
            <a:endParaRPr dirty="0"/>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42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34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914400" lvl="1" indent="-381000" rtl="0">
              <a:spcBef>
                <a:spcPts val="0"/>
              </a:spcBef>
              <a:spcAft>
                <a:spcPts val="0"/>
              </a:spcAft>
              <a:buClr>
                <a:srgbClr val="FF9900"/>
              </a:buClr>
              <a:buSzPts val="2400"/>
              <a:buFont typeface="Calibri"/>
              <a:buChar char="○"/>
            </a:pPr>
            <a:endParaRPr dirty="0"/>
          </a:p>
        </p:txBody>
      </p:sp>
      <p:sp>
        <p:nvSpPr>
          <p:cNvPr id="239" name="Shape 2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10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914400" lvl="1" indent="-381000" rtl="0">
              <a:spcBef>
                <a:spcPts val="0"/>
              </a:spcBef>
              <a:spcAft>
                <a:spcPts val="0"/>
              </a:spcAft>
              <a:buClr>
                <a:srgbClr val="FF9900"/>
              </a:buClr>
              <a:buSzPts val="2400"/>
              <a:buFont typeface="Calibri"/>
              <a:buChar char="○"/>
            </a:pPr>
            <a:endParaRPr dirty="0"/>
          </a:p>
        </p:txBody>
      </p:sp>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23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Clr>
                <a:srgbClr val="6AA84F"/>
              </a:buClr>
              <a:buSzPts val="2400"/>
              <a:buFont typeface="Calibri"/>
              <a:buChar char="•"/>
            </a:pPr>
            <a:r>
              <a:rPr lang="fr-CA" sz="2400">
                <a:solidFill>
                  <a:srgbClr val="6AA84F"/>
                </a:solidFill>
              </a:rPr>
              <a:t>Vidéo Phrase choc (10 min)</a:t>
            </a:r>
            <a:endParaRPr b="1">
              <a:solidFill>
                <a:srgbClr val="335DA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fr-CA" b="1">
                <a:solidFill>
                  <a:srgbClr val="335DA1"/>
                </a:solidFill>
                <a:latin typeface="Calibri"/>
                <a:ea typeface="Calibri"/>
                <a:cs typeface="Calibri"/>
                <a:sym typeface="Calibri"/>
              </a:rPr>
              <a:t>Élément déclencheur qui capte l’attention</a:t>
            </a:r>
            <a:endParaRPr>
              <a:latin typeface="Arial"/>
              <a:ea typeface="Arial"/>
              <a:cs typeface="Arial"/>
              <a:sym typeface="Arial"/>
            </a:endParaRPr>
          </a:p>
          <a:p>
            <a:pPr marL="0" lvl="0" indent="0">
              <a:spcBef>
                <a:spcPts val="0"/>
              </a:spcBef>
              <a:spcAft>
                <a:spcPts val="0"/>
              </a:spcAft>
              <a:buNone/>
            </a:pPr>
            <a:endParaRPr/>
          </a:p>
          <a:p>
            <a:pPr marL="0" lvl="0" indent="0">
              <a:spcBef>
                <a:spcPts val="0"/>
              </a:spcBef>
              <a:spcAft>
                <a:spcPts val="0"/>
              </a:spcAft>
              <a:buNone/>
            </a:pPr>
            <a:r>
              <a:rPr lang="fr-CA"/>
              <a:t>Il faut apprendre en raisonnant. </a:t>
            </a:r>
            <a:endParaRPr/>
          </a:p>
          <a:p>
            <a:pPr marL="0" lvl="0" indent="0">
              <a:spcBef>
                <a:spcPts val="0"/>
              </a:spcBef>
              <a:spcAft>
                <a:spcPts val="0"/>
              </a:spcAft>
              <a:buNone/>
            </a:pPr>
            <a:r>
              <a:rPr lang="fr-CA"/>
              <a:t>Jusqu’à la renaussance, la mémoire est considérée comme le sociles des aptitudes de l’esprit : les maitres exhibaient leur mémoire en citant des écrits ou pioèmes. </a:t>
            </a:r>
            <a:endParaRPr/>
          </a:p>
          <a:p>
            <a:pPr marL="0" lvl="0" indent="0">
              <a:spcBef>
                <a:spcPts val="0"/>
              </a:spcBef>
              <a:spcAft>
                <a:spcPts val="0"/>
              </a:spcAft>
              <a:buNone/>
            </a:pPr>
            <a:r>
              <a:rPr lang="fr-CA"/>
              <a:t>Au 19e siècle, le rapport entre la mémoir et l’intelligence écolue avec l’imprimerie qui permet de stocker et de diffuser largement des savoirs plus questions d’ingurgiter méacniquement. Il faut apprendre en raisonnant : “une tête bien faite vaut mieux qu’une tête bien pleine “(Montaigne) </a:t>
            </a:r>
            <a:endParaRPr/>
          </a:p>
        </p:txBody>
      </p:sp>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34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Clr>
                <a:srgbClr val="6AA84F"/>
              </a:buClr>
              <a:buSzPts val="2400"/>
              <a:buFont typeface="Calibri"/>
              <a:buChar char="•"/>
            </a:pPr>
            <a:endParaRPr dirty="0"/>
          </a:p>
        </p:txBody>
      </p:sp>
      <p:sp>
        <p:nvSpPr>
          <p:cNvPr id="290" name="Shape 2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64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endParaRPr dirty="0"/>
          </a:p>
        </p:txBody>
      </p:sp>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89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47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dirty="0">
              <a:solidFill>
                <a:srgbClr val="9900FF"/>
              </a:solidFill>
            </a:endParaRPr>
          </a:p>
        </p:txBody>
      </p:sp>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09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35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50800" lvl="0" indent="0" rtl="0">
              <a:spcBef>
                <a:spcPts val="0"/>
              </a:spcBef>
              <a:spcAft>
                <a:spcPts val="0"/>
              </a:spcAft>
              <a:buClr>
                <a:srgbClr val="9900FF"/>
              </a:buClr>
              <a:buSzPts val="1600"/>
              <a:buFont typeface="Calibri"/>
              <a:buNone/>
            </a:pPr>
            <a:endParaRPr sz="1600" dirty="0">
              <a:solidFill>
                <a:srgbClr val="335DA1"/>
              </a:solidFill>
            </a:endParaRPr>
          </a:p>
        </p:txBody>
      </p:sp>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50800" lvl="0" indent="0" rtl="0">
              <a:spcBef>
                <a:spcPts val="0"/>
              </a:spcBef>
              <a:spcAft>
                <a:spcPts val="0"/>
              </a:spcAft>
              <a:buClr>
                <a:srgbClr val="9900FF"/>
              </a:buClr>
              <a:buSzPts val="1600"/>
              <a:buFont typeface="Calibri"/>
              <a:buNone/>
            </a:pPr>
            <a:endParaRPr sz="1600" dirty="0"/>
          </a:p>
        </p:txBody>
      </p:sp>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37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2400" dirty="0">
              <a:solidFill>
                <a:srgbClr val="9900FF"/>
              </a:solidFill>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81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1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latin typeface="Times New Roman"/>
              <a:ea typeface="Times New Roman"/>
              <a:cs typeface="Times New Roman"/>
              <a:sym typeface="Times New Roman"/>
            </a:endParaRPr>
          </a:p>
        </p:txBody>
      </p:sp>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09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hyperlink" Target="https://youtu.be/21f-FXx8RGk" TargetMode="External"/><Relationship Id="rId2" Type="http://schemas.openxmlformats.org/officeDocument/2006/relationships/slideLayout" Target="../slideLayouts/slideLayout1.xml"/><Relationship Id="rId1" Type="http://schemas.openxmlformats.org/officeDocument/2006/relationships/video" Target="https://www.youtube.com/embed/21f-FXx8RGk"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hyperlink" Target="https://youtu.be/41jxpBK3OgU" TargetMode="External"/><Relationship Id="rId2" Type="http://schemas.openxmlformats.org/officeDocument/2006/relationships/slideLayout" Target="../slideLayouts/slideLayout1.xml"/><Relationship Id="rId1" Type="http://schemas.openxmlformats.org/officeDocument/2006/relationships/video" Target="https://www.youtube.com/embed/41jxpBK3OgU"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profweb.ca/publications/recits/des-raccourcis-clavier-pour-accelerer-la-retroaction-formativ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s://youtu.be/ucm5yNiCqM0" TargetMode="External"/><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ideo" Target="https://www.youtube.com/embed/ucm5yNiCqM0"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t="-1" b="2468"/>
          <a:stretch/>
        </p:blipFill>
        <p:spPr>
          <a:xfrm>
            <a:off x="0" y="5626015"/>
            <a:ext cx="9144000" cy="1231985"/>
          </a:xfrm>
          <a:prstGeom prst="rect">
            <a:avLst/>
          </a:prstGeom>
          <a:noFill/>
          <a:ln>
            <a:noFill/>
          </a:ln>
        </p:spPr>
      </p:pic>
      <p:sp>
        <p:nvSpPr>
          <p:cNvPr id="89" name="Shape 89"/>
          <p:cNvSpPr/>
          <p:nvPr/>
        </p:nvSpPr>
        <p:spPr>
          <a:xfrm>
            <a:off x="0" y="1781540"/>
            <a:ext cx="914399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dirty="0">
                <a:solidFill>
                  <a:srgbClr val="335DA1"/>
                </a:solidFill>
                <a:latin typeface="Calibri"/>
                <a:ea typeface="Calibri"/>
                <a:cs typeface="Calibri"/>
                <a:sym typeface="Calibri"/>
              </a:rPr>
              <a:t>La rétroaction en aide à l’apprentissage? </a:t>
            </a:r>
            <a:endParaRPr sz="3200" b="1" dirty="0">
              <a:solidFill>
                <a:srgbClr val="335DA1"/>
              </a:solidFill>
              <a:latin typeface="Calibri"/>
              <a:ea typeface="Calibri"/>
              <a:cs typeface="Calibri"/>
              <a:sym typeface="Calibri"/>
            </a:endParaRPr>
          </a:p>
          <a:p>
            <a:pPr marL="0" marR="0" lvl="0" indent="0" algn="ctr" rtl="0">
              <a:spcBef>
                <a:spcPts val="0"/>
              </a:spcBef>
              <a:spcAft>
                <a:spcPts val="0"/>
              </a:spcAft>
              <a:buNone/>
            </a:pPr>
            <a:r>
              <a:rPr lang="fr-CA" sz="3200" b="1" dirty="0">
                <a:solidFill>
                  <a:srgbClr val="335DA1"/>
                </a:solidFill>
                <a:latin typeface="Calibri"/>
                <a:ea typeface="Calibri"/>
                <a:cs typeface="Calibri"/>
                <a:sym typeface="Calibri"/>
              </a:rPr>
              <a:t>Des outils numériques utiles</a:t>
            </a:r>
            <a:endParaRPr dirty="0"/>
          </a:p>
        </p:txBody>
      </p:sp>
      <p:cxnSp>
        <p:nvCxnSpPr>
          <p:cNvPr id="90" name="Shape 90"/>
          <p:cNvCxnSpPr/>
          <p:nvPr/>
        </p:nvCxnSpPr>
        <p:spPr>
          <a:xfrm>
            <a:off x="3242850" y="2367902"/>
            <a:ext cx="2656594" cy="9888"/>
          </a:xfrm>
          <a:prstGeom prst="straightConnector1">
            <a:avLst/>
          </a:prstGeom>
          <a:noFill/>
          <a:ln w="57150" cap="flat" cmpd="sng">
            <a:solidFill>
              <a:srgbClr val="EDC87C"/>
            </a:solidFill>
            <a:prstDash val="solid"/>
            <a:miter lim="800000"/>
            <a:headEnd type="none" w="sm" len="sm"/>
            <a:tailEnd type="none" w="sm" len="sm"/>
          </a:ln>
        </p:spPr>
      </p:cxnSp>
      <p:pic>
        <p:nvPicPr>
          <p:cNvPr id="91" name="Shape 91"/>
          <p:cNvPicPr preferRelativeResize="0"/>
          <p:nvPr/>
        </p:nvPicPr>
        <p:blipFill>
          <a:blip r:embed="rId4">
            <a:alphaModFix/>
          </a:blip>
          <a:stretch>
            <a:fillRect/>
          </a:stretch>
        </p:blipFill>
        <p:spPr>
          <a:xfrm>
            <a:off x="0" y="0"/>
            <a:ext cx="9144000" cy="1333500"/>
          </a:xfrm>
          <a:prstGeom prst="rect">
            <a:avLst/>
          </a:prstGeom>
          <a:noFill/>
          <a:ln>
            <a:noFill/>
          </a:ln>
        </p:spPr>
      </p:pic>
      <p:sp>
        <p:nvSpPr>
          <p:cNvPr id="93" name="Shape 93"/>
          <p:cNvSpPr txBox="1"/>
          <p:nvPr/>
        </p:nvSpPr>
        <p:spPr>
          <a:xfrm>
            <a:off x="1447235" y="3464312"/>
            <a:ext cx="2655180" cy="44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2600" b="0" i="0" u="none" strike="noStrike" cap="none" dirty="0">
                <a:solidFill>
                  <a:srgbClr val="335DA1"/>
                </a:solidFill>
                <a:latin typeface="Calibri"/>
                <a:ea typeface="Calibri"/>
                <a:cs typeface="Calibri"/>
                <a:sym typeface="Calibri"/>
              </a:rPr>
              <a:t>Michel Lacasse</a:t>
            </a:r>
            <a:endParaRPr sz="2600" dirty="0"/>
          </a:p>
          <a:p>
            <a:pPr marL="0" marR="0" lvl="0" indent="0" algn="l" rtl="0">
              <a:spcBef>
                <a:spcPts val="0"/>
              </a:spcBef>
              <a:spcAft>
                <a:spcPts val="0"/>
              </a:spcAft>
              <a:buNone/>
            </a:pPr>
            <a:endParaRPr sz="2600" dirty="0"/>
          </a:p>
        </p:txBody>
      </p:sp>
      <p:sp>
        <p:nvSpPr>
          <p:cNvPr id="97" name="Shape 97"/>
          <p:cNvSpPr txBox="1"/>
          <p:nvPr/>
        </p:nvSpPr>
        <p:spPr>
          <a:xfrm>
            <a:off x="5213804" y="3464312"/>
            <a:ext cx="2049600" cy="44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600" dirty="0" smtClean="0">
                <a:solidFill>
                  <a:srgbClr val="335DA1"/>
                </a:solidFill>
                <a:latin typeface="Calibri"/>
                <a:ea typeface="Calibri"/>
                <a:cs typeface="Calibri"/>
                <a:sym typeface="Calibri"/>
              </a:rPr>
              <a:t>Anick Fortin </a:t>
            </a:r>
            <a:endParaRPr sz="2600" dirty="0"/>
          </a:p>
        </p:txBody>
      </p:sp>
      <p:pic>
        <p:nvPicPr>
          <p:cNvPr id="1026" name="Picture 2" descr="http://recit.qc.ca/wp-content/uploads/2017/11/RECIT_Logo_Service-regional-FGA_Bas-Saint-Lauren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19" y="3684812"/>
            <a:ext cx="2901371" cy="1503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cit.qc.ca/wp-content/uploads/2017/11/RECIT_Logo_Service-regional-FGA_Gaspesie-Iles-de-la-madele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446" y="3607949"/>
            <a:ext cx="3260759" cy="1560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213" name="Shape 213"/>
          <p:cNvPicPr preferRelativeResize="0"/>
          <p:nvPr/>
        </p:nvPicPr>
        <p:blipFill rotWithShape="1">
          <a:blip r:embed="rId4">
            <a:alphaModFix/>
          </a:blip>
          <a:srcRect b="2467"/>
          <a:stretch/>
        </p:blipFill>
        <p:spPr>
          <a:xfrm>
            <a:off x="0" y="5626015"/>
            <a:ext cx="9144001" cy="1231985"/>
          </a:xfrm>
          <a:prstGeom prst="rect">
            <a:avLst/>
          </a:prstGeom>
          <a:noFill/>
          <a:ln>
            <a:noFill/>
          </a:ln>
        </p:spPr>
      </p:pic>
      <p:sp>
        <p:nvSpPr>
          <p:cNvPr id="214" name="Shape 214"/>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Un pair</a:t>
            </a:r>
            <a:endParaRPr/>
          </a:p>
        </p:txBody>
      </p:sp>
      <p:cxnSp>
        <p:nvCxnSpPr>
          <p:cNvPr id="215" name="Shape 215"/>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216" name="Shape 216"/>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10" name="Rectangle 9"/>
          <p:cNvSpPr/>
          <p:nvPr/>
        </p:nvSpPr>
        <p:spPr>
          <a:xfrm>
            <a:off x="8612538" y="406035"/>
            <a:ext cx="543739" cy="584775"/>
          </a:xfrm>
          <a:prstGeom prst="rect">
            <a:avLst/>
          </a:prstGeom>
        </p:spPr>
        <p:txBody>
          <a:bodyPr wrap="none">
            <a:spAutoFit/>
          </a:bodyPr>
          <a:lstStyle/>
          <a:p>
            <a:r>
              <a:rPr lang="fr-CA" sz="3200" b="1" dirty="0" smtClean="0">
                <a:solidFill>
                  <a:srgbClr val="335DA1"/>
                </a:solidFill>
                <a:latin typeface="Calibri"/>
                <a:cs typeface="Calibri"/>
                <a:sym typeface="Calibri"/>
              </a:rPr>
              <a:t>M</a:t>
            </a:r>
            <a:endParaRPr lang="fr-CA" dirty="0"/>
          </a:p>
        </p:txBody>
      </p:sp>
      <p:sp>
        <p:nvSpPr>
          <p:cNvPr id="4" name="ZoneTexte 3"/>
          <p:cNvSpPr txBox="1"/>
          <p:nvPr/>
        </p:nvSpPr>
        <p:spPr>
          <a:xfrm>
            <a:off x="8010939" y="5977663"/>
            <a:ext cx="874644" cy="307777"/>
          </a:xfrm>
          <a:prstGeom prst="rect">
            <a:avLst/>
          </a:prstGeom>
          <a:noFill/>
        </p:spPr>
        <p:txBody>
          <a:bodyPr wrap="square" rtlCol="0">
            <a:spAutoFit/>
          </a:bodyPr>
          <a:lstStyle/>
          <a:p>
            <a:r>
              <a:rPr lang="fr-CA" dirty="0" smtClean="0"/>
              <a:t>11h10</a:t>
            </a:r>
            <a:endParaRPr lang="fr-CA" dirty="0"/>
          </a:p>
        </p:txBody>
      </p:sp>
      <p:pic>
        <p:nvPicPr>
          <p:cNvPr id="5" name="Image 4"/>
          <p:cNvPicPr>
            <a:picLocks noChangeAspect="1"/>
          </p:cNvPicPr>
          <p:nvPr/>
        </p:nvPicPr>
        <p:blipFill>
          <a:blip r:embed="rId6"/>
          <a:stretch>
            <a:fillRect/>
          </a:stretch>
        </p:blipFill>
        <p:spPr>
          <a:xfrm>
            <a:off x="0" y="1847780"/>
            <a:ext cx="9223249" cy="253302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4">
            <a:alphaModFix/>
          </a:blip>
          <a:stretch>
            <a:fillRect/>
          </a:stretch>
        </p:blipFill>
        <p:spPr>
          <a:xfrm>
            <a:off x="0" y="0"/>
            <a:ext cx="9144000" cy="1084125"/>
          </a:xfrm>
          <a:prstGeom prst="rect">
            <a:avLst/>
          </a:prstGeom>
          <a:noFill/>
          <a:ln>
            <a:noFill/>
          </a:ln>
        </p:spPr>
      </p:pic>
      <p:pic>
        <p:nvPicPr>
          <p:cNvPr id="232" name="Shape 232"/>
          <p:cNvPicPr preferRelativeResize="0"/>
          <p:nvPr/>
        </p:nvPicPr>
        <p:blipFill rotWithShape="1">
          <a:blip r:embed="rId5">
            <a:alphaModFix/>
          </a:blip>
          <a:srcRect b="2467"/>
          <a:stretch/>
        </p:blipFill>
        <p:spPr>
          <a:xfrm>
            <a:off x="0" y="5626015"/>
            <a:ext cx="9144001" cy="1231985"/>
          </a:xfrm>
          <a:prstGeom prst="rect">
            <a:avLst/>
          </a:prstGeom>
          <a:noFill/>
          <a:ln>
            <a:noFill/>
          </a:ln>
        </p:spPr>
      </p:pic>
      <p:sp>
        <p:nvSpPr>
          <p:cNvPr id="233" name="Shape 233"/>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L’enseignant</a:t>
            </a:r>
            <a:endParaRPr/>
          </a:p>
        </p:txBody>
      </p:sp>
      <p:cxnSp>
        <p:nvCxnSpPr>
          <p:cNvPr id="234" name="Shape 234"/>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235" name="Shape 235"/>
          <p:cNvPicPr preferRelativeResize="0"/>
          <p:nvPr/>
        </p:nvPicPr>
        <p:blipFill>
          <a:blip r:embed="rId6">
            <a:alphaModFix/>
          </a:blip>
          <a:stretch>
            <a:fillRect/>
          </a:stretch>
        </p:blipFill>
        <p:spPr>
          <a:xfrm>
            <a:off x="152396" y="5977663"/>
            <a:ext cx="1210329" cy="584700"/>
          </a:xfrm>
          <a:prstGeom prst="rect">
            <a:avLst/>
          </a:prstGeom>
          <a:noFill/>
          <a:ln>
            <a:noFill/>
          </a:ln>
        </p:spPr>
      </p:pic>
      <p:sp>
        <p:nvSpPr>
          <p:cNvPr id="8" name="Rectangle 7"/>
          <p:cNvSpPr/>
          <p:nvPr/>
        </p:nvSpPr>
        <p:spPr>
          <a:xfrm>
            <a:off x="8612538" y="406035"/>
            <a:ext cx="433132" cy="584775"/>
          </a:xfrm>
          <a:prstGeom prst="rect">
            <a:avLst/>
          </a:prstGeom>
        </p:spPr>
        <p:txBody>
          <a:bodyPr wrap="none">
            <a:spAutoFit/>
          </a:bodyPr>
          <a:lstStyle/>
          <a:p>
            <a:r>
              <a:rPr lang="fr-CA" sz="3200" b="1" dirty="0">
                <a:solidFill>
                  <a:srgbClr val="335DA1"/>
                </a:solidFill>
                <a:latin typeface="Calibri"/>
                <a:cs typeface="Calibri"/>
                <a:sym typeface="Calibri"/>
              </a:rPr>
              <a:t>A</a:t>
            </a:r>
            <a:endParaRPr lang="fr-CA" dirty="0"/>
          </a:p>
        </p:txBody>
      </p:sp>
      <p:sp>
        <p:nvSpPr>
          <p:cNvPr id="3" name="Rectangle 2"/>
          <p:cNvSpPr/>
          <p:nvPr/>
        </p:nvSpPr>
        <p:spPr>
          <a:xfrm>
            <a:off x="3275774" y="5669886"/>
            <a:ext cx="2592376" cy="307777"/>
          </a:xfrm>
          <a:prstGeom prst="rect">
            <a:avLst/>
          </a:prstGeom>
        </p:spPr>
        <p:txBody>
          <a:bodyPr wrap="none">
            <a:spAutoFit/>
          </a:bodyPr>
          <a:lstStyle/>
          <a:p>
            <a:r>
              <a:rPr lang="fr-CA" dirty="0">
                <a:hlinkClick r:id="rId7"/>
              </a:rPr>
              <a:t>https://</a:t>
            </a:r>
            <a:r>
              <a:rPr lang="fr-CA" dirty="0" smtClean="0">
                <a:hlinkClick r:id="rId7"/>
              </a:rPr>
              <a:t>youtu.be/21f-FXx8RGk</a:t>
            </a:r>
            <a:r>
              <a:rPr lang="fr-CA" dirty="0" smtClean="0"/>
              <a:t> </a:t>
            </a:r>
            <a:endParaRPr lang="fr-CA" dirty="0"/>
          </a:p>
        </p:txBody>
      </p:sp>
      <p:pic>
        <p:nvPicPr>
          <p:cNvPr id="4" name="21f-FXx8RGk"/>
          <p:cNvPicPr>
            <a:picLocks noRot="1" noChangeAspect="1"/>
          </p:cNvPicPr>
          <p:nvPr>
            <a:videoFile r:link="rId1"/>
          </p:nvPr>
        </p:nvPicPr>
        <p:blipFill>
          <a:blip r:embed="rId8"/>
          <a:stretch>
            <a:fillRect/>
          </a:stretch>
        </p:blipFill>
        <p:spPr>
          <a:xfrm>
            <a:off x="1508722" y="1631997"/>
            <a:ext cx="6126480" cy="34461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242" name="Shape 242"/>
          <p:cNvPicPr preferRelativeResize="0"/>
          <p:nvPr/>
        </p:nvPicPr>
        <p:blipFill rotWithShape="1">
          <a:blip r:embed="rId4">
            <a:alphaModFix/>
          </a:blip>
          <a:srcRect b="2467"/>
          <a:stretch/>
        </p:blipFill>
        <p:spPr>
          <a:xfrm>
            <a:off x="0" y="5626015"/>
            <a:ext cx="9144001" cy="1231985"/>
          </a:xfrm>
          <a:prstGeom prst="rect">
            <a:avLst/>
          </a:prstGeom>
          <a:noFill/>
          <a:ln>
            <a:noFill/>
          </a:ln>
        </p:spPr>
      </p:pic>
      <p:sp>
        <p:nvSpPr>
          <p:cNvPr id="243" name="Shape 243"/>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Une équipe</a:t>
            </a:r>
            <a:endParaRPr/>
          </a:p>
        </p:txBody>
      </p:sp>
      <p:cxnSp>
        <p:nvCxnSpPr>
          <p:cNvPr id="245" name="Shape 245"/>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246" name="Shape 246"/>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8" name="Rectangle 7"/>
          <p:cNvSpPr/>
          <p:nvPr/>
        </p:nvSpPr>
        <p:spPr>
          <a:xfrm>
            <a:off x="8612538" y="406035"/>
            <a:ext cx="433132" cy="584775"/>
          </a:xfrm>
          <a:prstGeom prst="rect">
            <a:avLst/>
          </a:prstGeom>
        </p:spPr>
        <p:txBody>
          <a:bodyPr wrap="none">
            <a:spAutoFit/>
          </a:bodyPr>
          <a:lstStyle/>
          <a:p>
            <a:r>
              <a:rPr lang="fr-CA" sz="3200" b="1" dirty="0">
                <a:solidFill>
                  <a:srgbClr val="335DA1"/>
                </a:solidFill>
                <a:latin typeface="Calibri"/>
                <a:cs typeface="Calibri"/>
                <a:sym typeface="Calibri"/>
              </a:rPr>
              <a:t>A</a:t>
            </a:r>
            <a:endParaRPr lang="fr-CA" dirty="0"/>
          </a:p>
        </p:txBody>
      </p:sp>
      <p:pic>
        <p:nvPicPr>
          <p:cNvPr id="2" name="Image 1"/>
          <p:cNvPicPr>
            <a:picLocks noChangeAspect="1"/>
          </p:cNvPicPr>
          <p:nvPr/>
        </p:nvPicPr>
        <p:blipFill>
          <a:blip r:embed="rId6"/>
          <a:stretch>
            <a:fillRect/>
          </a:stretch>
        </p:blipFill>
        <p:spPr>
          <a:xfrm>
            <a:off x="514424" y="1342458"/>
            <a:ext cx="8115075" cy="38843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p:cNvPicPr preferRelativeResize="0"/>
          <p:nvPr/>
        </p:nvPicPr>
        <p:blipFill>
          <a:blip r:embed="rId3">
            <a:alphaModFix/>
          </a:blip>
          <a:stretch>
            <a:fillRect/>
          </a:stretch>
        </p:blipFill>
        <p:spPr>
          <a:xfrm>
            <a:off x="0" y="0"/>
            <a:ext cx="9144000" cy="1084125"/>
          </a:xfrm>
          <a:prstGeom prst="rect">
            <a:avLst/>
          </a:prstGeom>
          <a:noFill/>
          <a:ln>
            <a:noFill/>
          </a:ln>
        </p:spPr>
      </p:pic>
      <p:sp>
        <p:nvSpPr>
          <p:cNvPr id="252" name="Shape 252"/>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Une application ou un logiciel</a:t>
            </a:r>
            <a:endParaRPr/>
          </a:p>
        </p:txBody>
      </p:sp>
      <p:cxnSp>
        <p:nvCxnSpPr>
          <p:cNvPr id="254" name="Shape 254"/>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255" name="Shape 255"/>
          <p:cNvPicPr preferRelativeResize="0"/>
          <p:nvPr/>
        </p:nvPicPr>
        <p:blipFill>
          <a:blip r:embed="rId4">
            <a:alphaModFix/>
          </a:blip>
          <a:stretch>
            <a:fillRect/>
          </a:stretch>
        </p:blipFill>
        <p:spPr>
          <a:xfrm>
            <a:off x="152396" y="5977663"/>
            <a:ext cx="1210329" cy="584700"/>
          </a:xfrm>
          <a:prstGeom prst="rect">
            <a:avLst/>
          </a:prstGeom>
          <a:noFill/>
          <a:ln>
            <a:noFill/>
          </a:ln>
        </p:spPr>
      </p:pic>
      <p:pic>
        <p:nvPicPr>
          <p:cNvPr id="256" name="Shape 256"/>
          <p:cNvPicPr preferRelativeResize="0"/>
          <p:nvPr/>
        </p:nvPicPr>
        <p:blipFill>
          <a:blip r:embed="rId5">
            <a:alphaModFix/>
          </a:blip>
          <a:stretch>
            <a:fillRect/>
          </a:stretch>
        </p:blipFill>
        <p:spPr>
          <a:xfrm>
            <a:off x="1362725" y="1316711"/>
            <a:ext cx="5867727" cy="4428366"/>
          </a:xfrm>
          <a:prstGeom prst="rect">
            <a:avLst/>
          </a:prstGeom>
          <a:noFill/>
          <a:ln>
            <a:noFill/>
          </a:ln>
        </p:spPr>
      </p:pic>
      <p:sp>
        <p:nvSpPr>
          <p:cNvPr id="8" name="Rectangle 7"/>
          <p:cNvSpPr/>
          <p:nvPr/>
        </p:nvSpPr>
        <p:spPr>
          <a:xfrm>
            <a:off x="8612538" y="406035"/>
            <a:ext cx="543739" cy="584775"/>
          </a:xfrm>
          <a:prstGeom prst="rect">
            <a:avLst/>
          </a:prstGeom>
        </p:spPr>
        <p:txBody>
          <a:bodyPr wrap="none">
            <a:spAutoFit/>
          </a:bodyPr>
          <a:lstStyle/>
          <a:p>
            <a:r>
              <a:rPr lang="fr-CA" sz="3200" b="1" dirty="0">
                <a:solidFill>
                  <a:srgbClr val="335DA1"/>
                </a:solidFill>
                <a:latin typeface="Calibri"/>
                <a:cs typeface="Calibri"/>
                <a:sym typeface="Calibri"/>
              </a:rPr>
              <a:t>M</a:t>
            </a:r>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a:blip r:embed="rId4">
            <a:alphaModFix/>
          </a:blip>
          <a:stretch>
            <a:fillRect/>
          </a:stretch>
        </p:blipFill>
        <p:spPr>
          <a:xfrm>
            <a:off x="0" y="0"/>
            <a:ext cx="9144000" cy="1084125"/>
          </a:xfrm>
          <a:prstGeom prst="rect">
            <a:avLst/>
          </a:prstGeom>
          <a:noFill/>
          <a:ln>
            <a:noFill/>
          </a:ln>
        </p:spPr>
      </p:pic>
      <p:pic>
        <p:nvPicPr>
          <p:cNvPr id="283" name="Shape 283"/>
          <p:cNvPicPr preferRelativeResize="0"/>
          <p:nvPr/>
        </p:nvPicPr>
        <p:blipFill rotWithShape="1">
          <a:blip r:embed="rId5">
            <a:alphaModFix/>
          </a:blip>
          <a:srcRect t="-1" b="2468"/>
          <a:stretch/>
        </p:blipFill>
        <p:spPr>
          <a:xfrm>
            <a:off x="0" y="5626015"/>
            <a:ext cx="9144000" cy="1231985"/>
          </a:xfrm>
          <a:prstGeom prst="rect">
            <a:avLst/>
          </a:prstGeom>
          <a:noFill/>
          <a:ln>
            <a:noFill/>
          </a:ln>
        </p:spPr>
      </p:pic>
      <p:sp>
        <p:nvSpPr>
          <p:cNvPr id="284" name="Shape 284"/>
          <p:cNvSpPr txBox="1"/>
          <p:nvPr/>
        </p:nvSpPr>
        <p:spPr>
          <a:xfrm>
            <a:off x="0" y="465172"/>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La machine à apprendre dans le film </a:t>
            </a:r>
            <a:r>
              <a:rPr lang="fr-CA" sz="3200" b="1" i="1">
                <a:solidFill>
                  <a:srgbClr val="335DA1"/>
                </a:solidFill>
                <a:latin typeface="Calibri"/>
                <a:ea typeface="Calibri"/>
                <a:cs typeface="Calibri"/>
                <a:sym typeface="Calibri"/>
              </a:rPr>
              <a:t>Les Sous-Doués </a:t>
            </a:r>
            <a:endParaRPr i="1"/>
          </a:p>
        </p:txBody>
      </p:sp>
      <p:cxnSp>
        <p:nvCxnSpPr>
          <p:cNvPr id="285" name="Shape 285"/>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286" name="Shape 286"/>
          <p:cNvPicPr preferRelativeResize="0"/>
          <p:nvPr/>
        </p:nvPicPr>
        <p:blipFill>
          <a:blip r:embed="rId6">
            <a:alphaModFix/>
          </a:blip>
          <a:stretch>
            <a:fillRect/>
          </a:stretch>
        </p:blipFill>
        <p:spPr>
          <a:xfrm>
            <a:off x="152396" y="5977663"/>
            <a:ext cx="1210329" cy="584700"/>
          </a:xfrm>
          <a:prstGeom prst="rect">
            <a:avLst/>
          </a:prstGeom>
          <a:noFill/>
          <a:ln>
            <a:noFill/>
          </a:ln>
        </p:spPr>
      </p:pic>
      <p:sp>
        <p:nvSpPr>
          <p:cNvPr id="8" name="Rectangle 7"/>
          <p:cNvSpPr/>
          <p:nvPr/>
        </p:nvSpPr>
        <p:spPr>
          <a:xfrm>
            <a:off x="8600261" y="-80165"/>
            <a:ext cx="543739" cy="584775"/>
          </a:xfrm>
          <a:prstGeom prst="rect">
            <a:avLst/>
          </a:prstGeom>
        </p:spPr>
        <p:txBody>
          <a:bodyPr wrap="none">
            <a:spAutoFit/>
          </a:bodyPr>
          <a:lstStyle/>
          <a:p>
            <a:r>
              <a:rPr lang="fr-CA" sz="3200" b="1" dirty="0" smtClean="0">
                <a:solidFill>
                  <a:srgbClr val="335DA1"/>
                </a:solidFill>
                <a:latin typeface="Calibri"/>
                <a:cs typeface="Calibri"/>
                <a:sym typeface="Calibri"/>
              </a:rPr>
              <a:t>M</a:t>
            </a:r>
            <a:endParaRPr lang="fr-CA" dirty="0"/>
          </a:p>
        </p:txBody>
      </p:sp>
      <p:sp>
        <p:nvSpPr>
          <p:cNvPr id="2" name="Rectangle 1"/>
          <p:cNvSpPr/>
          <p:nvPr/>
        </p:nvSpPr>
        <p:spPr>
          <a:xfrm>
            <a:off x="2985712" y="5532703"/>
            <a:ext cx="2643672" cy="307777"/>
          </a:xfrm>
          <a:prstGeom prst="rect">
            <a:avLst/>
          </a:prstGeom>
        </p:spPr>
        <p:txBody>
          <a:bodyPr wrap="none">
            <a:spAutoFit/>
          </a:bodyPr>
          <a:lstStyle/>
          <a:p>
            <a:r>
              <a:rPr lang="fr-CA" dirty="0">
                <a:hlinkClick r:id="rId7"/>
              </a:rPr>
              <a:t>https://</a:t>
            </a:r>
            <a:r>
              <a:rPr lang="fr-CA" dirty="0" smtClean="0">
                <a:hlinkClick r:id="rId7"/>
              </a:rPr>
              <a:t>youtu.be/41jxpBK3OgU</a:t>
            </a:r>
            <a:r>
              <a:rPr lang="fr-CA" dirty="0" smtClean="0"/>
              <a:t> </a:t>
            </a:r>
            <a:endParaRPr lang="fr-CA" dirty="0"/>
          </a:p>
        </p:txBody>
      </p:sp>
      <p:pic>
        <p:nvPicPr>
          <p:cNvPr id="3" name="41jxpBK3OgU"/>
          <p:cNvPicPr>
            <a:picLocks noRot="1" noChangeAspect="1"/>
          </p:cNvPicPr>
          <p:nvPr>
            <a:videoFile r:link="rId1"/>
          </p:nvPr>
        </p:nvPicPr>
        <p:blipFill>
          <a:blip r:embed="rId8"/>
          <a:stretch>
            <a:fillRect/>
          </a:stretch>
        </p:blipFill>
        <p:spPr>
          <a:xfrm>
            <a:off x="1396536" y="1443682"/>
            <a:ext cx="6350924" cy="35723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293" name="Shape 293"/>
          <p:cNvPicPr preferRelativeResize="0"/>
          <p:nvPr/>
        </p:nvPicPr>
        <p:blipFill rotWithShape="1">
          <a:blip r:embed="rId4">
            <a:alphaModFix/>
          </a:blip>
          <a:srcRect t="-1" b="2468"/>
          <a:stretch/>
        </p:blipFill>
        <p:spPr>
          <a:xfrm>
            <a:off x="0" y="5626015"/>
            <a:ext cx="9144000" cy="1231985"/>
          </a:xfrm>
          <a:prstGeom prst="rect">
            <a:avLst/>
          </a:prstGeom>
          <a:noFill/>
          <a:ln>
            <a:noFill/>
          </a:ln>
        </p:spPr>
      </p:pic>
      <p:sp>
        <p:nvSpPr>
          <p:cNvPr id="294" name="Shape 294"/>
          <p:cNvSpPr txBox="1"/>
          <p:nvPr/>
        </p:nvSpPr>
        <p:spPr>
          <a:xfrm>
            <a:off x="0" y="465172"/>
            <a:ext cx="914399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Conclusion </a:t>
            </a:r>
            <a:endParaRPr/>
          </a:p>
        </p:txBody>
      </p:sp>
      <p:cxnSp>
        <p:nvCxnSpPr>
          <p:cNvPr id="296" name="Shape 296"/>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297" name="Shape 297"/>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298" name="Shape 298"/>
          <p:cNvSpPr txBox="1"/>
          <p:nvPr/>
        </p:nvSpPr>
        <p:spPr>
          <a:xfrm>
            <a:off x="422029" y="1222769"/>
            <a:ext cx="8299938" cy="584700"/>
          </a:xfrm>
          <a:prstGeom prst="rect">
            <a:avLst/>
          </a:prstGeom>
          <a:noFill/>
          <a:ln>
            <a:noFill/>
          </a:ln>
        </p:spPr>
        <p:txBody>
          <a:bodyPr spcFirstLastPara="1" wrap="square" lIns="91425" tIns="45700" rIns="91425" bIns="45700" anchor="t" anchorCtr="0">
            <a:noAutofit/>
          </a:bodyPr>
          <a:lstStyle/>
          <a:p>
            <a:r>
              <a:rPr lang="fr-CA" sz="2600" b="1" dirty="0">
                <a:solidFill>
                  <a:srgbClr val="5175AF"/>
                </a:solidFill>
                <a:latin typeface="Calibri" panose="020F0502020204030204" pitchFamily="34" charset="0"/>
              </a:rPr>
              <a:t>COMPÉTENCE </a:t>
            </a:r>
            <a:r>
              <a:rPr lang="fr-CA" sz="2600" b="1" dirty="0" smtClean="0">
                <a:solidFill>
                  <a:srgbClr val="5175AF"/>
                </a:solidFill>
                <a:latin typeface="Calibri" panose="020F0502020204030204" pitchFamily="34" charset="0"/>
              </a:rPr>
              <a:t>8 :</a:t>
            </a:r>
            <a:endParaRPr lang="fr-CA" sz="2600" dirty="0">
              <a:solidFill>
                <a:srgbClr val="5175AF"/>
              </a:solidFill>
            </a:endParaRPr>
          </a:p>
          <a:p>
            <a:r>
              <a:rPr lang="fr-CA" sz="2600" dirty="0"/>
              <a:t/>
            </a:r>
            <a:br>
              <a:rPr lang="fr-CA" sz="2600" dirty="0"/>
            </a:br>
            <a:r>
              <a:rPr lang="fr-CA" sz="2600" dirty="0">
                <a:solidFill>
                  <a:srgbClr val="5175AF"/>
                </a:solidFill>
                <a:latin typeface="Calibri" panose="020F0502020204030204" pitchFamily="34" charset="0"/>
              </a:rPr>
              <a:t>Intégrer les technologies de l'information et des communications aux fins de préparation et de pilotage d'activités d'enseignement-apprentissage, de gestion de l'enseignement et de développement </a:t>
            </a:r>
            <a:r>
              <a:rPr lang="fr-CA" sz="2600" dirty="0" smtClean="0">
                <a:solidFill>
                  <a:srgbClr val="5175AF"/>
                </a:solidFill>
                <a:latin typeface="Calibri" panose="020F0502020204030204" pitchFamily="34" charset="0"/>
              </a:rPr>
              <a:t>professionnel.</a:t>
            </a:r>
          </a:p>
          <a:p>
            <a:endParaRPr lang="fr-CA" sz="2600" dirty="0">
              <a:solidFill>
                <a:srgbClr val="5175AF"/>
              </a:solidFill>
            </a:endParaRPr>
          </a:p>
          <a:p>
            <a:pPr algn="just"/>
            <a:r>
              <a:rPr lang="fr-CA" sz="2600" dirty="0">
                <a:solidFill>
                  <a:srgbClr val="5175AF"/>
                </a:solidFill>
                <a:latin typeface="Calibri" panose="020F0502020204030204" pitchFamily="34" charset="0"/>
              </a:rPr>
              <a:t>«</a:t>
            </a:r>
            <a:r>
              <a:rPr lang="fr-CA" sz="2600" i="1" dirty="0">
                <a:solidFill>
                  <a:srgbClr val="5175AF"/>
                </a:solidFill>
                <a:latin typeface="Calibri" panose="020F0502020204030204" pitchFamily="34" charset="0"/>
              </a:rPr>
              <a:t>Exercer un esprit critique et nuancé par rapport aux avantages et aux limites véritables des TIC comme soutien à l’enseignement et à l’apprentissage, ainsi qu’aux enjeux pour la société.</a:t>
            </a:r>
            <a:r>
              <a:rPr lang="fr-CA" sz="2600" dirty="0">
                <a:solidFill>
                  <a:srgbClr val="5175AF"/>
                </a:solidFill>
                <a:latin typeface="Calibri" panose="020F0502020204030204" pitchFamily="34" charset="0"/>
              </a:rPr>
              <a:t>»</a:t>
            </a:r>
            <a:endParaRPr lang="fr-CA" sz="2600" dirty="0">
              <a:solidFill>
                <a:srgbClr val="5175AF"/>
              </a:solidFill>
            </a:endParaRPr>
          </a:p>
          <a:p>
            <a:pPr algn="just"/>
            <a:r>
              <a:rPr lang="fr-CA" sz="2600" dirty="0">
                <a:solidFill>
                  <a:srgbClr val="5175AF"/>
                </a:solidFill>
              </a:rPr>
              <a:t/>
            </a:r>
            <a:br>
              <a:rPr lang="fr-CA" sz="2600" dirty="0">
                <a:solidFill>
                  <a:srgbClr val="5175AF"/>
                </a:solidFill>
              </a:rPr>
            </a:br>
            <a:r>
              <a:rPr lang="fr-CA" sz="2600" dirty="0"/>
              <a:t/>
            </a:r>
            <a:br>
              <a:rPr lang="fr-CA" sz="2600" dirty="0"/>
            </a:br>
            <a:endParaRPr lang="fr-CA" sz="2600" dirty="0"/>
          </a:p>
          <a:p>
            <a:r>
              <a:rPr lang="fr-CA" sz="2600" dirty="0"/>
              <a:t/>
            </a:r>
            <a:br>
              <a:rPr lang="fr-CA" sz="2600" dirty="0"/>
            </a:br>
            <a:endParaRPr sz="2600" i="1" dirty="0"/>
          </a:p>
        </p:txBody>
      </p:sp>
      <p:sp>
        <p:nvSpPr>
          <p:cNvPr id="10" name="Rectangle 9"/>
          <p:cNvSpPr/>
          <p:nvPr/>
        </p:nvSpPr>
        <p:spPr>
          <a:xfrm>
            <a:off x="8351795" y="430994"/>
            <a:ext cx="792205" cy="584775"/>
          </a:xfrm>
          <a:prstGeom prst="rect">
            <a:avLst/>
          </a:prstGeom>
        </p:spPr>
        <p:txBody>
          <a:bodyPr wrap="none">
            <a:spAutoFit/>
          </a:bodyPr>
          <a:lstStyle/>
          <a:p>
            <a:r>
              <a:rPr lang="fr-CA" sz="3200" b="1" dirty="0" smtClean="0">
                <a:solidFill>
                  <a:srgbClr val="335DA1"/>
                </a:solidFill>
                <a:latin typeface="Calibri"/>
                <a:cs typeface="Calibri"/>
                <a:sym typeface="Calibri"/>
              </a:rPr>
              <a:t>AM</a:t>
            </a:r>
            <a:endParaRPr lang="fr-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305" name="Shape 305"/>
          <p:cNvPicPr preferRelativeResize="0"/>
          <p:nvPr/>
        </p:nvPicPr>
        <p:blipFill rotWithShape="1">
          <a:blip r:embed="rId4">
            <a:alphaModFix/>
          </a:blip>
          <a:srcRect t="-1" b="2468"/>
          <a:stretch/>
        </p:blipFill>
        <p:spPr>
          <a:xfrm>
            <a:off x="0" y="5626015"/>
            <a:ext cx="9144000" cy="1231985"/>
          </a:xfrm>
          <a:prstGeom prst="rect">
            <a:avLst/>
          </a:prstGeom>
          <a:noFill/>
          <a:ln>
            <a:noFill/>
          </a:ln>
        </p:spPr>
      </p:pic>
      <p:sp>
        <p:nvSpPr>
          <p:cNvPr id="306" name="Shape 306"/>
          <p:cNvSpPr txBox="1"/>
          <p:nvPr/>
        </p:nvSpPr>
        <p:spPr>
          <a:xfrm>
            <a:off x="0" y="465172"/>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Références</a:t>
            </a:r>
            <a:endParaRPr/>
          </a:p>
        </p:txBody>
      </p:sp>
      <p:sp>
        <p:nvSpPr>
          <p:cNvPr id="307" name="Shape 307"/>
          <p:cNvSpPr txBox="1"/>
          <p:nvPr/>
        </p:nvSpPr>
        <p:spPr>
          <a:xfrm>
            <a:off x="233098" y="1020273"/>
            <a:ext cx="8677800" cy="83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EDC87C"/>
              </a:buClr>
              <a:buSzPts val="2400"/>
              <a:buFont typeface="Arial"/>
              <a:buChar char="•"/>
            </a:pPr>
            <a:r>
              <a:rPr lang="fr-CA" sz="2000" dirty="0">
                <a:solidFill>
                  <a:schemeClr val="tx1"/>
                </a:solidFill>
                <a:latin typeface="Calibri" panose="020F0502020204030204" pitchFamily="34" charset="0"/>
                <a:ea typeface="Calibri"/>
                <a:cs typeface="Calibri" panose="020F0502020204030204" pitchFamily="34" charset="0"/>
                <a:sym typeface="Calibri"/>
              </a:rPr>
              <a:t>Cooper, D. (2011). Repenser l’évaluation : Stratégies et outils pour améliorer l’apprentissage. Montréal : </a:t>
            </a:r>
            <a:r>
              <a:rPr lang="fr-CA" sz="2000" dirty="0" smtClean="0">
                <a:solidFill>
                  <a:schemeClr val="tx1"/>
                </a:solidFill>
                <a:latin typeface="Calibri" panose="020F0502020204030204" pitchFamily="34" charset="0"/>
                <a:ea typeface="Calibri"/>
                <a:cs typeface="Calibri" panose="020F0502020204030204" pitchFamily="34" charset="0"/>
                <a:sym typeface="Calibri"/>
              </a:rPr>
              <a:t>Modulo</a:t>
            </a:r>
          </a:p>
          <a:p>
            <a:pPr marL="342900" marR="0" lvl="0" indent="-342900" algn="l" rtl="0">
              <a:spcBef>
                <a:spcPts val="0"/>
              </a:spcBef>
              <a:spcAft>
                <a:spcPts val="0"/>
              </a:spcAft>
              <a:buClr>
                <a:srgbClr val="EDC87C"/>
              </a:buClr>
              <a:buSzPts val="2400"/>
              <a:buFont typeface="Arial"/>
              <a:buChar char="•"/>
            </a:pPr>
            <a:endParaRPr lang="fr-CA" sz="2000" dirty="0" smtClean="0">
              <a:solidFill>
                <a:schemeClr val="tx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rgbClr val="EDC87C"/>
              </a:buClr>
              <a:buSzPts val="2400"/>
              <a:buFont typeface="Arial"/>
              <a:buChar char="•"/>
            </a:pPr>
            <a:r>
              <a:rPr lang="fr-CA" sz="2000" dirty="0" smtClean="0">
                <a:solidFill>
                  <a:schemeClr val="tx1"/>
                </a:solidFill>
                <a:latin typeface="Calibri" panose="020F0502020204030204" pitchFamily="34" charset="0"/>
                <a:cs typeface="Calibri" panose="020F0502020204030204" pitchFamily="34" charset="0"/>
              </a:rPr>
              <a:t>Lacasse</a:t>
            </a:r>
            <a:r>
              <a:rPr lang="fr-CA" sz="2000" dirty="0">
                <a:solidFill>
                  <a:schemeClr val="tx1"/>
                </a:solidFill>
                <a:latin typeface="Calibri" panose="020F0502020204030204" pitchFamily="34" charset="0"/>
                <a:cs typeface="Calibri" panose="020F0502020204030204" pitchFamily="34" charset="0"/>
              </a:rPr>
              <a:t>, M. (2017). La rétroaction donnée à l’enseignant... pourquoi pas par ses pairs? </a:t>
            </a:r>
            <a:r>
              <a:rPr lang="fr-CA" sz="2000" i="1" dirty="0">
                <a:solidFill>
                  <a:schemeClr val="tx1"/>
                </a:solidFill>
                <a:latin typeface="Calibri" panose="020F0502020204030204" pitchFamily="34" charset="0"/>
                <a:cs typeface="Calibri" panose="020F0502020204030204" pitchFamily="34" charset="0"/>
              </a:rPr>
              <a:t>Bulletin langue et culture</a:t>
            </a:r>
            <a:r>
              <a:rPr lang="fr-CA" sz="2000" dirty="0">
                <a:solidFill>
                  <a:schemeClr val="tx1"/>
                </a:solidFill>
                <a:latin typeface="Calibri" panose="020F0502020204030204" pitchFamily="34" charset="0"/>
                <a:cs typeface="Calibri" panose="020F0502020204030204" pitchFamily="34" charset="0"/>
              </a:rPr>
              <a:t>. Repéré </a:t>
            </a:r>
            <a:r>
              <a:rPr lang="fr-CA" sz="2000" dirty="0">
                <a:solidFill>
                  <a:srgbClr val="5175AF"/>
                </a:solidFill>
                <a:latin typeface="Calibri" panose="020F0502020204030204" pitchFamily="34" charset="0"/>
                <a:cs typeface="Calibri" panose="020F0502020204030204" pitchFamily="34" charset="0"/>
              </a:rPr>
              <a:t>à </a:t>
            </a:r>
            <a:r>
              <a:rPr lang="fr-CA" sz="2000" dirty="0">
                <a:solidFill>
                  <a:srgbClr val="035FC1"/>
                </a:solidFill>
                <a:latin typeface="Calibri" panose="020F0502020204030204" pitchFamily="34" charset="0"/>
                <a:cs typeface="Calibri" panose="020F0502020204030204" pitchFamily="34" charset="0"/>
              </a:rPr>
              <a:t>http://www.lecture-ecole.com/bulletin/liens_no_dix/retroaction_pairs_ml.pdf </a:t>
            </a:r>
            <a:endParaRPr lang="fr-CA" sz="2000" dirty="0" smtClean="0">
              <a:solidFill>
                <a:srgbClr val="035FC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rgbClr val="EDC87C"/>
              </a:buClr>
              <a:buSzPts val="2400"/>
              <a:buFont typeface="Arial"/>
              <a:buChar char="•"/>
            </a:pPr>
            <a:endParaRPr lang="fr-CA" sz="2000" dirty="0" smtClean="0">
              <a:solidFill>
                <a:srgbClr val="035FC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rgbClr val="EDC87C"/>
              </a:buClr>
              <a:buSzPts val="2400"/>
              <a:buFont typeface="Arial"/>
              <a:buChar char="•"/>
            </a:pPr>
            <a:r>
              <a:rPr lang="fr-CA" sz="2000" dirty="0" smtClean="0">
                <a:solidFill>
                  <a:schemeClr val="tx1"/>
                </a:solidFill>
                <a:latin typeface="Calibri" panose="020F0502020204030204" pitchFamily="34" charset="0"/>
                <a:cs typeface="Calibri" panose="020F0502020204030204" pitchFamily="34" charset="0"/>
              </a:rPr>
              <a:t>Lacasse</a:t>
            </a:r>
            <a:r>
              <a:rPr lang="fr-CA" sz="2000" dirty="0">
                <a:solidFill>
                  <a:schemeClr val="tx1"/>
                </a:solidFill>
                <a:latin typeface="Calibri" panose="020F0502020204030204" pitchFamily="34" charset="0"/>
                <a:cs typeface="Calibri" panose="020F0502020204030204" pitchFamily="34" charset="0"/>
              </a:rPr>
              <a:t>, M., Laine, S., Proulx, J., Gonthier, M-È, Poirier, J. (2017). La rétroaction en aide à l’apprentissage – Des outils numériques utiles. </a:t>
            </a:r>
            <a:r>
              <a:rPr lang="fr-CA" sz="2000" i="1" dirty="0">
                <a:solidFill>
                  <a:schemeClr val="tx1"/>
                </a:solidFill>
                <a:latin typeface="Calibri" panose="020F0502020204030204" pitchFamily="34" charset="0"/>
                <a:cs typeface="Calibri" panose="020F0502020204030204" pitchFamily="34" charset="0"/>
              </a:rPr>
              <a:t>Bulletin langue et culture. </a:t>
            </a:r>
            <a:r>
              <a:rPr lang="fr-CA" sz="2000" dirty="0">
                <a:solidFill>
                  <a:schemeClr val="tx1"/>
                </a:solidFill>
                <a:latin typeface="Calibri" panose="020F0502020204030204" pitchFamily="34" charset="0"/>
                <a:cs typeface="Calibri" panose="020F0502020204030204" pitchFamily="34" charset="0"/>
              </a:rPr>
              <a:t>Repéré à </a:t>
            </a:r>
            <a:r>
              <a:rPr lang="fr-CA" sz="2000" dirty="0">
                <a:solidFill>
                  <a:srgbClr val="0461C1"/>
                </a:solidFill>
                <a:latin typeface="Calibri" panose="020F0502020204030204" pitchFamily="34" charset="0"/>
                <a:cs typeface="Calibri" panose="020F0502020204030204" pitchFamily="34" charset="0"/>
              </a:rPr>
              <a:t>http://</a:t>
            </a:r>
            <a:r>
              <a:rPr lang="fr-CA" sz="2000" dirty="0" smtClean="0">
                <a:solidFill>
                  <a:srgbClr val="0461C1"/>
                </a:solidFill>
                <a:latin typeface="Calibri" panose="020F0502020204030204" pitchFamily="34" charset="0"/>
                <a:cs typeface="Calibri" panose="020F0502020204030204" pitchFamily="34" charset="0"/>
              </a:rPr>
              <a:t>www.lecture-ecole.com/bulletin/liens_no</a:t>
            </a:r>
            <a:br>
              <a:rPr lang="fr-CA" sz="2000" dirty="0" smtClean="0">
                <a:solidFill>
                  <a:srgbClr val="0461C1"/>
                </a:solidFill>
                <a:latin typeface="Calibri" panose="020F0502020204030204" pitchFamily="34" charset="0"/>
                <a:cs typeface="Calibri" panose="020F0502020204030204" pitchFamily="34" charset="0"/>
              </a:rPr>
            </a:br>
            <a:r>
              <a:rPr lang="fr-CA" sz="2000" dirty="0" smtClean="0">
                <a:solidFill>
                  <a:srgbClr val="0461C1"/>
                </a:solidFill>
                <a:latin typeface="Calibri" panose="020F0502020204030204" pitchFamily="34" charset="0"/>
                <a:cs typeface="Calibri" panose="020F0502020204030204" pitchFamily="34" charset="0"/>
              </a:rPr>
              <a:t>_dix/retroaction </a:t>
            </a:r>
            <a:r>
              <a:rPr lang="fr-CA" sz="2000" dirty="0">
                <a:solidFill>
                  <a:srgbClr val="035FC1"/>
                </a:solidFill>
                <a:latin typeface="Calibri" panose="020F0502020204030204" pitchFamily="34" charset="0"/>
                <a:cs typeface="Calibri" panose="020F0502020204030204" pitchFamily="34" charset="0"/>
              </a:rPr>
              <a:t>_aide_apprentissage.pdf </a:t>
            </a:r>
            <a:endParaRPr lang="fr-CA" sz="2000" dirty="0" smtClean="0">
              <a:solidFill>
                <a:srgbClr val="035FC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rgbClr val="EDC87C"/>
              </a:buClr>
              <a:buSzPts val="2400"/>
              <a:buFont typeface="Arial"/>
              <a:buChar char="•"/>
            </a:pPr>
            <a:endParaRPr lang="fr-CA" sz="2000" dirty="0">
              <a:solidFill>
                <a:srgbClr val="335DA1"/>
              </a:solidFill>
              <a:latin typeface="Calibri" panose="020F0502020204030204" pitchFamily="34" charset="0"/>
              <a:cs typeface="Calibri" panose="020F0502020204030204" pitchFamily="34" charset="0"/>
              <a:sym typeface="Calibri"/>
            </a:endParaRPr>
          </a:p>
          <a:p>
            <a:pPr marL="342900" marR="0" lvl="0" indent="-342900" algn="l" rtl="0">
              <a:spcBef>
                <a:spcPts val="0"/>
              </a:spcBef>
              <a:spcAft>
                <a:spcPts val="0"/>
              </a:spcAft>
              <a:buClr>
                <a:srgbClr val="EDC87C"/>
              </a:buClr>
              <a:buSzPts val="2400"/>
              <a:buFont typeface="Arial"/>
              <a:buChar char="•"/>
            </a:pPr>
            <a:r>
              <a:rPr lang="fr-CA" sz="2000" dirty="0" err="1" smtClean="0">
                <a:solidFill>
                  <a:schemeClr val="tx1"/>
                </a:solidFill>
                <a:latin typeface="Calibri" panose="020F0502020204030204" pitchFamily="34" charset="0"/>
                <a:ea typeface="Calibri"/>
                <a:cs typeface="Calibri" panose="020F0502020204030204" pitchFamily="34" charset="0"/>
                <a:sym typeface="Calibri"/>
              </a:rPr>
              <a:t>Gorman</a:t>
            </a:r>
            <a:r>
              <a:rPr lang="fr-CA" sz="2000" dirty="0" smtClean="0">
                <a:solidFill>
                  <a:schemeClr val="tx1"/>
                </a:solidFill>
                <a:latin typeface="Calibri" panose="020F0502020204030204" pitchFamily="34" charset="0"/>
                <a:ea typeface="Calibri"/>
                <a:cs typeface="Calibri" panose="020F0502020204030204" pitchFamily="34" charset="0"/>
                <a:sym typeface="Calibri"/>
              </a:rPr>
              <a:t>, N. (2017). </a:t>
            </a:r>
            <a:r>
              <a:rPr lang="fr-CA" sz="2000" dirty="0" smtClean="0">
                <a:solidFill>
                  <a:schemeClr val="tx1"/>
                </a:solidFill>
                <a:latin typeface="Calibri" panose="020F0502020204030204" pitchFamily="34" charset="0"/>
                <a:cs typeface="Calibri" panose="020F0502020204030204" pitchFamily="34" charset="0"/>
              </a:rPr>
              <a:t>Des raccourcis clavier pour accélérer la rétroaction formative. </a:t>
            </a:r>
            <a:r>
              <a:rPr lang="fr-CA" sz="2000" dirty="0" smtClean="0">
                <a:solidFill>
                  <a:schemeClr val="tx1"/>
                </a:solidFill>
                <a:latin typeface="Calibri" panose="020F0502020204030204" pitchFamily="34" charset="0"/>
                <a:ea typeface="Calibri"/>
                <a:cs typeface="Calibri" panose="020F0502020204030204" pitchFamily="34" charset="0"/>
                <a:sym typeface="Calibri"/>
              </a:rPr>
              <a:t>Repéré à </a:t>
            </a:r>
            <a:r>
              <a:rPr lang="fr-CA" sz="2000" u="sng" dirty="0" smtClean="0">
                <a:solidFill>
                  <a:schemeClr val="hlink"/>
                </a:solidFill>
                <a:latin typeface="Calibri" panose="020F0502020204030204" pitchFamily="34" charset="0"/>
                <a:ea typeface="Calibri"/>
                <a:cs typeface="Calibri" panose="020F0502020204030204" pitchFamily="34" charset="0"/>
                <a:sym typeface="Calibri"/>
                <a:hlinkClick r:id="rId5"/>
              </a:rPr>
              <a:t>http</a:t>
            </a:r>
            <a:r>
              <a:rPr lang="fr-CA" sz="2000" u="sng" dirty="0">
                <a:solidFill>
                  <a:schemeClr val="hlink"/>
                </a:solidFill>
                <a:latin typeface="Calibri" panose="020F0502020204030204" pitchFamily="34" charset="0"/>
                <a:ea typeface="Calibri"/>
                <a:cs typeface="Calibri" panose="020F0502020204030204" pitchFamily="34" charset="0"/>
                <a:sym typeface="Calibri"/>
                <a:hlinkClick r:id="rId5"/>
              </a:rPr>
              <a:t>://www.profweb.ca/publications/recits/des-raccourcis-clavier-pour-accelerer-la-retroaction-formative</a:t>
            </a:r>
            <a:r>
              <a:rPr lang="fr-CA" sz="2000" dirty="0">
                <a:solidFill>
                  <a:srgbClr val="335DA1"/>
                </a:solidFill>
                <a:latin typeface="Calibri" panose="020F0502020204030204" pitchFamily="34" charset="0"/>
                <a:ea typeface="Calibri"/>
                <a:cs typeface="Calibri" panose="020F0502020204030204" pitchFamily="34" charset="0"/>
                <a:sym typeface="Calibri"/>
              </a:rPr>
              <a:t>  </a:t>
            </a:r>
            <a:endParaRPr sz="2000" dirty="0">
              <a:solidFill>
                <a:srgbClr val="335DA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Clr>
                <a:srgbClr val="000000"/>
              </a:buClr>
              <a:buFont typeface="Arial"/>
              <a:buNone/>
            </a:pPr>
            <a:endParaRPr sz="2000" dirty="0">
              <a:solidFill>
                <a:srgbClr val="335DA1"/>
              </a:solidFill>
              <a:latin typeface="Calibri" panose="020F0502020204030204" pitchFamily="34" charset="0"/>
              <a:ea typeface="Calibri"/>
              <a:cs typeface="Calibri" panose="020F0502020204030204" pitchFamily="34" charset="0"/>
              <a:sym typeface="Calibri"/>
            </a:endParaRPr>
          </a:p>
        </p:txBody>
      </p:sp>
      <p:cxnSp>
        <p:nvCxnSpPr>
          <p:cNvPr id="308" name="Shape 308"/>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309" name="Shape 309"/>
          <p:cNvPicPr preferRelativeResize="0"/>
          <p:nvPr/>
        </p:nvPicPr>
        <p:blipFill>
          <a:blip r:embed="rId6">
            <a:alphaModFix/>
          </a:blip>
          <a:stretch>
            <a:fillRect/>
          </a:stretch>
        </p:blipFill>
        <p:spPr>
          <a:xfrm>
            <a:off x="152396" y="5977663"/>
            <a:ext cx="1210329" cy="584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03" name="Shape 103"/>
          <p:cNvPicPr preferRelativeResize="0"/>
          <p:nvPr/>
        </p:nvPicPr>
        <p:blipFill rotWithShape="1">
          <a:blip r:embed="rId4">
            <a:alphaModFix/>
          </a:blip>
          <a:srcRect t="-1" b="2468"/>
          <a:stretch/>
        </p:blipFill>
        <p:spPr>
          <a:xfrm>
            <a:off x="0" y="5626015"/>
            <a:ext cx="9144000" cy="1231985"/>
          </a:xfrm>
          <a:prstGeom prst="rect">
            <a:avLst/>
          </a:prstGeom>
          <a:noFill/>
          <a:ln>
            <a:noFill/>
          </a:ln>
        </p:spPr>
      </p:pic>
      <p:sp>
        <p:nvSpPr>
          <p:cNvPr id="104" name="Shape 104"/>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Plan de l’atelier</a:t>
            </a:r>
            <a:endParaRPr>
              <a:solidFill>
                <a:srgbClr val="335DA1"/>
              </a:solidFill>
            </a:endParaRPr>
          </a:p>
        </p:txBody>
      </p:sp>
      <p:sp>
        <p:nvSpPr>
          <p:cNvPr id="105" name="Shape 105"/>
          <p:cNvSpPr txBox="1"/>
          <p:nvPr/>
        </p:nvSpPr>
        <p:spPr>
          <a:xfrm>
            <a:off x="288875" y="1517450"/>
            <a:ext cx="8138700" cy="831000"/>
          </a:xfrm>
          <a:prstGeom prst="rect">
            <a:avLst/>
          </a:prstGeom>
          <a:noFill/>
          <a:ln>
            <a:noFill/>
          </a:ln>
        </p:spPr>
        <p:txBody>
          <a:bodyPr spcFirstLastPara="1" wrap="square" lIns="91425" tIns="45700" rIns="91425" bIns="45700" anchor="t" anchorCtr="0">
            <a:noAutofit/>
          </a:bodyPr>
          <a:lstStyle/>
          <a:p>
            <a:pPr marL="342900" marR="0" lvl="0" indent="-355600" algn="l" rtl="0">
              <a:lnSpc>
                <a:spcPct val="200000"/>
              </a:lnSpc>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Objectifs</a:t>
            </a:r>
            <a:endParaRPr sz="2600" dirty="0">
              <a:solidFill>
                <a:srgbClr val="335DA1"/>
              </a:solidFill>
              <a:latin typeface="Calibri"/>
              <a:ea typeface="Calibri"/>
              <a:cs typeface="Calibri"/>
              <a:sym typeface="Calibri"/>
            </a:endParaRPr>
          </a:p>
          <a:p>
            <a:pPr marL="342900" marR="0" lvl="0" indent="-355600" algn="l" rtl="0">
              <a:lnSpc>
                <a:spcPct val="200000"/>
              </a:lnSpc>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L’ABC de la rétroaction</a:t>
            </a:r>
            <a:endParaRPr sz="2600" dirty="0">
              <a:solidFill>
                <a:srgbClr val="335DA1"/>
              </a:solidFill>
              <a:latin typeface="Calibri"/>
              <a:ea typeface="Calibri"/>
              <a:cs typeface="Calibri"/>
              <a:sym typeface="Calibri"/>
            </a:endParaRPr>
          </a:p>
          <a:p>
            <a:pPr marL="342900" marR="0" lvl="0" indent="-355600" algn="l" rtl="0">
              <a:lnSpc>
                <a:spcPct val="200000"/>
              </a:lnSpc>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Potentiel pédagogique des TIC</a:t>
            </a:r>
            <a:endParaRPr sz="2600" dirty="0">
              <a:solidFill>
                <a:srgbClr val="335DA1"/>
              </a:solidFill>
              <a:latin typeface="Calibri"/>
              <a:ea typeface="Calibri"/>
              <a:cs typeface="Calibri"/>
              <a:sym typeface="Calibri"/>
            </a:endParaRPr>
          </a:p>
          <a:p>
            <a:pPr marL="342900" lvl="0" indent="-355600" rtl="0">
              <a:lnSpc>
                <a:spcPct val="200000"/>
              </a:lnSpc>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Discussion </a:t>
            </a:r>
            <a:endParaRPr sz="2600" dirty="0">
              <a:solidFill>
                <a:srgbClr val="335DA1"/>
              </a:solidFill>
              <a:latin typeface="Calibri"/>
              <a:ea typeface="Calibri"/>
              <a:cs typeface="Calibri"/>
              <a:sym typeface="Calibri"/>
            </a:endParaRPr>
          </a:p>
          <a:p>
            <a:pPr marL="342900" lvl="0" indent="-355600" rtl="0">
              <a:lnSpc>
                <a:spcPct val="200000"/>
              </a:lnSpc>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Conclusion</a:t>
            </a:r>
            <a:endParaRPr sz="2600" dirty="0">
              <a:solidFill>
                <a:srgbClr val="335DA1"/>
              </a:solidFill>
              <a:latin typeface="Calibri"/>
              <a:ea typeface="Calibri"/>
              <a:cs typeface="Calibri"/>
              <a:sym typeface="Calibri"/>
            </a:endParaRPr>
          </a:p>
          <a:p>
            <a:pPr marL="0" marR="0" lvl="0" indent="0" algn="l" rtl="0">
              <a:lnSpc>
                <a:spcPct val="200000"/>
              </a:lnSpc>
              <a:spcBef>
                <a:spcPts val="0"/>
              </a:spcBef>
              <a:spcAft>
                <a:spcPts val="0"/>
              </a:spcAft>
              <a:buNone/>
            </a:pPr>
            <a:endParaRPr sz="2600" dirty="0">
              <a:solidFill>
                <a:srgbClr val="335DA1"/>
              </a:solidFill>
              <a:latin typeface="Calibri"/>
              <a:ea typeface="Calibri"/>
              <a:cs typeface="Calibri"/>
              <a:sym typeface="Calibri"/>
            </a:endParaRPr>
          </a:p>
        </p:txBody>
      </p:sp>
      <p:cxnSp>
        <p:nvCxnSpPr>
          <p:cNvPr id="106" name="Shape 106"/>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107" name="Shape 107"/>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12" name="Rectangle 11"/>
          <p:cNvSpPr/>
          <p:nvPr/>
        </p:nvSpPr>
        <p:spPr>
          <a:xfrm>
            <a:off x="8600261" y="362410"/>
            <a:ext cx="543739" cy="584775"/>
          </a:xfrm>
          <a:prstGeom prst="rect">
            <a:avLst/>
          </a:prstGeom>
        </p:spPr>
        <p:txBody>
          <a:bodyPr wrap="none">
            <a:spAutoFit/>
          </a:bodyPr>
          <a:lstStyle/>
          <a:p>
            <a:r>
              <a:rPr lang="fr-CA" sz="3200" b="1" dirty="0" smtClean="0">
                <a:solidFill>
                  <a:srgbClr val="335DA1"/>
                </a:solidFill>
                <a:latin typeface="Calibri"/>
                <a:ea typeface="Calibri"/>
                <a:cs typeface="Calibri"/>
                <a:sym typeface="Calibri"/>
              </a:rPr>
              <a:t>M</a:t>
            </a:r>
            <a:endParaRPr lang="fr-CA" dirty="0"/>
          </a:p>
        </p:txBody>
      </p:sp>
      <p:pic>
        <p:nvPicPr>
          <p:cNvPr id="2" name="Image 1"/>
          <p:cNvPicPr>
            <a:picLocks noChangeAspect="1"/>
          </p:cNvPicPr>
          <p:nvPr/>
        </p:nvPicPr>
        <p:blipFill>
          <a:blip r:embed="rId6"/>
          <a:stretch>
            <a:fillRect/>
          </a:stretch>
        </p:blipFill>
        <p:spPr>
          <a:xfrm>
            <a:off x="4999888" y="2348450"/>
            <a:ext cx="3950962" cy="28460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14" name="Shape 114"/>
          <p:cNvPicPr preferRelativeResize="0"/>
          <p:nvPr/>
        </p:nvPicPr>
        <p:blipFill rotWithShape="1">
          <a:blip r:embed="rId4">
            <a:alphaModFix/>
          </a:blip>
          <a:srcRect t="-1" b="2468"/>
          <a:stretch/>
        </p:blipFill>
        <p:spPr>
          <a:xfrm>
            <a:off x="0" y="5626015"/>
            <a:ext cx="9144000" cy="1231985"/>
          </a:xfrm>
          <a:prstGeom prst="rect">
            <a:avLst/>
          </a:prstGeom>
          <a:noFill/>
          <a:ln>
            <a:noFill/>
          </a:ln>
        </p:spPr>
      </p:pic>
      <p:sp>
        <p:nvSpPr>
          <p:cNvPr id="115" name="Shape 115"/>
          <p:cNvSpPr txBox="1"/>
          <p:nvPr/>
        </p:nvSpPr>
        <p:spPr>
          <a:xfrm>
            <a:off x="0" y="465172"/>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Objectifs de la formation </a:t>
            </a:r>
            <a:endParaRPr/>
          </a:p>
        </p:txBody>
      </p:sp>
      <p:sp>
        <p:nvSpPr>
          <p:cNvPr id="116" name="Shape 116"/>
          <p:cNvSpPr txBox="1"/>
          <p:nvPr/>
        </p:nvSpPr>
        <p:spPr>
          <a:xfrm>
            <a:off x="608698" y="1799742"/>
            <a:ext cx="79266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600" dirty="0">
                <a:solidFill>
                  <a:srgbClr val="335DA1"/>
                </a:solidFill>
                <a:latin typeface="Calibri"/>
                <a:ea typeface="Calibri"/>
                <a:cs typeface="Calibri"/>
                <a:sym typeface="Calibri"/>
              </a:rPr>
              <a:t>Comprendre :</a:t>
            </a:r>
            <a:endParaRPr sz="2600" dirty="0">
              <a:solidFill>
                <a:srgbClr val="335DA1"/>
              </a:solidFill>
              <a:latin typeface="Calibri"/>
              <a:ea typeface="Calibri"/>
              <a:cs typeface="Calibri"/>
              <a:sym typeface="Calibri"/>
            </a:endParaRPr>
          </a:p>
          <a:p>
            <a:pPr marL="0" marR="0" lvl="0" indent="0" algn="l" rtl="0">
              <a:spcBef>
                <a:spcPts val="0"/>
              </a:spcBef>
              <a:spcAft>
                <a:spcPts val="0"/>
              </a:spcAft>
              <a:buNone/>
            </a:pPr>
            <a:endParaRPr sz="2600" dirty="0">
              <a:solidFill>
                <a:srgbClr val="335DA1"/>
              </a:solidFill>
              <a:latin typeface="Calibri"/>
              <a:ea typeface="Calibri"/>
              <a:cs typeface="Calibri"/>
              <a:sym typeface="Calibri"/>
            </a:endParaRPr>
          </a:p>
          <a:p>
            <a:pPr marL="457200" marR="0" lvl="0" indent="-393700" algn="l" rtl="0">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le rôle de la rétroaction dans l’aide à l’apprentissage ;</a:t>
            </a:r>
            <a:endParaRPr sz="2600" dirty="0">
              <a:solidFill>
                <a:srgbClr val="335DA1"/>
              </a:solidFill>
              <a:latin typeface="Calibri"/>
              <a:ea typeface="Calibri"/>
              <a:cs typeface="Calibri"/>
              <a:sym typeface="Calibri"/>
            </a:endParaRPr>
          </a:p>
          <a:p>
            <a:pPr marL="0" marR="0" lvl="0" indent="0" algn="l" rtl="0">
              <a:spcBef>
                <a:spcPts val="0"/>
              </a:spcBef>
              <a:spcAft>
                <a:spcPts val="0"/>
              </a:spcAft>
              <a:buNone/>
            </a:pPr>
            <a:endParaRPr sz="2600" dirty="0">
              <a:solidFill>
                <a:srgbClr val="335DA1"/>
              </a:solidFill>
              <a:latin typeface="Calibri"/>
              <a:ea typeface="Calibri"/>
              <a:cs typeface="Calibri"/>
              <a:sym typeface="Calibri"/>
            </a:endParaRPr>
          </a:p>
          <a:p>
            <a:pPr marL="457200" marR="0" lvl="0" indent="-393700" algn="l" rtl="0">
              <a:spcBef>
                <a:spcPts val="0"/>
              </a:spcBef>
              <a:spcAft>
                <a:spcPts val="0"/>
              </a:spcAft>
              <a:buClr>
                <a:srgbClr val="335DA1"/>
              </a:buClr>
              <a:buSzPts val="2600"/>
              <a:buFont typeface="Calibri"/>
              <a:buChar char="●"/>
            </a:pPr>
            <a:r>
              <a:rPr lang="fr-CA" sz="2600" dirty="0">
                <a:solidFill>
                  <a:srgbClr val="335DA1"/>
                </a:solidFill>
                <a:latin typeface="Calibri"/>
                <a:ea typeface="Calibri"/>
                <a:cs typeface="Calibri"/>
                <a:sym typeface="Calibri"/>
              </a:rPr>
              <a:t>établir des liens entre les types de rétroaction et le potentiel pédagogique des outils numériques. </a:t>
            </a:r>
            <a:endParaRPr sz="2600" dirty="0">
              <a:solidFill>
                <a:srgbClr val="335DA1"/>
              </a:solidFill>
              <a:latin typeface="Calibri"/>
              <a:ea typeface="Calibri"/>
              <a:cs typeface="Calibri"/>
              <a:sym typeface="Calibri"/>
            </a:endParaRPr>
          </a:p>
          <a:p>
            <a:pPr marL="0" marR="0" lvl="0" indent="0" algn="l" rtl="0">
              <a:spcBef>
                <a:spcPts val="0"/>
              </a:spcBef>
              <a:spcAft>
                <a:spcPts val="0"/>
              </a:spcAft>
              <a:buNone/>
            </a:pPr>
            <a:endParaRPr sz="2400" dirty="0">
              <a:solidFill>
                <a:srgbClr val="335DA1"/>
              </a:solidFill>
              <a:latin typeface="Calibri"/>
              <a:ea typeface="Calibri"/>
              <a:cs typeface="Calibri"/>
              <a:sym typeface="Calibri"/>
            </a:endParaRPr>
          </a:p>
          <a:p>
            <a:pPr marL="0" marR="0" lvl="0" indent="0" algn="l" rtl="0">
              <a:spcBef>
                <a:spcPts val="0"/>
              </a:spcBef>
              <a:spcAft>
                <a:spcPts val="0"/>
              </a:spcAft>
              <a:buNone/>
            </a:pPr>
            <a:endParaRPr sz="2400" dirty="0">
              <a:solidFill>
                <a:srgbClr val="335DA1"/>
              </a:solidFill>
              <a:latin typeface="Calibri"/>
              <a:ea typeface="Calibri"/>
              <a:cs typeface="Calibri"/>
              <a:sym typeface="Calibri"/>
            </a:endParaRPr>
          </a:p>
        </p:txBody>
      </p:sp>
      <p:cxnSp>
        <p:nvCxnSpPr>
          <p:cNvPr id="117" name="Shape 117"/>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118" name="Shape 118"/>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9" name="Rectangle 8"/>
          <p:cNvSpPr/>
          <p:nvPr/>
        </p:nvSpPr>
        <p:spPr>
          <a:xfrm>
            <a:off x="8600261" y="465171"/>
            <a:ext cx="543739" cy="584775"/>
          </a:xfrm>
          <a:prstGeom prst="rect">
            <a:avLst/>
          </a:prstGeom>
        </p:spPr>
        <p:txBody>
          <a:bodyPr wrap="none">
            <a:spAutoFit/>
          </a:bodyPr>
          <a:lstStyle/>
          <a:p>
            <a:r>
              <a:rPr lang="fr-CA" sz="3200" b="1" dirty="0" smtClean="0">
                <a:solidFill>
                  <a:srgbClr val="335DA1"/>
                </a:solidFill>
                <a:latin typeface="Calibri"/>
                <a:ea typeface="Calibri"/>
                <a:cs typeface="Calibri"/>
                <a:sym typeface="Calibri"/>
              </a:rPr>
              <a:t>M</a:t>
            </a:r>
            <a:endParaRPr lang="fr-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26" name="Shape 126"/>
          <p:cNvPicPr preferRelativeResize="0"/>
          <p:nvPr/>
        </p:nvPicPr>
        <p:blipFill rotWithShape="1">
          <a:blip r:embed="rId4">
            <a:alphaModFix/>
          </a:blip>
          <a:srcRect t="-1" b="2468"/>
          <a:stretch/>
        </p:blipFill>
        <p:spPr>
          <a:xfrm>
            <a:off x="-12" y="5626027"/>
            <a:ext cx="9144001" cy="1231985"/>
          </a:xfrm>
          <a:prstGeom prst="rect">
            <a:avLst/>
          </a:prstGeom>
          <a:noFill/>
          <a:ln>
            <a:noFill/>
          </a:ln>
        </p:spPr>
      </p:pic>
      <p:sp>
        <p:nvSpPr>
          <p:cNvPr id="127" name="Shape 127"/>
          <p:cNvSpPr txBox="1"/>
          <p:nvPr/>
        </p:nvSpPr>
        <p:spPr>
          <a:xfrm>
            <a:off x="0" y="465172"/>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Qu’est ce que la rétroaction ?</a:t>
            </a:r>
            <a:endParaRPr sz="3200" b="1">
              <a:solidFill>
                <a:srgbClr val="335DA1"/>
              </a:solidFill>
              <a:latin typeface="Calibri"/>
              <a:ea typeface="Calibri"/>
              <a:cs typeface="Calibri"/>
              <a:sym typeface="Calibri"/>
            </a:endParaRPr>
          </a:p>
          <a:p>
            <a:pPr marL="0" marR="0" lvl="0" indent="0" algn="ctr" rtl="0">
              <a:spcBef>
                <a:spcPts val="0"/>
              </a:spcBef>
              <a:spcAft>
                <a:spcPts val="0"/>
              </a:spcAft>
              <a:buNone/>
            </a:pPr>
            <a:endParaRPr/>
          </a:p>
        </p:txBody>
      </p:sp>
      <p:cxnSp>
        <p:nvCxnSpPr>
          <p:cNvPr id="128" name="Shape 128"/>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129" name="Shape 129"/>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130" name="Shape 130"/>
          <p:cNvSpPr txBox="1"/>
          <p:nvPr/>
        </p:nvSpPr>
        <p:spPr>
          <a:xfrm>
            <a:off x="950838" y="2820075"/>
            <a:ext cx="7661700" cy="618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CA" sz="2600" dirty="0">
                <a:solidFill>
                  <a:srgbClr val="335DA1"/>
                </a:solidFill>
                <a:latin typeface="Calibri"/>
                <a:ea typeface="Calibri"/>
                <a:cs typeface="Calibri"/>
                <a:sym typeface="Calibri"/>
              </a:rPr>
              <a:t>La rétroaction efficace répond à </a:t>
            </a:r>
            <a:r>
              <a:rPr lang="fr-CA" sz="2600" dirty="0" smtClean="0">
                <a:solidFill>
                  <a:srgbClr val="335DA1"/>
                </a:solidFill>
                <a:latin typeface="Calibri"/>
                <a:ea typeface="Calibri"/>
                <a:cs typeface="Calibri"/>
                <a:sym typeface="Calibri"/>
              </a:rPr>
              <a:t>quatre questions </a:t>
            </a:r>
            <a:r>
              <a:rPr lang="fr-CA" sz="2600" dirty="0">
                <a:solidFill>
                  <a:srgbClr val="335DA1"/>
                </a:solidFill>
                <a:latin typeface="Calibri"/>
                <a:ea typeface="Calibri"/>
                <a:cs typeface="Calibri"/>
                <a:sym typeface="Calibri"/>
              </a:rPr>
              <a:t>: </a:t>
            </a:r>
            <a:endParaRPr sz="2600" dirty="0">
              <a:solidFill>
                <a:srgbClr val="335DA1"/>
              </a:solidFill>
              <a:latin typeface="Calibri"/>
              <a:ea typeface="Calibri"/>
              <a:cs typeface="Calibri"/>
              <a:sym typeface="Calibri"/>
            </a:endParaRPr>
          </a:p>
          <a:p>
            <a:pPr marL="0" lvl="0" indent="0" rtl="0">
              <a:spcBef>
                <a:spcPts val="0"/>
              </a:spcBef>
              <a:spcAft>
                <a:spcPts val="0"/>
              </a:spcAft>
              <a:buNone/>
            </a:pPr>
            <a:endParaRPr sz="2600" dirty="0">
              <a:solidFill>
                <a:srgbClr val="335DA1"/>
              </a:solidFill>
              <a:latin typeface="Calibri"/>
              <a:ea typeface="Calibri"/>
              <a:cs typeface="Calibri"/>
              <a:sym typeface="Calibri"/>
            </a:endParaRPr>
          </a:p>
          <a:p>
            <a:pPr marL="457200" lvl="0" indent="-393700" rtl="0">
              <a:lnSpc>
                <a:spcPct val="150000"/>
              </a:lnSpc>
              <a:spcBef>
                <a:spcPts val="0"/>
              </a:spcBef>
              <a:spcAft>
                <a:spcPts val="0"/>
              </a:spcAft>
              <a:buClr>
                <a:srgbClr val="335DA1"/>
              </a:buClr>
              <a:buSzPts val="2600"/>
              <a:buFont typeface="Calibri"/>
              <a:buAutoNum type="arabicPeriod"/>
            </a:pPr>
            <a:r>
              <a:rPr lang="fr-CA" sz="2600" dirty="0">
                <a:solidFill>
                  <a:srgbClr val="335DA1"/>
                </a:solidFill>
                <a:latin typeface="Calibri"/>
                <a:ea typeface="Calibri"/>
                <a:cs typeface="Calibri"/>
                <a:sym typeface="Calibri"/>
              </a:rPr>
              <a:t>Qui ?</a:t>
            </a:r>
            <a:endParaRPr sz="2600" dirty="0">
              <a:solidFill>
                <a:srgbClr val="335DA1"/>
              </a:solidFill>
              <a:latin typeface="Calibri"/>
              <a:ea typeface="Calibri"/>
              <a:cs typeface="Calibri"/>
              <a:sym typeface="Calibri"/>
            </a:endParaRPr>
          </a:p>
          <a:p>
            <a:pPr marL="457200" lvl="0" indent="-393700" rtl="0">
              <a:lnSpc>
                <a:spcPct val="150000"/>
              </a:lnSpc>
              <a:spcBef>
                <a:spcPts val="0"/>
              </a:spcBef>
              <a:spcAft>
                <a:spcPts val="0"/>
              </a:spcAft>
              <a:buClr>
                <a:srgbClr val="335DA1"/>
              </a:buClr>
              <a:buSzPts val="2600"/>
              <a:buFont typeface="Calibri"/>
              <a:buAutoNum type="arabicPeriod"/>
            </a:pPr>
            <a:r>
              <a:rPr lang="fr-CA" sz="2600" dirty="0">
                <a:solidFill>
                  <a:srgbClr val="335DA1"/>
                </a:solidFill>
                <a:latin typeface="Calibri"/>
                <a:ea typeface="Calibri"/>
                <a:cs typeface="Calibri"/>
                <a:sym typeface="Calibri"/>
              </a:rPr>
              <a:t>Quand ?</a:t>
            </a:r>
            <a:endParaRPr sz="2600" dirty="0">
              <a:solidFill>
                <a:srgbClr val="335DA1"/>
              </a:solidFill>
              <a:latin typeface="Calibri"/>
              <a:ea typeface="Calibri"/>
              <a:cs typeface="Calibri"/>
              <a:sym typeface="Calibri"/>
            </a:endParaRPr>
          </a:p>
          <a:p>
            <a:pPr marL="457200" lvl="0" indent="-393700" rtl="0">
              <a:lnSpc>
                <a:spcPct val="150000"/>
              </a:lnSpc>
              <a:spcBef>
                <a:spcPts val="0"/>
              </a:spcBef>
              <a:spcAft>
                <a:spcPts val="0"/>
              </a:spcAft>
              <a:buClr>
                <a:srgbClr val="335DA1"/>
              </a:buClr>
              <a:buSzPts val="2600"/>
              <a:buFont typeface="Calibri"/>
              <a:buAutoNum type="arabicPeriod"/>
            </a:pPr>
            <a:r>
              <a:rPr lang="fr-CA" sz="2600" dirty="0">
                <a:solidFill>
                  <a:srgbClr val="335DA1"/>
                </a:solidFill>
                <a:latin typeface="Calibri"/>
                <a:ea typeface="Calibri"/>
                <a:cs typeface="Calibri"/>
                <a:sym typeface="Calibri"/>
              </a:rPr>
              <a:t>Sur quoi ?  </a:t>
            </a:r>
            <a:endParaRPr sz="2600" dirty="0">
              <a:solidFill>
                <a:srgbClr val="335DA1"/>
              </a:solidFill>
              <a:latin typeface="Calibri"/>
              <a:ea typeface="Calibri"/>
              <a:cs typeface="Calibri"/>
              <a:sym typeface="Calibri"/>
            </a:endParaRPr>
          </a:p>
          <a:p>
            <a:pPr marL="457200" lvl="0" indent="-393700" rtl="0">
              <a:lnSpc>
                <a:spcPct val="150000"/>
              </a:lnSpc>
              <a:spcBef>
                <a:spcPts val="0"/>
              </a:spcBef>
              <a:spcAft>
                <a:spcPts val="0"/>
              </a:spcAft>
              <a:buClr>
                <a:srgbClr val="335DA1"/>
              </a:buClr>
              <a:buSzPts val="2600"/>
              <a:buFont typeface="Calibri"/>
              <a:buAutoNum type="arabicPeriod"/>
            </a:pPr>
            <a:r>
              <a:rPr lang="fr-CA" sz="2600" dirty="0">
                <a:solidFill>
                  <a:srgbClr val="335DA1"/>
                </a:solidFill>
                <a:latin typeface="Calibri"/>
                <a:ea typeface="Calibri"/>
                <a:cs typeface="Calibri"/>
                <a:sym typeface="Calibri"/>
              </a:rPr>
              <a:t>Comment ?</a:t>
            </a:r>
            <a:endParaRPr sz="2600" dirty="0">
              <a:solidFill>
                <a:srgbClr val="335DA1"/>
              </a:solidFill>
              <a:latin typeface="Calibri"/>
              <a:ea typeface="Calibri"/>
              <a:cs typeface="Calibri"/>
              <a:sym typeface="Calibri"/>
            </a:endParaRPr>
          </a:p>
        </p:txBody>
      </p:sp>
      <p:sp>
        <p:nvSpPr>
          <p:cNvPr id="9" name="Rectangle 8"/>
          <p:cNvSpPr/>
          <p:nvPr/>
        </p:nvSpPr>
        <p:spPr>
          <a:xfrm>
            <a:off x="8612538" y="406035"/>
            <a:ext cx="433132" cy="584775"/>
          </a:xfrm>
          <a:prstGeom prst="rect">
            <a:avLst/>
          </a:prstGeom>
        </p:spPr>
        <p:txBody>
          <a:bodyPr wrap="none">
            <a:spAutoFit/>
          </a:bodyPr>
          <a:lstStyle/>
          <a:p>
            <a:r>
              <a:rPr lang="fr-CA" sz="3200" b="1" dirty="0">
                <a:solidFill>
                  <a:srgbClr val="335DA1"/>
                </a:solidFill>
                <a:latin typeface="Calibri"/>
                <a:cs typeface="Calibri"/>
                <a:sym typeface="Calibri"/>
              </a:rPr>
              <a:t>A</a:t>
            </a:r>
            <a:endParaRPr lang="fr-CA" dirty="0"/>
          </a:p>
        </p:txBody>
      </p:sp>
      <p:pic>
        <p:nvPicPr>
          <p:cNvPr id="2" name="Image 1"/>
          <p:cNvPicPr>
            <a:picLocks noChangeAspect="1"/>
          </p:cNvPicPr>
          <p:nvPr/>
        </p:nvPicPr>
        <p:blipFill>
          <a:blip r:embed="rId6"/>
          <a:stretch>
            <a:fillRect/>
          </a:stretch>
        </p:blipFill>
        <p:spPr>
          <a:xfrm>
            <a:off x="3872807" y="2439889"/>
            <a:ext cx="4007660" cy="21875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0" y="1854119"/>
            <a:ext cx="9158727" cy="3237375"/>
          </a:xfrm>
          <a:prstGeom prst="rect">
            <a:avLst/>
          </a:prstGeom>
          <a:noFill/>
          <a:ln>
            <a:noFill/>
          </a:ln>
        </p:spPr>
      </p:pic>
      <p:pic>
        <p:nvPicPr>
          <p:cNvPr id="138" name="Shape 138"/>
          <p:cNvPicPr preferRelativeResize="0"/>
          <p:nvPr/>
        </p:nvPicPr>
        <p:blipFill>
          <a:blip r:embed="rId4">
            <a:alphaModFix/>
          </a:blip>
          <a:stretch>
            <a:fillRect/>
          </a:stretch>
        </p:blipFill>
        <p:spPr>
          <a:xfrm>
            <a:off x="0" y="0"/>
            <a:ext cx="9144000" cy="1084125"/>
          </a:xfrm>
          <a:prstGeom prst="rect">
            <a:avLst/>
          </a:prstGeom>
          <a:noFill/>
          <a:ln>
            <a:noFill/>
          </a:ln>
        </p:spPr>
      </p:pic>
      <p:pic>
        <p:nvPicPr>
          <p:cNvPr id="139" name="Shape 139"/>
          <p:cNvPicPr preferRelativeResize="0"/>
          <p:nvPr/>
        </p:nvPicPr>
        <p:blipFill rotWithShape="1">
          <a:blip r:embed="rId5">
            <a:alphaModFix/>
          </a:blip>
          <a:srcRect b="2467"/>
          <a:stretch/>
        </p:blipFill>
        <p:spPr>
          <a:xfrm>
            <a:off x="0" y="5626015"/>
            <a:ext cx="9144001" cy="1231985"/>
          </a:xfrm>
          <a:prstGeom prst="rect">
            <a:avLst/>
          </a:prstGeom>
          <a:noFill/>
          <a:ln>
            <a:noFill/>
          </a:ln>
        </p:spPr>
      </p:pic>
      <p:sp>
        <p:nvSpPr>
          <p:cNvPr id="140" name="Shape 140"/>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dirty="0">
                <a:solidFill>
                  <a:srgbClr val="335DA1"/>
                </a:solidFill>
                <a:latin typeface="Calibri"/>
                <a:ea typeface="Calibri"/>
                <a:cs typeface="Calibri"/>
                <a:sym typeface="Calibri"/>
              </a:rPr>
              <a:t>Quand ?</a:t>
            </a:r>
            <a:endParaRPr dirty="0"/>
          </a:p>
        </p:txBody>
      </p:sp>
      <p:cxnSp>
        <p:nvCxnSpPr>
          <p:cNvPr id="141" name="Shape 141"/>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142" name="Shape 142"/>
          <p:cNvPicPr preferRelativeResize="0"/>
          <p:nvPr/>
        </p:nvPicPr>
        <p:blipFill>
          <a:blip r:embed="rId6">
            <a:alphaModFix/>
          </a:blip>
          <a:stretch>
            <a:fillRect/>
          </a:stretch>
        </p:blipFill>
        <p:spPr>
          <a:xfrm>
            <a:off x="152396" y="5977663"/>
            <a:ext cx="1210329" cy="584700"/>
          </a:xfrm>
          <a:prstGeom prst="rect">
            <a:avLst/>
          </a:prstGeom>
          <a:noFill/>
          <a:ln>
            <a:noFill/>
          </a:ln>
        </p:spPr>
      </p:pic>
      <p:sp>
        <p:nvSpPr>
          <p:cNvPr id="9" name="Rectangle 8"/>
          <p:cNvSpPr/>
          <p:nvPr/>
        </p:nvSpPr>
        <p:spPr>
          <a:xfrm>
            <a:off x="8612538" y="406035"/>
            <a:ext cx="433132" cy="584775"/>
          </a:xfrm>
          <a:prstGeom prst="rect">
            <a:avLst/>
          </a:prstGeom>
        </p:spPr>
        <p:txBody>
          <a:bodyPr wrap="none">
            <a:spAutoFit/>
          </a:bodyPr>
          <a:lstStyle/>
          <a:p>
            <a:r>
              <a:rPr lang="fr-CA" sz="3200" b="1" dirty="0">
                <a:solidFill>
                  <a:srgbClr val="335DA1"/>
                </a:solidFill>
                <a:latin typeface="Calibri"/>
                <a:cs typeface="Calibri"/>
                <a:sym typeface="Calibri"/>
              </a:rPr>
              <a:t>A</a:t>
            </a:r>
            <a:endParaRPr lang="fr-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49" name="Shape 149"/>
          <p:cNvPicPr preferRelativeResize="0"/>
          <p:nvPr/>
        </p:nvPicPr>
        <p:blipFill rotWithShape="1">
          <a:blip r:embed="rId4">
            <a:alphaModFix/>
          </a:blip>
          <a:srcRect b="2467"/>
          <a:stretch/>
        </p:blipFill>
        <p:spPr>
          <a:xfrm>
            <a:off x="0" y="5626015"/>
            <a:ext cx="9144001" cy="1231985"/>
          </a:xfrm>
          <a:prstGeom prst="rect">
            <a:avLst/>
          </a:prstGeom>
          <a:noFill/>
          <a:ln>
            <a:noFill/>
          </a:ln>
        </p:spPr>
      </p:pic>
      <p:sp>
        <p:nvSpPr>
          <p:cNvPr id="150" name="Shape 150"/>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fr-CA" sz="3200" b="1" dirty="0">
                <a:solidFill>
                  <a:srgbClr val="335DA1"/>
                </a:solidFill>
                <a:latin typeface="Calibri"/>
                <a:ea typeface="Calibri"/>
                <a:cs typeface="Calibri"/>
                <a:sym typeface="Calibri"/>
              </a:rPr>
              <a:t>Sur quoi ?</a:t>
            </a:r>
            <a:endParaRPr sz="3200" dirty="0">
              <a:solidFill>
                <a:schemeClr val="dk1"/>
              </a:solidFill>
            </a:endParaRPr>
          </a:p>
          <a:p>
            <a:pPr marL="0" marR="0" lvl="0" indent="0" algn="ctr" rtl="0">
              <a:spcBef>
                <a:spcPts val="0"/>
              </a:spcBef>
              <a:spcAft>
                <a:spcPts val="0"/>
              </a:spcAft>
              <a:buNone/>
            </a:pPr>
            <a:endParaRPr sz="3200" b="1" dirty="0">
              <a:solidFill>
                <a:srgbClr val="335DA1"/>
              </a:solidFill>
              <a:latin typeface="Calibri"/>
              <a:ea typeface="Calibri"/>
              <a:cs typeface="Calibri"/>
              <a:sym typeface="Calibri"/>
            </a:endParaRPr>
          </a:p>
        </p:txBody>
      </p:sp>
      <p:cxnSp>
        <p:nvCxnSpPr>
          <p:cNvPr id="151" name="Shape 151"/>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sp>
        <p:nvSpPr>
          <p:cNvPr id="152" name="Shape 152"/>
          <p:cNvSpPr txBox="1"/>
          <p:nvPr/>
        </p:nvSpPr>
        <p:spPr>
          <a:xfrm>
            <a:off x="445800" y="1084125"/>
            <a:ext cx="86982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500">
              <a:solidFill>
                <a:srgbClr val="335DA1"/>
              </a:solidFill>
              <a:latin typeface="Calibri"/>
              <a:ea typeface="Calibri"/>
              <a:cs typeface="Calibri"/>
              <a:sym typeface="Calibri"/>
            </a:endParaRPr>
          </a:p>
        </p:txBody>
      </p:sp>
      <p:pic>
        <p:nvPicPr>
          <p:cNvPr id="153" name="Shape 153"/>
          <p:cNvPicPr preferRelativeResize="0"/>
          <p:nvPr/>
        </p:nvPicPr>
        <p:blipFill>
          <a:blip r:embed="rId5">
            <a:alphaModFix/>
          </a:blip>
          <a:stretch>
            <a:fillRect/>
          </a:stretch>
        </p:blipFill>
        <p:spPr>
          <a:xfrm>
            <a:off x="152396" y="5977663"/>
            <a:ext cx="1210329" cy="584700"/>
          </a:xfrm>
          <a:prstGeom prst="rect">
            <a:avLst/>
          </a:prstGeom>
          <a:noFill/>
          <a:ln>
            <a:noFill/>
          </a:ln>
        </p:spPr>
      </p:pic>
      <p:sp>
        <p:nvSpPr>
          <p:cNvPr id="154" name="Shape 154"/>
          <p:cNvSpPr txBox="1"/>
          <p:nvPr/>
        </p:nvSpPr>
        <p:spPr>
          <a:xfrm>
            <a:off x="5055000" y="1364175"/>
            <a:ext cx="3075300" cy="2101800"/>
          </a:xfrm>
          <a:prstGeom prst="rect">
            <a:avLst/>
          </a:prstGeom>
          <a:noFill/>
          <a:ln w="114300" cap="flat" cmpd="sng">
            <a:solidFill>
              <a:srgbClr val="335DA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CA" sz="2500" b="1" dirty="0">
                <a:latin typeface="Calibri"/>
                <a:ea typeface="Calibri"/>
                <a:cs typeface="Calibri"/>
                <a:sym typeface="Calibri"/>
              </a:rPr>
              <a:t>Tâche</a:t>
            </a:r>
            <a:endParaRPr sz="2500" b="1" dirty="0">
              <a:latin typeface="Calibri"/>
              <a:ea typeface="Calibri"/>
              <a:cs typeface="Calibri"/>
              <a:sym typeface="Calibri"/>
            </a:endParaRPr>
          </a:p>
          <a:p>
            <a:pPr marL="0" lvl="0" indent="0" algn="ctr">
              <a:spcBef>
                <a:spcPts val="0"/>
              </a:spcBef>
              <a:spcAft>
                <a:spcPts val="0"/>
              </a:spcAft>
              <a:buNone/>
            </a:pPr>
            <a:r>
              <a:rPr lang="fr-CA" sz="2500" dirty="0">
                <a:latin typeface="Calibri"/>
                <a:ea typeface="Calibri"/>
                <a:cs typeface="Calibri"/>
                <a:sym typeface="Calibri"/>
              </a:rPr>
              <a:t>Compréhension des critères de réussite de la </a:t>
            </a:r>
            <a:r>
              <a:rPr lang="fr-CA" sz="2500" dirty="0" smtClean="0">
                <a:latin typeface="Calibri"/>
                <a:ea typeface="Calibri"/>
                <a:cs typeface="Calibri"/>
                <a:sym typeface="Calibri"/>
              </a:rPr>
              <a:t>tâche.</a:t>
            </a:r>
            <a:endParaRPr sz="2500" dirty="0">
              <a:latin typeface="Calibri"/>
              <a:ea typeface="Calibri"/>
              <a:cs typeface="Calibri"/>
              <a:sym typeface="Calibri"/>
            </a:endParaRPr>
          </a:p>
        </p:txBody>
      </p:sp>
      <p:sp>
        <p:nvSpPr>
          <p:cNvPr id="155" name="Shape 155"/>
          <p:cNvSpPr txBox="1"/>
          <p:nvPr/>
        </p:nvSpPr>
        <p:spPr>
          <a:xfrm>
            <a:off x="1013700" y="1410838"/>
            <a:ext cx="3075300" cy="2101800"/>
          </a:xfrm>
          <a:prstGeom prst="rect">
            <a:avLst/>
          </a:prstGeom>
          <a:noFill/>
          <a:ln w="114300" cap="flat" cmpd="sng">
            <a:solidFill>
              <a:srgbClr val="335DA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CA" sz="2500" b="1" dirty="0">
                <a:latin typeface="Calibri"/>
                <a:ea typeface="Calibri"/>
                <a:cs typeface="Calibri"/>
                <a:sym typeface="Calibri"/>
              </a:rPr>
              <a:t>Processus </a:t>
            </a:r>
            <a:endParaRPr sz="2500" b="1" dirty="0">
              <a:latin typeface="Calibri"/>
              <a:ea typeface="Calibri"/>
              <a:cs typeface="Calibri"/>
              <a:sym typeface="Calibri"/>
            </a:endParaRPr>
          </a:p>
          <a:p>
            <a:pPr marL="0" lvl="0" indent="0" algn="ctr" rtl="0">
              <a:spcBef>
                <a:spcPts val="0"/>
              </a:spcBef>
              <a:spcAft>
                <a:spcPts val="0"/>
              </a:spcAft>
              <a:buNone/>
            </a:pPr>
            <a:r>
              <a:rPr lang="fr-CA" sz="2500" dirty="0">
                <a:latin typeface="Calibri"/>
                <a:ea typeface="Calibri"/>
                <a:cs typeface="Calibri"/>
                <a:sym typeface="Calibri"/>
              </a:rPr>
              <a:t>Autoévaluation pour orienter et réguler ses actions en fonction de critères </a:t>
            </a:r>
            <a:r>
              <a:rPr lang="fr-CA" sz="2500" dirty="0" smtClean="0">
                <a:latin typeface="Calibri"/>
                <a:ea typeface="Calibri"/>
                <a:cs typeface="Calibri"/>
                <a:sym typeface="Calibri"/>
              </a:rPr>
              <a:t>précis.</a:t>
            </a:r>
            <a:endParaRPr sz="2500" dirty="0">
              <a:latin typeface="Calibri"/>
              <a:ea typeface="Calibri"/>
              <a:cs typeface="Calibri"/>
              <a:sym typeface="Calibri"/>
            </a:endParaRPr>
          </a:p>
        </p:txBody>
      </p:sp>
      <p:sp>
        <p:nvSpPr>
          <p:cNvPr id="156" name="Shape 156"/>
          <p:cNvSpPr txBox="1"/>
          <p:nvPr/>
        </p:nvSpPr>
        <p:spPr>
          <a:xfrm>
            <a:off x="5085775" y="3752775"/>
            <a:ext cx="3075300" cy="2101800"/>
          </a:xfrm>
          <a:prstGeom prst="rect">
            <a:avLst/>
          </a:prstGeom>
          <a:noFill/>
          <a:ln w="114300" cap="flat" cmpd="sng">
            <a:solidFill>
              <a:srgbClr val="335DA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CA" sz="2500" b="1" dirty="0">
                <a:latin typeface="Calibri"/>
                <a:ea typeface="Calibri"/>
                <a:cs typeface="Calibri"/>
                <a:sym typeface="Calibri"/>
              </a:rPr>
              <a:t>Affectif</a:t>
            </a:r>
            <a:endParaRPr sz="2500" b="1" dirty="0">
              <a:latin typeface="Calibri"/>
              <a:ea typeface="Calibri"/>
              <a:cs typeface="Calibri"/>
              <a:sym typeface="Calibri"/>
            </a:endParaRPr>
          </a:p>
          <a:p>
            <a:pPr marL="0" lvl="0" indent="0" algn="ctr" rtl="0">
              <a:spcBef>
                <a:spcPts val="0"/>
              </a:spcBef>
              <a:spcAft>
                <a:spcPts val="0"/>
              </a:spcAft>
              <a:buNone/>
            </a:pPr>
            <a:r>
              <a:rPr lang="fr-CA" sz="2500" dirty="0">
                <a:latin typeface="Calibri"/>
                <a:ea typeface="Calibri"/>
                <a:cs typeface="Calibri"/>
                <a:sym typeface="Calibri"/>
              </a:rPr>
              <a:t>Commentaires d’appréciation en lien avec l’effort déployé ou d’Ordre </a:t>
            </a:r>
            <a:r>
              <a:rPr lang="fr-CA" sz="2500" dirty="0" smtClean="0">
                <a:latin typeface="Calibri"/>
                <a:ea typeface="Calibri"/>
                <a:cs typeface="Calibri"/>
                <a:sym typeface="Calibri"/>
              </a:rPr>
              <a:t>général.</a:t>
            </a:r>
            <a:endParaRPr sz="2500" dirty="0">
              <a:latin typeface="Calibri"/>
              <a:ea typeface="Calibri"/>
              <a:cs typeface="Calibri"/>
              <a:sym typeface="Calibri"/>
            </a:endParaRPr>
          </a:p>
        </p:txBody>
      </p:sp>
      <p:sp>
        <p:nvSpPr>
          <p:cNvPr id="157" name="Shape 157"/>
          <p:cNvSpPr txBox="1"/>
          <p:nvPr/>
        </p:nvSpPr>
        <p:spPr>
          <a:xfrm>
            <a:off x="982925" y="3752827"/>
            <a:ext cx="3075300" cy="2101800"/>
          </a:xfrm>
          <a:prstGeom prst="rect">
            <a:avLst/>
          </a:prstGeom>
          <a:noFill/>
          <a:ln w="114300" cap="flat" cmpd="sng">
            <a:solidFill>
              <a:srgbClr val="335DA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CA" sz="2500" b="1" dirty="0">
                <a:latin typeface="Calibri"/>
                <a:ea typeface="Calibri"/>
                <a:cs typeface="Calibri"/>
                <a:sym typeface="Calibri"/>
              </a:rPr>
              <a:t>Autorégulation</a:t>
            </a:r>
            <a:endParaRPr sz="2500" b="1" dirty="0">
              <a:latin typeface="Calibri"/>
              <a:ea typeface="Calibri"/>
              <a:cs typeface="Calibri"/>
              <a:sym typeface="Calibri"/>
            </a:endParaRPr>
          </a:p>
          <a:p>
            <a:pPr marL="0" lvl="0" indent="0" algn="ctr" rtl="0">
              <a:spcBef>
                <a:spcPts val="0"/>
              </a:spcBef>
              <a:spcAft>
                <a:spcPts val="0"/>
              </a:spcAft>
              <a:buNone/>
            </a:pPr>
            <a:r>
              <a:rPr lang="fr-CA" sz="2500" dirty="0">
                <a:latin typeface="Calibri"/>
                <a:ea typeface="Calibri"/>
                <a:cs typeface="Calibri"/>
                <a:sym typeface="Calibri"/>
              </a:rPr>
              <a:t>Autoévaluation pour orienter et réguler ses actions en fonction de critères </a:t>
            </a:r>
            <a:r>
              <a:rPr lang="fr-CA" sz="2500" dirty="0" smtClean="0">
                <a:latin typeface="Calibri"/>
                <a:ea typeface="Calibri"/>
                <a:cs typeface="Calibri"/>
                <a:sym typeface="Calibri"/>
              </a:rPr>
              <a:t>précis.</a:t>
            </a:r>
            <a:endParaRPr sz="2500" dirty="0">
              <a:latin typeface="Calibri"/>
              <a:ea typeface="Calibri"/>
              <a:cs typeface="Calibri"/>
              <a:sym typeface="Calibri"/>
            </a:endParaRPr>
          </a:p>
        </p:txBody>
      </p:sp>
      <p:sp>
        <p:nvSpPr>
          <p:cNvPr id="12" name="Rectangle 11"/>
          <p:cNvSpPr/>
          <p:nvPr/>
        </p:nvSpPr>
        <p:spPr>
          <a:xfrm>
            <a:off x="8612538" y="406035"/>
            <a:ext cx="543739" cy="584775"/>
          </a:xfrm>
          <a:prstGeom prst="rect">
            <a:avLst/>
          </a:prstGeom>
        </p:spPr>
        <p:txBody>
          <a:bodyPr wrap="none">
            <a:spAutoFit/>
          </a:bodyPr>
          <a:lstStyle/>
          <a:p>
            <a:r>
              <a:rPr lang="fr-CA" sz="3200" b="1" dirty="0" smtClean="0">
                <a:solidFill>
                  <a:srgbClr val="335DA1"/>
                </a:solidFill>
                <a:latin typeface="Calibri"/>
                <a:cs typeface="Calibri"/>
                <a:sym typeface="Calibri"/>
              </a:rPr>
              <a:t>M</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63" name="Shape 163"/>
          <p:cNvPicPr preferRelativeResize="0"/>
          <p:nvPr/>
        </p:nvPicPr>
        <p:blipFill rotWithShape="1">
          <a:blip r:embed="rId4">
            <a:alphaModFix/>
          </a:blip>
          <a:srcRect b="2467"/>
          <a:stretch/>
        </p:blipFill>
        <p:spPr>
          <a:xfrm>
            <a:off x="0" y="5626015"/>
            <a:ext cx="9144001" cy="1231985"/>
          </a:xfrm>
          <a:prstGeom prst="rect">
            <a:avLst/>
          </a:prstGeom>
          <a:noFill/>
          <a:ln>
            <a:noFill/>
          </a:ln>
        </p:spPr>
      </p:pic>
      <p:sp>
        <p:nvSpPr>
          <p:cNvPr id="164" name="Shape 164"/>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Comment ?</a:t>
            </a:r>
            <a:endParaRPr/>
          </a:p>
        </p:txBody>
      </p:sp>
      <p:cxnSp>
        <p:nvCxnSpPr>
          <p:cNvPr id="165" name="Shape 165"/>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sp>
        <p:nvSpPr>
          <p:cNvPr id="166" name="Shape 166"/>
          <p:cNvSpPr txBox="1"/>
          <p:nvPr/>
        </p:nvSpPr>
        <p:spPr>
          <a:xfrm>
            <a:off x="152400" y="1049875"/>
            <a:ext cx="86982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35DA1"/>
              </a:solidFill>
              <a:latin typeface="Calibri"/>
              <a:ea typeface="Calibri"/>
              <a:cs typeface="Calibri"/>
              <a:sym typeface="Calibri"/>
            </a:endParaRPr>
          </a:p>
        </p:txBody>
      </p:sp>
      <p:pic>
        <p:nvPicPr>
          <p:cNvPr id="167" name="Shape 167"/>
          <p:cNvPicPr preferRelativeResize="0"/>
          <p:nvPr/>
        </p:nvPicPr>
        <p:blipFill>
          <a:blip r:embed="rId5">
            <a:alphaModFix/>
          </a:blip>
          <a:stretch>
            <a:fillRect/>
          </a:stretch>
        </p:blipFill>
        <p:spPr>
          <a:xfrm>
            <a:off x="152396" y="5977663"/>
            <a:ext cx="1210329" cy="584700"/>
          </a:xfrm>
          <a:prstGeom prst="rect">
            <a:avLst/>
          </a:prstGeom>
          <a:noFill/>
          <a:ln>
            <a:noFill/>
          </a:ln>
        </p:spPr>
      </p:pic>
      <p:pic>
        <p:nvPicPr>
          <p:cNvPr id="168" name="Shape 168"/>
          <p:cNvPicPr preferRelativeResize="0"/>
          <p:nvPr/>
        </p:nvPicPr>
        <p:blipFill>
          <a:blip r:embed="rId6">
            <a:alphaModFix/>
          </a:blip>
          <a:stretch>
            <a:fillRect/>
          </a:stretch>
        </p:blipFill>
        <p:spPr>
          <a:xfrm>
            <a:off x="1222072" y="1025150"/>
            <a:ext cx="6200401" cy="2683726"/>
          </a:xfrm>
          <a:prstGeom prst="rect">
            <a:avLst/>
          </a:prstGeom>
          <a:noFill/>
          <a:ln>
            <a:noFill/>
          </a:ln>
        </p:spPr>
      </p:pic>
      <p:sp>
        <p:nvSpPr>
          <p:cNvPr id="169" name="Shape 169"/>
          <p:cNvSpPr txBox="1"/>
          <p:nvPr/>
        </p:nvSpPr>
        <p:spPr>
          <a:xfrm>
            <a:off x="-3161250" y="165835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0" name="Shape 170"/>
          <p:cNvSpPr txBox="1"/>
          <p:nvPr/>
        </p:nvSpPr>
        <p:spPr>
          <a:xfrm>
            <a:off x="588938" y="4358150"/>
            <a:ext cx="7661700" cy="618600"/>
          </a:xfrm>
          <a:prstGeom prst="rect">
            <a:avLst/>
          </a:prstGeom>
          <a:noFill/>
          <a:ln>
            <a:noFill/>
          </a:ln>
        </p:spPr>
        <p:txBody>
          <a:bodyPr spcFirstLastPara="1" wrap="square" lIns="91425" tIns="91425" rIns="91425" bIns="91425" anchor="ctr" anchorCtr="0">
            <a:noAutofit/>
          </a:bodyPr>
          <a:lstStyle/>
          <a:p>
            <a:pPr marL="457200" lvl="0" indent="-393700" rtl="0">
              <a:lnSpc>
                <a:spcPct val="100000"/>
              </a:lnSpc>
              <a:spcBef>
                <a:spcPts val="0"/>
              </a:spcBef>
              <a:spcAft>
                <a:spcPts val="0"/>
              </a:spcAft>
              <a:buClr>
                <a:srgbClr val="335DA1"/>
              </a:buClr>
              <a:buSzPts val="2600"/>
              <a:buFont typeface="Calibri"/>
              <a:buChar char="❖"/>
            </a:pPr>
            <a:r>
              <a:rPr lang="fr-CA" sz="2600" dirty="0">
                <a:solidFill>
                  <a:srgbClr val="335DA1"/>
                </a:solidFill>
                <a:highlight>
                  <a:srgbClr val="FFFFFF"/>
                </a:highlight>
                <a:latin typeface="Calibri"/>
                <a:ea typeface="Calibri"/>
                <a:cs typeface="Calibri"/>
                <a:sym typeface="Calibri"/>
              </a:rPr>
              <a:t>Lier la rétroaction des résultats (leurs résultats de performance) à la rétroaction cognitive (quelles stratégies ont mené à ces résultats</a:t>
            </a:r>
            <a:r>
              <a:rPr lang="fr-CA" sz="2600" dirty="0" smtClean="0">
                <a:solidFill>
                  <a:srgbClr val="335DA1"/>
                </a:solidFill>
                <a:highlight>
                  <a:srgbClr val="FFFFFF"/>
                </a:highlight>
                <a:latin typeface="Calibri"/>
                <a:ea typeface="Calibri"/>
                <a:cs typeface="Calibri"/>
                <a:sym typeface="Calibri"/>
              </a:rPr>
              <a:t>) ;</a:t>
            </a:r>
            <a:endParaRPr sz="2600" dirty="0">
              <a:solidFill>
                <a:srgbClr val="335DA1"/>
              </a:solidFill>
              <a:highlight>
                <a:srgbClr val="FFFFFF"/>
              </a:highlight>
              <a:latin typeface="Calibri"/>
              <a:ea typeface="Calibri"/>
              <a:cs typeface="Calibri"/>
              <a:sym typeface="Calibri"/>
            </a:endParaRPr>
          </a:p>
          <a:p>
            <a:pPr marL="457200" lvl="0" indent="-393700" rtl="0">
              <a:lnSpc>
                <a:spcPct val="100000"/>
              </a:lnSpc>
              <a:spcBef>
                <a:spcPts val="0"/>
              </a:spcBef>
              <a:spcAft>
                <a:spcPts val="0"/>
              </a:spcAft>
              <a:buClr>
                <a:srgbClr val="335DA1"/>
              </a:buClr>
              <a:buSzPts val="2600"/>
              <a:buFont typeface="Calibri"/>
              <a:buChar char="❖"/>
            </a:pPr>
            <a:r>
              <a:rPr lang="fr-CA" sz="2600" dirty="0">
                <a:solidFill>
                  <a:srgbClr val="335DA1"/>
                </a:solidFill>
                <a:highlight>
                  <a:srgbClr val="FFFFFF"/>
                </a:highlight>
                <a:latin typeface="Calibri"/>
                <a:ea typeface="Calibri"/>
                <a:cs typeface="Calibri"/>
                <a:sym typeface="Calibri"/>
              </a:rPr>
              <a:t>Utiliser le </a:t>
            </a:r>
            <a:r>
              <a:rPr lang="fr-CA" sz="2600" dirty="0" smtClean="0">
                <a:solidFill>
                  <a:srgbClr val="335DA1"/>
                </a:solidFill>
                <a:highlight>
                  <a:srgbClr val="FFFFFF"/>
                </a:highlight>
                <a:latin typeface="Calibri"/>
                <a:ea typeface="Calibri"/>
                <a:cs typeface="Calibri"/>
                <a:sym typeface="Calibri"/>
              </a:rPr>
              <a:t>questionnement ;</a:t>
            </a:r>
            <a:endParaRPr sz="2600" dirty="0">
              <a:solidFill>
                <a:srgbClr val="335DA1"/>
              </a:solidFill>
              <a:highlight>
                <a:srgbClr val="FFFFFF"/>
              </a:highlight>
              <a:latin typeface="Calibri"/>
              <a:ea typeface="Calibri"/>
              <a:cs typeface="Calibri"/>
              <a:sym typeface="Calibri"/>
            </a:endParaRPr>
          </a:p>
          <a:p>
            <a:pPr marL="457200" lvl="0" indent="-393700" rtl="0">
              <a:lnSpc>
                <a:spcPct val="100000"/>
              </a:lnSpc>
              <a:spcBef>
                <a:spcPts val="0"/>
              </a:spcBef>
              <a:spcAft>
                <a:spcPts val="0"/>
              </a:spcAft>
              <a:buClr>
                <a:srgbClr val="335DA1"/>
              </a:buClr>
              <a:buSzPts val="2600"/>
              <a:buFont typeface="Calibri"/>
              <a:buChar char="❖"/>
            </a:pPr>
            <a:r>
              <a:rPr lang="fr-CA" sz="2600" dirty="0">
                <a:solidFill>
                  <a:srgbClr val="335DA1"/>
                </a:solidFill>
                <a:highlight>
                  <a:srgbClr val="FFFFFF"/>
                </a:highlight>
                <a:latin typeface="Calibri"/>
                <a:ea typeface="Calibri"/>
                <a:cs typeface="Calibri"/>
                <a:sym typeface="Calibri"/>
              </a:rPr>
              <a:t>Etc. </a:t>
            </a:r>
            <a:endParaRPr sz="2600" dirty="0">
              <a:solidFill>
                <a:srgbClr val="335DA1"/>
              </a:solidFill>
              <a:highlight>
                <a:srgbClr val="FFFFFF"/>
              </a:highlight>
              <a:latin typeface="Calibri"/>
              <a:ea typeface="Calibri"/>
              <a:cs typeface="Calibri"/>
              <a:sym typeface="Calibri"/>
            </a:endParaRPr>
          </a:p>
          <a:p>
            <a:pPr marL="0" lvl="0" indent="0" rtl="0">
              <a:lnSpc>
                <a:spcPct val="100000"/>
              </a:lnSpc>
              <a:spcBef>
                <a:spcPts val="0"/>
              </a:spcBef>
              <a:spcAft>
                <a:spcPts val="0"/>
              </a:spcAft>
              <a:buNone/>
            </a:pPr>
            <a:endParaRPr sz="2600" dirty="0">
              <a:solidFill>
                <a:srgbClr val="335DA1"/>
              </a:solidFill>
              <a:highlight>
                <a:srgbClr val="FFFFFF"/>
              </a:highlight>
              <a:latin typeface="Calibri"/>
              <a:ea typeface="Calibri"/>
              <a:cs typeface="Calibri"/>
              <a:sym typeface="Calibri"/>
            </a:endParaRPr>
          </a:p>
        </p:txBody>
      </p:sp>
      <p:sp>
        <p:nvSpPr>
          <p:cNvPr id="11" name="Rectangle 10"/>
          <p:cNvSpPr/>
          <p:nvPr/>
        </p:nvSpPr>
        <p:spPr>
          <a:xfrm>
            <a:off x="8612538" y="406035"/>
            <a:ext cx="543739" cy="584775"/>
          </a:xfrm>
          <a:prstGeom prst="rect">
            <a:avLst/>
          </a:prstGeom>
        </p:spPr>
        <p:txBody>
          <a:bodyPr wrap="none">
            <a:spAutoFit/>
          </a:bodyPr>
          <a:lstStyle/>
          <a:p>
            <a:r>
              <a:rPr lang="fr-CA" sz="3200" b="1" dirty="0" smtClean="0">
                <a:solidFill>
                  <a:srgbClr val="335DA1"/>
                </a:solidFill>
                <a:latin typeface="Calibri"/>
                <a:cs typeface="Calibri"/>
                <a:sym typeface="Calibri"/>
              </a:rPr>
              <a:t>M</a:t>
            </a:r>
            <a:endParaRPr lang="fr-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0" y="0"/>
            <a:ext cx="9144000" cy="1084125"/>
          </a:xfrm>
          <a:prstGeom prst="rect">
            <a:avLst/>
          </a:prstGeom>
          <a:noFill/>
          <a:ln>
            <a:noFill/>
          </a:ln>
        </p:spPr>
      </p:pic>
      <p:pic>
        <p:nvPicPr>
          <p:cNvPr id="188" name="Shape 188"/>
          <p:cNvPicPr preferRelativeResize="0"/>
          <p:nvPr/>
        </p:nvPicPr>
        <p:blipFill rotWithShape="1">
          <a:blip r:embed="rId4">
            <a:alphaModFix/>
          </a:blip>
          <a:srcRect t="-1" b="2468"/>
          <a:stretch/>
        </p:blipFill>
        <p:spPr>
          <a:xfrm>
            <a:off x="0" y="5626015"/>
            <a:ext cx="9144000" cy="1231985"/>
          </a:xfrm>
          <a:prstGeom prst="rect">
            <a:avLst/>
          </a:prstGeom>
          <a:noFill/>
          <a:ln>
            <a:noFill/>
          </a:ln>
        </p:spPr>
      </p:pic>
      <p:sp>
        <p:nvSpPr>
          <p:cNvPr id="189" name="Shape 189"/>
          <p:cNvSpPr txBox="1"/>
          <p:nvPr/>
        </p:nvSpPr>
        <p:spPr>
          <a:xfrm>
            <a:off x="0" y="465172"/>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Qui</a:t>
            </a:r>
            <a:endParaRPr/>
          </a:p>
        </p:txBody>
      </p:sp>
      <p:cxnSp>
        <p:nvCxnSpPr>
          <p:cNvPr id="190" name="Shape 190"/>
          <p:cNvCxnSpPr/>
          <p:nvPr/>
        </p:nvCxnSpPr>
        <p:spPr>
          <a:xfrm rot="10800000" flipH="1">
            <a:off x="2985712" y="990811"/>
            <a:ext cx="3172572" cy="1"/>
          </a:xfrm>
          <a:prstGeom prst="straightConnector1">
            <a:avLst/>
          </a:prstGeom>
          <a:noFill/>
          <a:ln w="57150" cap="flat" cmpd="sng">
            <a:solidFill>
              <a:srgbClr val="EDC87C"/>
            </a:solidFill>
            <a:prstDash val="solid"/>
            <a:miter lim="800000"/>
            <a:headEnd type="none" w="sm" len="sm"/>
            <a:tailEnd type="none" w="sm" len="sm"/>
          </a:ln>
        </p:spPr>
      </p:cxnSp>
      <p:pic>
        <p:nvPicPr>
          <p:cNvPr id="191" name="Shape 191"/>
          <p:cNvPicPr preferRelativeResize="0"/>
          <p:nvPr/>
        </p:nvPicPr>
        <p:blipFill>
          <a:blip r:embed="rId5">
            <a:alphaModFix/>
          </a:blip>
          <a:stretch>
            <a:fillRect/>
          </a:stretch>
        </p:blipFill>
        <p:spPr>
          <a:xfrm>
            <a:off x="152396" y="5977663"/>
            <a:ext cx="1210329" cy="584700"/>
          </a:xfrm>
          <a:prstGeom prst="rect">
            <a:avLst/>
          </a:prstGeom>
          <a:noFill/>
          <a:ln>
            <a:noFill/>
          </a:ln>
        </p:spPr>
      </p:pic>
      <p:pic>
        <p:nvPicPr>
          <p:cNvPr id="192" name="Shape 192"/>
          <p:cNvPicPr preferRelativeResize="0"/>
          <p:nvPr/>
        </p:nvPicPr>
        <p:blipFill>
          <a:blip r:embed="rId6">
            <a:alphaModFix/>
          </a:blip>
          <a:stretch>
            <a:fillRect/>
          </a:stretch>
        </p:blipFill>
        <p:spPr>
          <a:xfrm>
            <a:off x="5458455" y="1740750"/>
            <a:ext cx="1752600" cy="3562350"/>
          </a:xfrm>
          <a:prstGeom prst="rect">
            <a:avLst/>
          </a:prstGeom>
          <a:noFill/>
          <a:ln>
            <a:noFill/>
          </a:ln>
        </p:spPr>
      </p:pic>
      <p:pic>
        <p:nvPicPr>
          <p:cNvPr id="193" name="Shape 193"/>
          <p:cNvPicPr preferRelativeResize="0"/>
          <p:nvPr/>
        </p:nvPicPr>
        <p:blipFill>
          <a:blip r:embed="rId7">
            <a:alphaModFix/>
          </a:blip>
          <a:stretch>
            <a:fillRect/>
          </a:stretch>
        </p:blipFill>
        <p:spPr>
          <a:xfrm>
            <a:off x="7234025" y="1726463"/>
            <a:ext cx="1714500" cy="3590925"/>
          </a:xfrm>
          <a:prstGeom prst="rect">
            <a:avLst/>
          </a:prstGeom>
          <a:noFill/>
          <a:ln>
            <a:noFill/>
          </a:ln>
        </p:spPr>
      </p:pic>
      <p:pic>
        <p:nvPicPr>
          <p:cNvPr id="194" name="Shape 194"/>
          <p:cNvPicPr preferRelativeResize="0"/>
          <p:nvPr/>
        </p:nvPicPr>
        <p:blipFill>
          <a:blip r:embed="rId8">
            <a:alphaModFix/>
          </a:blip>
          <a:stretch>
            <a:fillRect/>
          </a:stretch>
        </p:blipFill>
        <p:spPr>
          <a:xfrm>
            <a:off x="122219" y="1721700"/>
            <a:ext cx="1771650" cy="3600450"/>
          </a:xfrm>
          <a:prstGeom prst="rect">
            <a:avLst/>
          </a:prstGeom>
          <a:noFill/>
          <a:ln>
            <a:noFill/>
          </a:ln>
        </p:spPr>
      </p:pic>
      <p:pic>
        <p:nvPicPr>
          <p:cNvPr id="195" name="Shape 195"/>
          <p:cNvPicPr preferRelativeResize="0"/>
          <p:nvPr/>
        </p:nvPicPr>
        <p:blipFill>
          <a:blip r:embed="rId9">
            <a:alphaModFix/>
          </a:blip>
          <a:stretch>
            <a:fillRect/>
          </a:stretch>
        </p:blipFill>
        <p:spPr>
          <a:xfrm>
            <a:off x="1916839" y="1726463"/>
            <a:ext cx="1762125" cy="3590925"/>
          </a:xfrm>
          <a:prstGeom prst="rect">
            <a:avLst/>
          </a:prstGeom>
          <a:noFill/>
          <a:ln>
            <a:noFill/>
          </a:ln>
        </p:spPr>
      </p:pic>
      <p:pic>
        <p:nvPicPr>
          <p:cNvPr id="196" name="Shape 196"/>
          <p:cNvPicPr preferRelativeResize="0"/>
          <p:nvPr/>
        </p:nvPicPr>
        <p:blipFill>
          <a:blip r:embed="rId10">
            <a:alphaModFix/>
          </a:blip>
          <a:stretch>
            <a:fillRect/>
          </a:stretch>
        </p:blipFill>
        <p:spPr>
          <a:xfrm>
            <a:off x="3701934" y="1731225"/>
            <a:ext cx="1733550" cy="3581400"/>
          </a:xfrm>
          <a:prstGeom prst="rect">
            <a:avLst/>
          </a:prstGeom>
          <a:noFill/>
          <a:ln>
            <a:noFill/>
          </a:ln>
        </p:spPr>
      </p:pic>
      <p:sp>
        <p:nvSpPr>
          <p:cNvPr id="12" name="Rectangle 11"/>
          <p:cNvSpPr/>
          <p:nvPr/>
        </p:nvSpPr>
        <p:spPr>
          <a:xfrm>
            <a:off x="8612538" y="406035"/>
            <a:ext cx="433132" cy="584775"/>
          </a:xfrm>
          <a:prstGeom prst="rect">
            <a:avLst/>
          </a:prstGeom>
        </p:spPr>
        <p:txBody>
          <a:bodyPr wrap="none">
            <a:spAutoFit/>
          </a:bodyPr>
          <a:lstStyle/>
          <a:p>
            <a:r>
              <a:rPr lang="fr-CA" sz="3200" b="1" dirty="0">
                <a:solidFill>
                  <a:srgbClr val="335DA1"/>
                </a:solidFill>
                <a:latin typeface="Calibri"/>
                <a:cs typeface="Calibri"/>
                <a:sym typeface="Calibri"/>
              </a:rPr>
              <a:t>A</a:t>
            </a:r>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a:blip r:embed="rId4">
            <a:alphaModFix/>
          </a:blip>
          <a:stretch>
            <a:fillRect/>
          </a:stretch>
        </p:blipFill>
        <p:spPr>
          <a:xfrm>
            <a:off x="0" y="0"/>
            <a:ext cx="9144000" cy="1084125"/>
          </a:xfrm>
          <a:prstGeom prst="rect">
            <a:avLst/>
          </a:prstGeom>
          <a:noFill/>
          <a:ln>
            <a:noFill/>
          </a:ln>
        </p:spPr>
      </p:pic>
      <p:pic>
        <p:nvPicPr>
          <p:cNvPr id="202" name="Shape 202"/>
          <p:cNvPicPr preferRelativeResize="0"/>
          <p:nvPr/>
        </p:nvPicPr>
        <p:blipFill rotWithShape="1">
          <a:blip r:embed="rId5">
            <a:alphaModFix/>
          </a:blip>
          <a:srcRect b="2467"/>
          <a:stretch/>
        </p:blipFill>
        <p:spPr>
          <a:xfrm>
            <a:off x="0" y="5626015"/>
            <a:ext cx="9144001" cy="1231985"/>
          </a:xfrm>
          <a:prstGeom prst="rect">
            <a:avLst/>
          </a:prstGeom>
          <a:noFill/>
          <a:ln>
            <a:noFill/>
          </a:ln>
        </p:spPr>
      </p:pic>
      <p:sp>
        <p:nvSpPr>
          <p:cNvPr id="203" name="Shape 203"/>
          <p:cNvSpPr txBox="1"/>
          <p:nvPr/>
        </p:nvSpPr>
        <p:spPr>
          <a:xfrm>
            <a:off x="0" y="465172"/>
            <a:ext cx="9144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3200" b="1">
                <a:solidFill>
                  <a:srgbClr val="335DA1"/>
                </a:solidFill>
                <a:latin typeface="Calibri"/>
                <a:ea typeface="Calibri"/>
                <a:cs typeface="Calibri"/>
                <a:sym typeface="Calibri"/>
              </a:rPr>
              <a:t>L’élève à lui-même (autoévaluation)</a:t>
            </a:r>
            <a:endParaRPr/>
          </a:p>
        </p:txBody>
      </p:sp>
      <p:sp>
        <p:nvSpPr>
          <p:cNvPr id="204" name="Shape 204"/>
          <p:cNvSpPr txBox="1"/>
          <p:nvPr/>
        </p:nvSpPr>
        <p:spPr>
          <a:xfrm>
            <a:off x="313697" y="1301300"/>
            <a:ext cx="81357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35DA1"/>
              </a:solidFill>
              <a:latin typeface="Calibri"/>
              <a:ea typeface="Calibri"/>
              <a:cs typeface="Calibri"/>
              <a:sym typeface="Calibri"/>
            </a:endParaRPr>
          </a:p>
        </p:txBody>
      </p:sp>
      <p:cxnSp>
        <p:nvCxnSpPr>
          <p:cNvPr id="205" name="Shape 205"/>
          <p:cNvCxnSpPr/>
          <p:nvPr/>
        </p:nvCxnSpPr>
        <p:spPr>
          <a:xfrm>
            <a:off x="2985712" y="990812"/>
            <a:ext cx="3172500" cy="0"/>
          </a:xfrm>
          <a:prstGeom prst="straightConnector1">
            <a:avLst/>
          </a:prstGeom>
          <a:noFill/>
          <a:ln w="57150" cap="flat" cmpd="sng">
            <a:solidFill>
              <a:srgbClr val="EDC87C"/>
            </a:solidFill>
            <a:prstDash val="solid"/>
            <a:miter lim="800000"/>
            <a:headEnd type="none" w="sm" len="sm"/>
            <a:tailEnd type="none" w="sm" len="sm"/>
          </a:ln>
        </p:spPr>
      </p:cxnSp>
      <p:pic>
        <p:nvPicPr>
          <p:cNvPr id="206" name="Shape 206"/>
          <p:cNvPicPr preferRelativeResize="0"/>
          <p:nvPr/>
        </p:nvPicPr>
        <p:blipFill>
          <a:blip r:embed="rId6">
            <a:alphaModFix/>
          </a:blip>
          <a:stretch>
            <a:fillRect/>
          </a:stretch>
        </p:blipFill>
        <p:spPr>
          <a:xfrm>
            <a:off x="152396" y="5977663"/>
            <a:ext cx="1210329" cy="584700"/>
          </a:xfrm>
          <a:prstGeom prst="rect">
            <a:avLst/>
          </a:prstGeom>
          <a:noFill/>
          <a:ln>
            <a:noFill/>
          </a:ln>
        </p:spPr>
      </p:pic>
      <p:sp>
        <p:nvSpPr>
          <p:cNvPr id="9" name="Rectangle 8"/>
          <p:cNvSpPr/>
          <p:nvPr/>
        </p:nvSpPr>
        <p:spPr>
          <a:xfrm>
            <a:off x="8612538" y="406035"/>
            <a:ext cx="543739" cy="584775"/>
          </a:xfrm>
          <a:prstGeom prst="rect">
            <a:avLst/>
          </a:prstGeom>
        </p:spPr>
        <p:txBody>
          <a:bodyPr wrap="none">
            <a:spAutoFit/>
          </a:bodyPr>
          <a:lstStyle/>
          <a:p>
            <a:r>
              <a:rPr lang="fr-CA" sz="3200" b="1" dirty="0" smtClean="0">
                <a:solidFill>
                  <a:srgbClr val="335DA1"/>
                </a:solidFill>
                <a:latin typeface="Calibri"/>
                <a:cs typeface="Calibri"/>
                <a:sym typeface="Calibri"/>
              </a:rPr>
              <a:t>M</a:t>
            </a:r>
            <a:endParaRPr lang="fr-CA" dirty="0"/>
          </a:p>
        </p:txBody>
      </p:sp>
      <p:pic>
        <p:nvPicPr>
          <p:cNvPr id="3" name="ucm5yNiCqM0"/>
          <p:cNvPicPr>
            <a:picLocks noRot="1" noChangeAspect="1"/>
          </p:cNvPicPr>
          <p:nvPr>
            <a:videoFile r:link="rId1"/>
          </p:nvPr>
        </p:nvPicPr>
        <p:blipFill>
          <a:blip r:embed="rId7"/>
          <a:stretch>
            <a:fillRect/>
          </a:stretch>
        </p:blipFill>
        <p:spPr>
          <a:xfrm>
            <a:off x="1362725" y="1781484"/>
            <a:ext cx="6191804" cy="3482890"/>
          </a:xfrm>
          <a:prstGeom prst="rect">
            <a:avLst/>
          </a:prstGeom>
        </p:spPr>
      </p:pic>
      <p:sp>
        <p:nvSpPr>
          <p:cNvPr id="4" name="Rectangle 3"/>
          <p:cNvSpPr/>
          <p:nvPr/>
        </p:nvSpPr>
        <p:spPr>
          <a:xfrm>
            <a:off x="3230928" y="5506379"/>
            <a:ext cx="2682145" cy="307777"/>
          </a:xfrm>
          <a:prstGeom prst="rect">
            <a:avLst/>
          </a:prstGeom>
        </p:spPr>
        <p:txBody>
          <a:bodyPr wrap="none">
            <a:spAutoFit/>
          </a:bodyPr>
          <a:lstStyle/>
          <a:p>
            <a:r>
              <a:rPr lang="fr-CA" dirty="0" smtClean="0">
                <a:hlinkClick r:id="rId8"/>
              </a:rPr>
              <a:t>https</a:t>
            </a:r>
            <a:r>
              <a:rPr lang="fr-CA" dirty="0">
                <a:hlinkClick r:id="rId8"/>
              </a:rPr>
              <a:t>://</a:t>
            </a:r>
            <a:r>
              <a:rPr lang="fr-CA" dirty="0" smtClean="0">
                <a:hlinkClick r:id="rId8"/>
              </a:rPr>
              <a:t>youtu.be/ucm5yNiCqM0</a:t>
            </a:r>
            <a:r>
              <a:rPr lang="fr-CA" dirty="0" smtClean="0"/>
              <a:t> </a:t>
            </a:r>
            <a:endParaRPr lang="fr-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416</Words>
  <Application>Microsoft Office PowerPoint</Application>
  <PresentationFormat>Affichage à l'écran (4:3)</PresentationFormat>
  <Paragraphs>83</Paragraphs>
  <Slides>16</Slides>
  <Notes>16</Notes>
  <HiddenSlides>0</HiddenSlides>
  <MMClips>3</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Lacasse</dc:creator>
  <cp:lastModifiedBy>Danielle Gilbert</cp:lastModifiedBy>
  <cp:revision>39</cp:revision>
  <dcterms:modified xsi:type="dcterms:W3CDTF">2018-04-25T19:45:21Z</dcterms:modified>
</cp:coreProperties>
</file>