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3DE97-E51B-4E17-B7A9-ECCE28108509}" type="datetimeFigureOut">
              <a:rPr lang="fr-CA" smtClean="0"/>
              <a:pPr/>
              <a:t>2014-04-23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DD130-3F9B-4A20-9F28-F95114E13CBF}" type="slidenum">
              <a:rPr lang="fr-CA" smtClean="0"/>
              <a:pPr/>
              <a:t>‹N°›</a:t>
            </a:fld>
            <a:endParaRPr lang="fr-CA"/>
          </a:p>
        </p:txBody>
      </p:sp>
    </p:spTree>
    <p:extLst>
      <p:ext uri="{BB962C8B-B14F-4D97-AF65-F5344CB8AC3E}">
        <p14:creationId xmlns:p14="http://schemas.microsoft.com/office/powerpoint/2010/main" xmlns="" val="39891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CA" dirty="0"/>
              <a:t>Nous allons commencer par les schémas des principes. Selon vous, qu’est-ce qu’un schéma des principes ? Prendre des suggestions de réponses..</a:t>
            </a:r>
          </a:p>
          <a:p>
            <a:pPr eaLnBrk="1" hangingPunct="1">
              <a:spcBef>
                <a:spcPct val="0"/>
              </a:spcBef>
            </a:pPr>
            <a:endParaRPr lang="fr-CA" dirty="0"/>
          </a:p>
          <a:p>
            <a:pPr eaLnBrk="1" hangingPunct="1">
              <a:spcBef>
                <a:spcPct val="0"/>
              </a:spcBef>
            </a:pPr>
            <a:r>
              <a:rPr lang="fr-CA" dirty="0"/>
              <a:t>Avant que vous dessiniez votre schéma des principes de la sonnette de vélo, on va préciser c’est quoi un schéma des principes et on va en faire quelques uns pour se pratiquer.</a:t>
            </a:r>
          </a:p>
          <a:p>
            <a:pPr eaLnBrk="1" hangingPunct="1">
              <a:spcBef>
                <a:spcPct val="0"/>
              </a:spcBef>
            </a:pPr>
            <a:r>
              <a:rPr lang="fr-CA" dirty="0">
                <a:latin typeface="Arial" charset="0"/>
              </a:rPr>
              <a:t>Dire que le schéma des principes est la représentation </a:t>
            </a:r>
            <a:r>
              <a:rPr lang="fr-CA" dirty="0">
                <a:solidFill>
                  <a:srgbClr val="CC3300"/>
                </a:solidFill>
                <a:latin typeface="Arial" charset="0"/>
              </a:rPr>
              <a:t>simplifiée </a:t>
            </a:r>
            <a:r>
              <a:rPr lang="fr-CA" dirty="0">
                <a:latin typeface="Arial" charset="0"/>
              </a:rPr>
              <a:t>d’un objet technique. Il sert à représenter le fonctionnement d’un objet.</a:t>
            </a:r>
          </a:p>
          <a:p>
            <a:pPr eaLnBrk="1" hangingPunct="1">
              <a:spcBef>
                <a:spcPct val="0"/>
              </a:spcBef>
            </a:pPr>
            <a:r>
              <a:rPr lang="fr-CA" dirty="0">
                <a:latin typeface="Arial" charset="0"/>
              </a:rPr>
              <a:t>Je vais leur en montrer quelques exemples à partir d’objet simple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B863059F-196A-4469-8B1F-170C294879C8}" type="slidenum">
              <a:rPr lang="fr-CA" smtClean="0"/>
              <a:pPr/>
              <a:t>1</a:t>
            </a:fld>
            <a:endParaRPr lang="fr-CA"/>
          </a:p>
        </p:txBody>
      </p:sp>
    </p:spTree>
    <p:extLst>
      <p:ext uri="{BB962C8B-B14F-4D97-AF65-F5344CB8AC3E}">
        <p14:creationId xmlns:p14="http://schemas.microsoft.com/office/powerpoint/2010/main" xmlns="" val="344392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On dit que les forces d’action crée des contraintes mécaniques</a:t>
            </a:r>
          </a:p>
          <a:p>
            <a:pPr eaLnBrk="1" hangingPunct="1">
              <a:spcBef>
                <a:spcPct val="0"/>
              </a:spcBef>
            </a:pPr>
            <a:r>
              <a:rPr lang="fr-CA" smtClean="0"/>
              <a:t>Faire remarquer que les forces sont toujours dessinée avec des traits larges…</a:t>
            </a:r>
          </a:p>
        </p:txBody>
      </p:sp>
      <p:sp>
        <p:nvSpPr>
          <p:cNvPr id="1116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DD941-E7AC-4DA3-8BF7-E23CF2B57E02}" type="slidenum">
              <a:rPr lang="fr-CA" smtClean="0"/>
              <a:pPr fontAlgn="base">
                <a:spcBef>
                  <a:spcPct val="0"/>
                </a:spcBef>
                <a:spcAft>
                  <a:spcPct val="0"/>
                </a:spcAft>
                <a:defRPr/>
              </a:pPr>
              <a:t>10</a:t>
            </a:fld>
            <a:endParaRPr lang="fr-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1126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BE2F3-3879-4AF2-8B3C-B760B3654D3B}" type="slidenum">
              <a:rPr lang="fr-CA" smtClean="0"/>
              <a:pPr fontAlgn="base">
                <a:spcBef>
                  <a:spcPct val="0"/>
                </a:spcBef>
                <a:spcAft>
                  <a:spcPct val="0"/>
                </a:spcAft>
                <a:defRPr/>
              </a:pPr>
              <a:t>11</a:t>
            </a:fld>
            <a:endParaRPr lang="fr-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Faire remarquer que les forces sont toujours dessinée « large »</a:t>
            </a:r>
          </a:p>
          <a:p>
            <a:pPr eaLnBrk="1" hangingPunct="1">
              <a:spcBef>
                <a:spcPct val="0"/>
              </a:spcBef>
            </a:pPr>
            <a:r>
              <a:rPr lang="fr-CA" dirty="0" smtClean="0"/>
              <a:t>Les mouvements que l’on reconnait sur le ciseau sont: rotation bidirectionnelle et les forces sont</a:t>
            </a:r>
            <a:r>
              <a:rPr lang="fr-CA" baseline="0" dirty="0" smtClean="0"/>
              <a:t> appliquées par la </a:t>
            </a:r>
            <a:r>
              <a:rPr lang="fr-CA" dirty="0" smtClean="0">
                <a:sym typeface="Wingdings" pitchFamily="2" charset="2"/>
              </a:rPr>
              <a:t>main: compression. Sur la feuille c’est le cisaillement.</a:t>
            </a:r>
          </a:p>
          <a:p>
            <a:pPr eaLnBrk="1" hangingPunct="1">
              <a:spcBef>
                <a:spcPct val="0"/>
              </a:spcBef>
            </a:pPr>
            <a:r>
              <a:rPr lang="fr-CA" dirty="0" smtClean="0">
                <a:sym typeface="Wingdings" pitchFamily="2" charset="2"/>
              </a:rPr>
              <a:t>Sur la clé à molette: vis : mouvement de translation bidirectionnelle   et le mouvement de l’écrou est une rotation bidirectionnelle </a:t>
            </a:r>
          </a:p>
          <a:p>
            <a:pPr eaLnBrk="1" hangingPunct="1">
              <a:spcBef>
                <a:spcPct val="0"/>
              </a:spcBef>
            </a:pPr>
            <a:r>
              <a:rPr lang="fr-CA" dirty="0" smtClean="0">
                <a:sym typeface="Wingdings" pitchFamily="2" charset="2"/>
              </a:rPr>
              <a:t>et les doigts sur l’écrou exerce une : force de torsion</a:t>
            </a:r>
            <a:endParaRPr lang="fr-CA" dirty="0" smtClean="0"/>
          </a:p>
        </p:txBody>
      </p:sp>
      <p:sp>
        <p:nvSpPr>
          <p:cNvPr id="1136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BF336-ABA1-42BA-9F31-1BEA377B6A02}" type="slidenum">
              <a:rPr lang="fr-CA" smtClean="0"/>
              <a:pPr fontAlgn="base">
                <a:spcBef>
                  <a:spcPct val="0"/>
                </a:spcBef>
                <a:spcAft>
                  <a:spcPct val="0"/>
                </a:spcAft>
                <a:defRPr/>
              </a:pPr>
              <a:t>12</a:t>
            </a:fld>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Remettre une </a:t>
            </a:r>
            <a:r>
              <a:rPr lang="fr-CA" dirty="0" err="1" smtClean="0"/>
              <a:t>dégrafeuse</a:t>
            </a:r>
            <a:r>
              <a:rPr lang="fr-CA" dirty="0" smtClean="0"/>
              <a:t> à chacun.</a:t>
            </a:r>
          </a:p>
          <a:p>
            <a:pPr eaLnBrk="1" hangingPunct="1">
              <a:spcBef>
                <a:spcPct val="0"/>
              </a:spcBef>
            </a:pPr>
            <a:endParaRPr lang="fr-CA" dirty="0" smtClean="0"/>
          </a:p>
          <a:p>
            <a:pPr eaLnBrk="1" hangingPunct="1">
              <a:spcBef>
                <a:spcPct val="0"/>
              </a:spcBef>
            </a:pPr>
            <a:r>
              <a:rPr lang="fr-CA" dirty="0" smtClean="0"/>
              <a:t>Complétez le schéma de la </a:t>
            </a:r>
            <a:r>
              <a:rPr lang="fr-CA" dirty="0" err="1" smtClean="0"/>
              <a:t>dégrafeuse</a:t>
            </a:r>
            <a:r>
              <a:rPr lang="fr-CA" dirty="0" smtClean="0"/>
              <a:t> à la page 9 du cahier d’accompagnement.</a:t>
            </a:r>
          </a:p>
          <a:p>
            <a:pPr eaLnBrk="1" hangingPunct="1">
              <a:spcBef>
                <a:spcPct val="0"/>
              </a:spcBef>
            </a:pPr>
            <a:endParaRPr lang="fr-CA" dirty="0" smtClean="0"/>
          </a:p>
          <a:p>
            <a:pPr eaLnBrk="1" hangingPunct="1">
              <a:spcBef>
                <a:spcPct val="0"/>
              </a:spcBef>
            </a:pPr>
            <a:r>
              <a:rPr lang="fr-CA" dirty="0" smtClean="0"/>
              <a:t>Lorsque terminé, présenter le schéma des principes ( colonne de droite)</a:t>
            </a:r>
          </a:p>
          <a:p>
            <a:pPr eaLnBrk="1" hangingPunct="1">
              <a:spcBef>
                <a:spcPct val="0"/>
              </a:spcBef>
            </a:pPr>
            <a:r>
              <a:rPr lang="fr-CA" dirty="0" smtClean="0"/>
              <a:t>Il manque: les forces d’action sont: forces de compression</a:t>
            </a:r>
          </a:p>
          <a:p>
            <a:pPr eaLnBrk="1" hangingPunct="1">
              <a:spcBef>
                <a:spcPct val="0"/>
              </a:spcBef>
            </a:pPr>
            <a:r>
              <a:rPr lang="fr-CA" dirty="0" smtClean="0"/>
              <a:t>Les mouvements du levier inférieur et supérieur sont: rotation dans les</a:t>
            </a:r>
            <a:r>
              <a:rPr lang="fr-CA" baseline="0" dirty="0" smtClean="0"/>
              <a:t> deux </a:t>
            </a:r>
            <a:r>
              <a:rPr lang="fr-CA" dirty="0" smtClean="0"/>
              <a:t>sens (rotation bidirectionnelle)</a:t>
            </a:r>
          </a:p>
          <a:p>
            <a:pPr eaLnBrk="1" hangingPunct="1">
              <a:spcBef>
                <a:spcPct val="0"/>
              </a:spcBef>
            </a:pPr>
            <a:r>
              <a:rPr lang="fr-CA" dirty="0" smtClean="0"/>
              <a:t>Le mouvement à la base du pivot: liaison libre en rotation et liée en translation (liaison pivot)</a:t>
            </a:r>
          </a:p>
        </p:txBody>
      </p:sp>
      <p:sp>
        <p:nvSpPr>
          <p:cNvPr id="1146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CC88C1-17FC-4761-B67B-E50B6726404A}" type="slidenum">
              <a:rPr lang="fr-CA" smtClean="0"/>
              <a:pPr fontAlgn="base">
                <a:spcBef>
                  <a:spcPct val="0"/>
                </a:spcBef>
                <a:spcAft>
                  <a:spcPct val="0"/>
                </a:spcAft>
                <a:defRPr/>
              </a:pPr>
              <a:t>13</a:t>
            </a:fld>
            <a:endParaRPr lang="fr-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Présenter à titre comparatif</a:t>
            </a:r>
          </a:p>
        </p:txBody>
      </p:sp>
      <p:sp>
        <p:nvSpPr>
          <p:cNvPr id="1157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18E62-384E-44F6-A133-B19B8CE4ECE2}" type="slidenum">
              <a:rPr lang="fr-CA" smtClean="0"/>
              <a:pPr fontAlgn="base">
                <a:spcBef>
                  <a:spcPct val="0"/>
                </a:spcBef>
                <a:spcAft>
                  <a:spcPct val="0"/>
                </a:spcAft>
                <a:defRPr/>
              </a:pPr>
              <a:t>14</a:t>
            </a:fld>
            <a:endParaRPr lang="fr-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z="1000" dirty="0"/>
              <a:t>Remettre une serre en C à chaque participant.  Ils auront à tracer le schéma des principes de cet objet.</a:t>
            </a:r>
          </a:p>
          <a:p>
            <a:pPr eaLnBrk="1" hangingPunct="1">
              <a:spcBef>
                <a:spcPct val="0"/>
              </a:spcBef>
            </a:pPr>
            <a:endParaRPr lang="fr-CA" sz="1000" dirty="0"/>
          </a:p>
          <a:p>
            <a:pPr eaLnBrk="1" hangingPunct="1">
              <a:spcBef>
                <a:spcPct val="0"/>
              </a:spcBef>
            </a:pPr>
            <a:r>
              <a:rPr lang="fr-CA" sz="1000" dirty="0"/>
              <a:t>Déposer des crayons de couleurs, des crayons feutres et des règles sur la table. Demander de tracer individuellement le schéma des principes. Circuler pour les aider.</a:t>
            </a:r>
          </a:p>
          <a:p>
            <a:pPr eaLnBrk="1" hangingPunct="1">
              <a:spcBef>
                <a:spcPct val="0"/>
              </a:spcBef>
            </a:pPr>
            <a:r>
              <a:rPr lang="fr-CA" sz="1000" dirty="0"/>
              <a:t>Présenter la réponse ( le schéma des principes de la serre en C)</a:t>
            </a:r>
          </a:p>
          <a:p>
            <a:pPr eaLnBrk="1" hangingPunct="1">
              <a:spcBef>
                <a:spcPct val="0"/>
              </a:spcBef>
            </a:pPr>
            <a:endParaRPr lang="fr-CA" sz="800" dirty="0"/>
          </a:p>
          <a:p>
            <a:pPr eaLnBrk="1" hangingPunct="1">
              <a:spcBef>
                <a:spcPct val="0"/>
              </a:spcBef>
            </a:pPr>
            <a:endParaRPr lang="fr-CA" sz="1000" dirty="0"/>
          </a:p>
        </p:txBody>
      </p:sp>
      <p:sp>
        <p:nvSpPr>
          <p:cNvPr id="1167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EE139-B9AE-4187-A47D-5303E7DA9A09}" type="slidenum">
              <a:rPr lang="fr-CA" smtClean="0"/>
              <a:pPr fontAlgn="base">
                <a:spcBef>
                  <a:spcPct val="0"/>
                </a:spcBef>
                <a:spcAft>
                  <a:spcPct val="0"/>
                </a:spcAft>
                <a:defRPr/>
              </a:pPr>
              <a:t>15</a:t>
            </a:fld>
            <a:endParaRPr lang="fr-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Présenter à titre comparatif</a:t>
            </a:r>
          </a:p>
        </p:txBody>
      </p:sp>
      <p:sp>
        <p:nvSpPr>
          <p:cNvPr id="1177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E78839-ADDC-462D-AF59-00FAB343E670}" type="slidenum">
              <a:rPr lang="fr-CA" smtClean="0"/>
              <a:pPr fontAlgn="base">
                <a:spcBef>
                  <a:spcPct val="0"/>
                </a:spcBef>
                <a:spcAft>
                  <a:spcPct val="0"/>
                </a:spcAft>
                <a:defRPr/>
              </a:pPr>
              <a:t>16</a:t>
            </a:fld>
            <a:endParaRPr lang="fr-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Petit exercice pour bouger…</a:t>
            </a:r>
          </a:p>
          <a:p>
            <a:pPr eaLnBrk="1" hangingPunct="1">
              <a:spcBef>
                <a:spcPct val="0"/>
              </a:spcBef>
            </a:pPr>
            <a:r>
              <a:rPr lang="fr-CA" dirty="0" smtClean="0"/>
              <a:t>Remettre les petits bouts de papiers représentant les symboles normalisés et demander de faire les associations avec les mots ou expressions.</a:t>
            </a:r>
          </a:p>
        </p:txBody>
      </p:sp>
      <p:sp>
        <p:nvSpPr>
          <p:cNvPr id="1187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7694A-223D-4691-98BB-A1BE33F82AF1}" type="slidenum">
              <a:rPr lang="fr-CA" smtClean="0"/>
              <a:pPr fontAlgn="base">
                <a:spcBef>
                  <a:spcPct val="0"/>
                </a:spcBef>
                <a:spcAft>
                  <a:spcPct val="0"/>
                </a:spcAft>
                <a:defRPr/>
              </a:pPr>
              <a:t>17</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b="1" dirty="0"/>
              <a:t>Question</a:t>
            </a:r>
            <a:r>
              <a:rPr lang="fr-CA" dirty="0"/>
              <a:t>: Que retrouve-t-on sur le schéma des principes? Que remarquez-vous concernant les lignes de trait de l’objet ? Pourquoi y-a-t-il des couleurs différentes ? Comment appelle-ton ce type de vue ? Etc…</a:t>
            </a:r>
          </a:p>
          <a:p>
            <a:pPr eaLnBrk="1" hangingPunct="1">
              <a:spcBef>
                <a:spcPct val="0"/>
              </a:spcBef>
            </a:pPr>
            <a:endParaRPr lang="fr-CA" dirty="0"/>
          </a:p>
          <a:p>
            <a:pPr eaLnBrk="1" hangingPunct="1">
              <a:spcBef>
                <a:spcPct val="0"/>
              </a:spcBef>
            </a:pPr>
            <a:r>
              <a:rPr lang="fr-CA" b="1" dirty="0"/>
              <a:t>Exemples de réponses: </a:t>
            </a:r>
            <a:r>
              <a:rPr lang="fr-CA" dirty="0"/>
              <a:t>Trait: l’épaisseur de la matière est représentée par un trait large et la ligne de liaison-matière par un trait fin</a:t>
            </a:r>
          </a:p>
          <a:p>
            <a:pPr eaLnBrk="1" hangingPunct="1">
              <a:spcBef>
                <a:spcPct val="0"/>
              </a:spcBef>
            </a:pPr>
            <a:r>
              <a:rPr lang="fr-CA" dirty="0"/>
              <a:t>Des couleurs différentes sont utilisées pour représenter deux pièces adjacentes dans un ensemble.</a:t>
            </a:r>
          </a:p>
          <a:p>
            <a:pPr eaLnBrk="1" hangingPunct="1">
              <a:spcBef>
                <a:spcPct val="0"/>
              </a:spcBef>
            </a:pPr>
            <a:r>
              <a:rPr lang="fr-CA" dirty="0"/>
              <a:t>On simplifie le plus possible les formes des surfaces mais on essaie de respecter les proportions.</a:t>
            </a:r>
          </a:p>
          <a:p>
            <a:pPr eaLnBrk="1" hangingPunct="1">
              <a:spcBef>
                <a:spcPct val="0"/>
              </a:spcBef>
            </a:pPr>
            <a:r>
              <a:rPr lang="fr-CA" dirty="0"/>
              <a:t>Les mouvements sont représentés ainsi que les forces d’action.</a:t>
            </a:r>
          </a:p>
          <a:p>
            <a:pPr eaLnBrk="1" hangingPunct="1">
              <a:spcBef>
                <a:spcPct val="0"/>
              </a:spcBef>
            </a:pPr>
            <a:r>
              <a:rPr lang="fr-CA" dirty="0"/>
              <a:t>On représente les pièces et les systèmes par des symboles.</a:t>
            </a:r>
          </a:p>
          <a:p>
            <a:pPr eaLnBrk="1" hangingPunct="1">
              <a:spcBef>
                <a:spcPct val="0"/>
              </a:spcBef>
            </a:pPr>
            <a:r>
              <a:rPr lang="fr-CA" dirty="0"/>
              <a:t>Désignation du nom des éléments de l’objet ou du système.</a:t>
            </a:r>
          </a:p>
          <a:p>
            <a:pPr eaLnBrk="1" hangingPunct="1">
              <a:spcBef>
                <a:spcPct val="0"/>
              </a:spcBef>
            </a:pPr>
            <a:endParaRPr lang="fr-CA" dirty="0"/>
          </a:p>
          <a:p>
            <a:pPr defTabSz="914372">
              <a:spcBef>
                <a:spcPct val="0"/>
              </a:spcBef>
              <a:defRPr/>
            </a:pPr>
            <a:r>
              <a:rPr lang="fr-CA" dirty="0"/>
              <a:t>La vue est en coupe.</a:t>
            </a:r>
          </a:p>
          <a:p>
            <a:pPr eaLnBrk="1" hangingPunct="1">
              <a:spcBef>
                <a:spcPct val="0"/>
              </a:spcBef>
            </a:pPr>
            <a:endParaRPr lang="fr-CA" sz="1000" dirty="0"/>
          </a:p>
        </p:txBody>
      </p:sp>
      <p:sp>
        <p:nvSpPr>
          <p:cNvPr id="1044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1AF58-31CD-4837-81A9-5884BCEDA09D}" type="slidenum">
              <a:rPr lang="fr-CA" smtClean="0"/>
              <a:pPr fontAlgn="base">
                <a:spcBef>
                  <a:spcPct val="0"/>
                </a:spcBef>
                <a:spcAft>
                  <a:spcPct val="0"/>
                </a:spcAft>
                <a:defRPr/>
              </a:pPr>
              <a:t>2</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Espace réservé des commentaires 2"/>
          <p:cNvSpPr>
            <a:spLocks noGrp="1"/>
          </p:cNvSpPr>
          <p:nvPr>
            <p:ph type="body" idx="1"/>
          </p:nvPr>
        </p:nvSpPr>
        <p:spPr/>
        <p:txBody>
          <a:bodyPr/>
          <a:lstStyle/>
          <a:p>
            <a:pPr>
              <a:defRPr/>
            </a:pPr>
            <a:r>
              <a:rPr lang="fr-CA" b="1" dirty="0"/>
              <a:t>Question</a:t>
            </a:r>
            <a:r>
              <a:rPr lang="fr-CA" dirty="0"/>
              <a:t>: Quelles sont les principales différences entre un  schéma de principes et un schéma de construction? À quoi sert le schéma de construction ?</a:t>
            </a:r>
          </a:p>
          <a:p>
            <a:pPr>
              <a:defRPr/>
            </a:pPr>
            <a:r>
              <a:rPr lang="fr-CA" dirty="0">
                <a:latin typeface="Arial" charset="0"/>
              </a:rPr>
              <a:t>Le schéma de construction est une forme de dessin technique qui indique la </a:t>
            </a:r>
            <a:r>
              <a:rPr lang="fr-CA" u="sng" dirty="0">
                <a:latin typeface="Arial" charset="0"/>
              </a:rPr>
              <a:t>façon de construire</a:t>
            </a:r>
            <a:r>
              <a:rPr lang="fr-CA" dirty="0">
                <a:latin typeface="Arial" charset="0"/>
              </a:rPr>
              <a:t> un objet, les solutions d’assemblage des pièces.</a:t>
            </a:r>
          </a:p>
          <a:p>
            <a:pPr>
              <a:defRPr/>
            </a:pPr>
            <a:r>
              <a:rPr lang="fr-CA" dirty="0">
                <a:latin typeface="Arial" charset="0"/>
              </a:rPr>
              <a:t>Il sert à présenter les </a:t>
            </a:r>
            <a:r>
              <a:rPr lang="fr-CA" u="sng" dirty="0">
                <a:latin typeface="Arial" charset="0"/>
              </a:rPr>
              <a:t>pièces</a:t>
            </a:r>
            <a:r>
              <a:rPr lang="fr-CA" dirty="0">
                <a:latin typeface="Arial" charset="0"/>
              </a:rPr>
              <a:t> utilisées ainsi que leurs </a:t>
            </a:r>
            <a:r>
              <a:rPr lang="fr-CA" u="sng" dirty="0">
                <a:latin typeface="Arial" charset="0"/>
              </a:rPr>
              <a:t>rôles</a:t>
            </a:r>
            <a:r>
              <a:rPr lang="fr-CA" dirty="0">
                <a:latin typeface="Arial" charset="0"/>
              </a:rPr>
              <a:t> respectifs.</a:t>
            </a:r>
          </a:p>
          <a:p>
            <a:pPr>
              <a:defRPr/>
            </a:pPr>
            <a:r>
              <a:rPr lang="fr-CA" dirty="0">
                <a:latin typeface="Arial" charset="0"/>
              </a:rPr>
              <a:t> </a:t>
            </a:r>
          </a:p>
          <a:p>
            <a:pPr>
              <a:defRPr/>
            </a:pPr>
            <a:r>
              <a:rPr lang="fr-CA" dirty="0">
                <a:latin typeface="Arial" charset="0"/>
              </a:rPr>
              <a:t>On y retrouve les éléments suivants:</a:t>
            </a:r>
          </a:p>
          <a:p>
            <a:pPr>
              <a:defRPr/>
            </a:pPr>
            <a:r>
              <a:rPr lang="fr-CA" dirty="0">
                <a:latin typeface="Arial" charset="0"/>
              </a:rPr>
              <a:t>1. les </a:t>
            </a:r>
            <a:r>
              <a:rPr lang="fr-CA" u="sng" dirty="0">
                <a:latin typeface="Arial" charset="0"/>
              </a:rPr>
              <a:t>pièces</a:t>
            </a:r>
            <a:r>
              <a:rPr lang="fr-CA" dirty="0">
                <a:latin typeface="Arial" charset="0"/>
              </a:rPr>
              <a:t> composant l’objet technique:</a:t>
            </a:r>
          </a:p>
          <a:p>
            <a:pPr marL="685779" lvl="1" indent="-228593">
              <a:buFontTx/>
              <a:buAutoNum type="alphaLcPeriod"/>
              <a:defRPr/>
            </a:pPr>
            <a:r>
              <a:rPr lang="fr-CA" dirty="0">
                <a:latin typeface="Arial" charset="0"/>
              </a:rPr>
              <a:t>les </a:t>
            </a:r>
            <a:r>
              <a:rPr lang="fr-CA" u="sng" dirty="0">
                <a:latin typeface="Arial" charset="0"/>
              </a:rPr>
              <a:t>types de matériaux</a:t>
            </a:r>
            <a:r>
              <a:rPr lang="fr-CA" dirty="0">
                <a:latin typeface="Arial" charset="0"/>
              </a:rPr>
              <a:t> à utiliser;</a:t>
            </a:r>
          </a:p>
          <a:p>
            <a:pPr marL="685779" lvl="1" indent="-228593">
              <a:buFontTx/>
              <a:buAutoNum type="alphaLcPeriod"/>
              <a:defRPr/>
            </a:pPr>
            <a:r>
              <a:rPr lang="fr-CA" dirty="0">
                <a:latin typeface="Arial" charset="0"/>
              </a:rPr>
              <a:t>les </a:t>
            </a:r>
            <a:r>
              <a:rPr lang="fr-CA" u="sng" dirty="0">
                <a:latin typeface="Arial" charset="0"/>
              </a:rPr>
              <a:t>formes</a:t>
            </a:r>
            <a:r>
              <a:rPr lang="fr-CA" dirty="0">
                <a:latin typeface="Arial" charset="0"/>
              </a:rPr>
              <a:t> des pièces;</a:t>
            </a:r>
          </a:p>
          <a:p>
            <a:pPr marL="685779" lvl="1" indent="-228593">
              <a:buFontTx/>
              <a:buAutoNum type="alphaLcPeriod"/>
              <a:defRPr/>
            </a:pPr>
            <a:r>
              <a:rPr lang="fr-CA" dirty="0">
                <a:latin typeface="Arial" charset="0"/>
              </a:rPr>
              <a:t>les </a:t>
            </a:r>
            <a:r>
              <a:rPr lang="fr-CA" u="sng" dirty="0">
                <a:latin typeface="Arial" charset="0"/>
              </a:rPr>
              <a:t>dimensions relatives</a:t>
            </a:r>
          </a:p>
          <a:p>
            <a:pPr marL="685779" lvl="1" indent="-228593">
              <a:buFontTx/>
              <a:buAutoNum type="alphaLcPeriod"/>
              <a:defRPr/>
            </a:pPr>
            <a:r>
              <a:rPr lang="fr-CA" dirty="0">
                <a:latin typeface="Arial" charset="0"/>
              </a:rPr>
              <a:t>les </a:t>
            </a:r>
            <a:r>
              <a:rPr lang="fr-CA" u="sng" dirty="0">
                <a:latin typeface="Arial" charset="0"/>
              </a:rPr>
              <a:t>noms des pièces</a:t>
            </a:r>
            <a:r>
              <a:rPr lang="fr-CA" dirty="0">
                <a:latin typeface="Arial" charset="0"/>
              </a:rPr>
              <a:t>.</a:t>
            </a:r>
          </a:p>
          <a:p>
            <a:pPr marL="228593" indent="-228593">
              <a:buFontTx/>
              <a:buAutoNum type="alphaLcPeriod"/>
              <a:defRPr/>
            </a:pPr>
            <a:endParaRPr lang="fr-CA" dirty="0">
              <a:latin typeface="Arial" charset="0"/>
            </a:endParaRPr>
          </a:p>
          <a:p>
            <a:pPr marL="228593" indent="-228593">
              <a:defRPr/>
            </a:pPr>
            <a:r>
              <a:rPr lang="fr-CA" dirty="0">
                <a:latin typeface="Arial" charset="0"/>
              </a:rPr>
              <a:t>2. les </a:t>
            </a:r>
            <a:r>
              <a:rPr lang="fr-CA" u="sng" dirty="0">
                <a:latin typeface="Arial" charset="0"/>
              </a:rPr>
              <a:t>rôles</a:t>
            </a:r>
            <a:r>
              <a:rPr lang="fr-CA" dirty="0">
                <a:latin typeface="Arial" charset="0"/>
              </a:rPr>
              <a:t> des différentes pièces: </a:t>
            </a:r>
          </a:p>
          <a:p>
            <a:pPr marL="685779" lvl="1" indent="-228593">
              <a:buFontTx/>
              <a:buAutoNum type="alphaLcPeriod"/>
              <a:defRPr/>
            </a:pPr>
            <a:r>
              <a:rPr lang="fr-CA" dirty="0">
                <a:latin typeface="Arial" charset="0"/>
              </a:rPr>
              <a:t>les </a:t>
            </a:r>
            <a:r>
              <a:rPr lang="fr-CA" u="sng" dirty="0">
                <a:latin typeface="Arial" charset="0"/>
              </a:rPr>
              <a:t>liaisons </a:t>
            </a:r>
            <a:r>
              <a:rPr lang="fr-CA" dirty="0">
                <a:latin typeface="Arial" charset="0"/>
              </a:rPr>
              <a:t>entre les pièces;</a:t>
            </a:r>
          </a:p>
          <a:p>
            <a:pPr marL="685779" lvl="1" indent="-228593">
              <a:buFontTx/>
              <a:buAutoNum type="alphaLcPeriod"/>
              <a:defRPr/>
            </a:pPr>
            <a:r>
              <a:rPr lang="fr-CA" dirty="0">
                <a:latin typeface="Arial" charset="0"/>
              </a:rPr>
              <a:t>les </a:t>
            </a:r>
            <a:r>
              <a:rPr lang="fr-CA" u="sng" dirty="0">
                <a:latin typeface="Arial" charset="0"/>
              </a:rPr>
              <a:t>guidages </a:t>
            </a:r>
            <a:r>
              <a:rPr lang="fr-CA" dirty="0">
                <a:latin typeface="Arial" charset="0"/>
              </a:rPr>
              <a:t>entre les pièces</a:t>
            </a:r>
          </a:p>
          <a:p>
            <a:pPr marL="228593" indent="-228593">
              <a:defRPr/>
            </a:pPr>
            <a:endParaRPr lang="fr-CA" dirty="0">
              <a:latin typeface="Arial" charset="0"/>
            </a:endParaRPr>
          </a:p>
          <a:p>
            <a:pPr marL="228593" indent="-228593">
              <a:defRPr/>
            </a:pPr>
            <a:endParaRPr lang="fr-CA" sz="1000" dirty="0">
              <a:latin typeface="Arial" charset="0"/>
            </a:endParaRPr>
          </a:p>
          <a:p>
            <a:pPr marL="228593" indent="-228593">
              <a:buFontTx/>
              <a:buAutoNum type="alphaLcPeriod"/>
              <a:defRPr/>
            </a:pPr>
            <a:endParaRPr lang="fr-CA" sz="1000" dirty="0">
              <a:latin typeface="Arial" charset="0"/>
            </a:endParaRPr>
          </a:p>
          <a:p>
            <a:pPr>
              <a:defRPr/>
            </a:pPr>
            <a:endParaRPr lang="fr-CA" dirty="0" smtClean="0">
              <a:latin typeface="Arial" charset="0"/>
            </a:endParaRPr>
          </a:p>
          <a:p>
            <a:pPr>
              <a:defRPr/>
            </a:pPr>
            <a:endParaRPr lang="fr-CA" dirty="0" smtClean="0">
              <a:latin typeface="Arial" charset="0"/>
            </a:endParaRPr>
          </a:p>
          <a:p>
            <a:pPr>
              <a:defRPr/>
            </a:pPr>
            <a:endParaRPr lang="fr-CA" dirty="0" smtClean="0">
              <a:latin typeface="Arial" charset="0"/>
            </a:endParaRPr>
          </a:p>
          <a:p>
            <a:pPr>
              <a:defRPr/>
            </a:pPr>
            <a:endParaRPr lang="fr-CA" dirty="0" smtClean="0">
              <a:latin typeface="Arial" charset="0"/>
            </a:endParaRPr>
          </a:p>
          <a:p>
            <a:pPr>
              <a:defRPr/>
            </a:pPr>
            <a:endParaRPr lang="fr-CA" dirty="0"/>
          </a:p>
        </p:txBody>
      </p:sp>
      <p:sp>
        <p:nvSpPr>
          <p:cNvPr id="1054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F2514-F83F-4B45-BDD7-0727FEC89597}" type="slidenum">
              <a:rPr lang="fr-CA" smtClean="0"/>
              <a:pPr fontAlgn="base">
                <a:spcBef>
                  <a:spcPct val="0"/>
                </a:spcBef>
                <a:spcAft>
                  <a:spcPct val="0"/>
                </a:spcAft>
                <a:defRPr/>
              </a:pPr>
              <a:t>3</a:t>
            </a:fld>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a:t>À gauche le schéma des principes d’une clé à tuyau, à droite son schéma de construction.</a:t>
            </a:r>
          </a:p>
          <a:p>
            <a:pPr eaLnBrk="1" hangingPunct="1">
              <a:spcBef>
                <a:spcPct val="0"/>
              </a:spcBef>
            </a:pPr>
            <a:r>
              <a:rPr lang="fr-CA" dirty="0"/>
              <a:t>Pouvez-vous relevez les éléments essentiels qu’on retrouve dans un schéma des principes?</a:t>
            </a:r>
          </a:p>
          <a:p>
            <a:pPr eaLnBrk="1" hangingPunct="1">
              <a:spcBef>
                <a:spcPct val="0"/>
              </a:spcBef>
            </a:pPr>
            <a:endParaRPr lang="fr-CA" dirty="0"/>
          </a:p>
          <a:p>
            <a:pPr eaLnBrk="1" hangingPunct="1">
              <a:spcBef>
                <a:spcPct val="0"/>
              </a:spcBef>
            </a:pPr>
            <a:r>
              <a:rPr lang="fr-CA" b="1" dirty="0"/>
              <a:t>Demander de noter dans le document d’accompagnement page 12.</a:t>
            </a:r>
          </a:p>
          <a:p>
            <a:pPr eaLnBrk="1" hangingPunct="1">
              <a:spcBef>
                <a:spcPct val="0"/>
              </a:spcBef>
            </a:pPr>
            <a:r>
              <a:rPr lang="fr-CA" dirty="0"/>
              <a:t>1- Les pièces ( composantes essentielles au fonctionnement et représentées par des couleurs différentes )</a:t>
            </a:r>
          </a:p>
          <a:p>
            <a:pPr eaLnBrk="1" hangingPunct="1">
              <a:spcBef>
                <a:spcPct val="0"/>
              </a:spcBef>
            </a:pPr>
            <a:r>
              <a:rPr lang="fr-CA" dirty="0"/>
              <a:t>2- Le nom des pièces ( désignation)</a:t>
            </a:r>
          </a:p>
          <a:p>
            <a:pPr eaLnBrk="1" hangingPunct="1">
              <a:spcBef>
                <a:spcPct val="0"/>
              </a:spcBef>
            </a:pPr>
            <a:r>
              <a:rPr lang="fr-CA" dirty="0"/>
              <a:t>3- Les symboles des mouvements effectués par les pièces</a:t>
            </a:r>
          </a:p>
          <a:p>
            <a:pPr eaLnBrk="1" hangingPunct="1">
              <a:spcBef>
                <a:spcPct val="0"/>
              </a:spcBef>
            </a:pPr>
            <a:r>
              <a:rPr lang="fr-CA" dirty="0"/>
              <a:t>4- Les forces en action</a:t>
            </a:r>
          </a:p>
          <a:p>
            <a:pPr eaLnBrk="1" hangingPunct="1">
              <a:spcBef>
                <a:spcPct val="0"/>
              </a:spcBef>
            </a:pPr>
            <a:r>
              <a:rPr lang="fr-CA" dirty="0"/>
              <a:t>5- Les guidages et liaisons ( si nécessaires) ( ici guidage en translation)</a:t>
            </a:r>
          </a:p>
          <a:p>
            <a:pPr eaLnBrk="1" hangingPunct="1">
              <a:spcBef>
                <a:spcPct val="0"/>
              </a:spcBef>
            </a:pPr>
            <a:endParaRPr lang="fr-CA" dirty="0"/>
          </a:p>
          <a:p>
            <a:pPr eaLnBrk="1" hangingPunct="1">
              <a:spcBef>
                <a:spcPct val="0"/>
              </a:spcBef>
            </a:pPr>
            <a:r>
              <a:rPr lang="fr-CA" dirty="0"/>
              <a:t>Tandis que dans le schéma de construction on retrouve toutes les pièces avec leur forme et toutes les liaisons et guidages</a:t>
            </a:r>
          </a:p>
        </p:txBody>
      </p:sp>
      <p:sp>
        <p:nvSpPr>
          <p:cNvPr id="1065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389B5-0A50-41DE-AF08-306E84D0817D}" type="slidenum">
              <a:rPr lang="fr-CA" smtClean="0"/>
              <a:pPr fontAlgn="base">
                <a:spcBef>
                  <a:spcPct val="0"/>
                </a:spcBef>
                <a:spcAft>
                  <a:spcPct val="0"/>
                </a:spcAft>
                <a:defRPr/>
              </a:pPr>
              <a:t>4</a:t>
            </a:fld>
            <a:endParaRPr lang="fr-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CA" dirty="0" smtClean="0"/>
              <a:t>Rés</a:t>
            </a:r>
            <a:r>
              <a:rPr lang="fr-CA" dirty="0"/>
              <a:t>umer les attributs essentiels.</a:t>
            </a:r>
          </a:p>
          <a:p>
            <a:pPr eaLnBrk="1" hangingPunct="1">
              <a:spcBef>
                <a:spcPct val="0"/>
              </a:spcBef>
            </a:pPr>
            <a:r>
              <a:rPr lang="fr-CA" dirty="0"/>
              <a:t>Le schéma de principe doit nous montrer comment l’objet fonctionne et nous aider à comprendre les différents principes de fonctionnement.</a:t>
            </a:r>
          </a:p>
          <a:p>
            <a:endParaRPr lang="fr-CA" dirty="0"/>
          </a:p>
        </p:txBody>
      </p:sp>
      <p:sp>
        <p:nvSpPr>
          <p:cNvPr id="4" name="Espace réservé du numéro de diapositive 3"/>
          <p:cNvSpPr>
            <a:spLocks noGrp="1"/>
          </p:cNvSpPr>
          <p:nvPr>
            <p:ph type="sldNum" sz="quarter" idx="10"/>
          </p:nvPr>
        </p:nvSpPr>
        <p:spPr/>
        <p:txBody>
          <a:bodyPr/>
          <a:lstStyle/>
          <a:p>
            <a:fld id="{B863059F-196A-4469-8B1F-170C294879C8}" type="slidenum">
              <a:rPr lang="fr-CA" smtClean="0"/>
              <a:pPr/>
              <a:t>5</a:t>
            </a:fld>
            <a:endParaRPr lang="fr-CA"/>
          </a:p>
        </p:txBody>
      </p:sp>
    </p:spTree>
    <p:extLst>
      <p:ext uri="{BB962C8B-B14F-4D97-AF65-F5344CB8AC3E}">
        <p14:creationId xmlns:p14="http://schemas.microsoft.com/office/powerpoint/2010/main" xmlns="" val="44847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b="1" dirty="0"/>
              <a:t>Distribuer le document des symboles normalisés</a:t>
            </a:r>
            <a:r>
              <a:rPr lang="fr-CA" dirty="0"/>
              <a:t>. Dire que ce n’est que se ne sont que quelques exemples.</a:t>
            </a:r>
          </a:p>
          <a:p>
            <a:pPr eaLnBrk="1" hangingPunct="1">
              <a:spcBef>
                <a:spcPct val="0"/>
              </a:spcBef>
            </a:pPr>
            <a:r>
              <a:rPr lang="fr-CA" dirty="0"/>
              <a:t>Noter qu’on a observé le « X » de liaison plane complète sur la clé à molette, le guidage en translation , le pivot du ciseau ( pièce libre en rotation et liée en translation)</a:t>
            </a:r>
          </a:p>
          <a:p>
            <a:pPr eaLnBrk="1" hangingPunct="1">
              <a:spcBef>
                <a:spcPct val="0"/>
              </a:spcBef>
            </a:pPr>
            <a:r>
              <a:rPr lang="fr-CA" dirty="0"/>
              <a:t>Mentionner qu’on va se servir de ces symboles pour les exercices et le schéma de la sonnette à vélo</a:t>
            </a:r>
          </a:p>
        </p:txBody>
      </p:sp>
      <p:sp>
        <p:nvSpPr>
          <p:cNvPr id="1085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D81E09-1D38-40E4-80A3-41A92FC613B9}" type="slidenum">
              <a:rPr lang="fr-CA" smtClean="0"/>
              <a:pPr fontAlgn="base">
                <a:spcBef>
                  <a:spcPct val="0"/>
                </a:spcBef>
                <a:spcAft>
                  <a:spcPct val="0"/>
                </a:spcAft>
                <a:defRPr/>
              </a:pPr>
              <a:t>6</a:t>
            </a:fld>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Présenter rapidement les diapos sur le mouvement des pièces et les symboles qui les représentent.</a:t>
            </a:r>
          </a:p>
        </p:txBody>
      </p:sp>
      <p:sp>
        <p:nvSpPr>
          <p:cNvPr id="1095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7815C-7615-4AB2-94FF-4853B57768F9}" type="slidenum">
              <a:rPr lang="fr-CA" smtClean="0"/>
              <a:pPr fontAlgn="base">
                <a:spcBef>
                  <a:spcPct val="0"/>
                </a:spcBef>
                <a:spcAft>
                  <a:spcPct val="0"/>
                </a:spcAft>
                <a:defRPr/>
              </a:pPr>
              <a:t>7</a:t>
            </a:fld>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863059F-196A-4469-8B1F-170C294879C8}" type="slidenum">
              <a:rPr lang="fr-CA" smtClean="0"/>
              <a:pPr/>
              <a:t>8</a:t>
            </a:fld>
            <a:endParaRPr lang="fr-CA"/>
          </a:p>
        </p:txBody>
      </p:sp>
    </p:spTree>
    <p:extLst>
      <p:ext uri="{BB962C8B-B14F-4D97-AF65-F5344CB8AC3E}">
        <p14:creationId xmlns:p14="http://schemas.microsoft.com/office/powerpoint/2010/main" xmlns="" val="375800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xfrm>
            <a:off x="1149788" y="685250"/>
            <a:ext cx="4558424" cy="342939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1105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E4B80-5943-4FC2-952A-0639C9943F30}" type="slidenum">
              <a:rPr lang="fr-CA" smtClean="0"/>
              <a:pPr fontAlgn="base">
                <a:spcBef>
                  <a:spcPct val="0"/>
                </a:spcBef>
                <a:spcAft>
                  <a:spcPct val="0"/>
                </a:spcAft>
                <a:defRPr/>
              </a:pPr>
              <a:t>9</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5" name="Footer Placeholder 4"/>
          <p:cNvSpPr>
            <a:spLocks noGrp="1"/>
          </p:cNvSpPr>
          <p:nvPr>
            <p:ph type="ftr" sz="quarter" idx="11"/>
          </p:nvPr>
        </p:nvSpPr>
        <p:spPr/>
        <p:txBody>
          <a:bodyPr/>
          <a:lstStyle/>
          <a:p>
            <a:endParaRPr lang="fr-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58F24A9-655C-4D64-8908-5D286737E593}" type="slidenum">
              <a:rPr lang="fr-CA" smtClean="0"/>
              <a:pPr/>
              <a:t>‹N°›</a:t>
            </a:fld>
            <a:endParaRPr lang="fr-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9"/>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pPr>
              <a:defRPr/>
            </a:pPr>
            <a:endParaRPr lang="fr-CA"/>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pPr>
              <a:defRPr/>
            </a:pPr>
            <a:endParaRPr lang="fr-CA"/>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pPr>
              <a:defRPr/>
            </a:pPr>
            <a:fld id="{0C5F9688-0E5E-4BF6-8DEC-68B24954B875}" type="slidenum">
              <a:rPr lang="fr-CA"/>
              <a:pPr>
                <a:defRPr/>
              </a:pPr>
              <a:t>‹N°›</a:t>
            </a:fld>
            <a:endParaRPr lang="fr-CA"/>
          </a:p>
        </p:txBody>
      </p:sp>
    </p:spTree>
    <p:extLst>
      <p:ext uri="{BB962C8B-B14F-4D97-AF65-F5344CB8AC3E}">
        <p14:creationId xmlns:p14="http://schemas.microsoft.com/office/powerpoint/2010/main" xmlns="" val="392916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A"/>
          </a:p>
        </p:txBody>
      </p:sp>
      <p:sp>
        <p:nvSpPr>
          <p:cNvPr id="3" name="Espace réservé du tableau 2"/>
          <p:cNvSpPr>
            <a:spLocks noGrp="1"/>
          </p:cNvSpPr>
          <p:nvPr>
            <p:ph type="tbl" idx="1"/>
          </p:nvPr>
        </p:nvSpPr>
        <p:spPr>
          <a:xfrm>
            <a:off x="457200" y="1600201"/>
            <a:ext cx="8229600" cy="4525963"/>
          </a:xfrm>
        </p:spPr>
        <p:txBody>
          <a:bodyPr/>
          <a:lstStyle/>
          <a:p>
            <a:pPr lvl="0"/>
            <a:endParaRPr lang="fr-CA" noProof="0"/>
          </a:p>
        </p:txBody>
      </p:sp>
      <p:sp>
        <p:nvSpPr>
          <p:cNvPr id="4" name="Espace réservé de la date 3"/>
          <p:cNvSpPr>
            <a:spLocks noGrp="1"/>
          </p:cNvSpPr>
          <p:nvPr>
            <p:ph type="dt" sz="half" idx="10"/>
          </p:nvPr>
        </p:nvSpPr>
        <p:spPr/>
        <p:txBody>
          <a:bodyPr/>
          <a:lstStyle>
            <a:lvl1pPr fontAlgn="auto">
              <a:spcBef>
                <a:spcPts val="0"/>
              </a:spcBef>
              <a:spcAft>
                <a:spcPts val="0"/>
              </a:spcAft>
              <a:defRPr/>
            </a:lvl1pPr>
          </a:lstStyle>
          <a:p>
            <a:pPr>
              <a:defRPr/>
            </a:pPr>
            <a:endParaRPr lang="fr-CA"/>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auto">
              <a:spcBef>
                <a:spcPts val="0"/>
              </a:spcBef>
              <a:spcAft>
                <a:spcPts val="0"/>
              </a:spcAft>
              <a:defRPr/>
            </a:lvl1pPr>
          </a:lstStyle>
          <a:p>
            <a:pPr>
              <a:defRPr/>
            </a:pPr>
            <a:fld id="{70E2652C-751B-4BF2-8B35-F7777539C84C}" type="slidenum">
              <a:rPr lang="fr-CA"/>
              <a:pPr>
                <a:defRPr/>
              </a:pPr>
              <a:t>‹N°›</a:t>
            </a:fld>
            <a:endParaRPr lang="fr-CA"/>
          </a:p>
        </p:txBody>
      </p:sp>
    </p:spTree>
    <p:extLst>
      <p:ext uri="{BB962C8B-B14F-4D97-AF65-F5344CB8AC3E}">
        <p14:creationId xmlns:p14="http://schemas.microsoft.com/office/powerpoint/2010/main" xmlns="" val="5644660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58F24A9-655C-4D64-8908-5D286737E593}" type="slidenum">
              <a:rPr lang="fr-CA" smtClean="0"/>
              <a:pPr/>
              <a:t>‹N°›</a:t>
            </a:fld>
            <a:endParaRPr lang="fr-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58F24A9-655C-4D64-8908-5D286737E593}"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58F24A9-655C-4D64-8908-5D286737E593}" type="slidenum">
              <a:rPr lang="fr-CA" smtClean="0"/>
              <a:pPr/>
              <a:t>‹N°›</a:t>
            </a:fld>
            <a:endParaRPr lang="fr-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41D74EC9-BDD0-47B3-B360-35ED27C8C5B8}" type="datetimeFigureOut">
              <a:rPr lang="fr-CA" smtClean="0"/>
              <a:pPr/>
              <a:t>2014-04-23</a:t>
            </a:fld>
            <a:endParaRPr lang="fr-CA"/>
          </a:p>
        </p:txBody>
      </p:sp>
      <p:sp>
        <p:nvSpPr>
          <p:cNvPr id="7" name="Slide Number Placeholder 6"/>
          <p:cNvSpPr>
            <a:spLocks noGrp="1"/>
          </p:cNvSpPr>
          <p:nvPr>
            <p:ph type="sldNum" sz="quarter" idx="12"/>
          </p:nvPr>
        </p:nvSpPr>
        <p:spPr/>
        <p:txBody>
          <a:bodyPr/>
          <a:lstStyle/>
          <a:p>
            <a:fld id="{758F24A9-655C-4D64-8908-5D286737E593}" type="slidenum">
              <a:rPr lang="fr-CA" smtClean="0"/>
              <a:pPr/>
              <a:t>‹N°›</a:t>
            </a:fld>
            <a:endParaRPr lang="fr-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1D74EC9-BDD0-47B3-B360-35ED27C8C5B8}" type="datetimeFigureOut">
              <a:rPr lang="fr-CA" smtClean="0"/>
              <a:pPr/>
              <a:t>2014-04-23</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58F24A9-655C-4D64-8908-5D286737E593}" type="slidenum">
              <a:rPr lang="fr-CA" smtClean="0"/>
              <a:pPr/>
              <a:t>‹N°›</a:t>
            </a:fld>
            <a:endParaRPr lang="fr-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7.xml"/><Relationship Id="rId7" Type="http://schemas.openxmlformats.org/officeDocument/2006/relationships/image" Target="../media/image20.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0.xml"/><Relationship Id="rId5" Type="http://schemas.openxmlformats.org/officeDocument/2006/relationships/slideLayout" Target="../slideLayouts/slideLayout13.xml"/><Relationship Id="rId10" Type="http://schemas.openxmlformats.org/officeDocument/2006/relationships/image" Target="../media/image23.emf"/><Relationship Id="rId4" Type="http://schemas.openxmlformats.org/officeDocument/2006/relationships/tags" Target="../tags/tag18.xml"/><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1.xml"/><Relationship Id="rId7" Type="http://schemas.openxmlformats.org/officeDocument/2006/relationships/image" Target="../media/image24.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1.xml"/><Relationship Id="rId5" Type="http://schemas.openxmlformats.org/officeDocument/2006/relationships/slideLayout" Target="../slideLayouts/slideLayout13.xml"/><Relationship Id="rId10" Type="http://schemas.openxmlformats.org/officeDocument/2006/relationships/image" Target="../media/image27.emf"/><Relationship Id="rId4" Type="http://schemas.openxmlformats.org/officeDocument/2006/relationships/tags" Target="../tags/tag22.xml"/><Relationship Id="rId9"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9.emf"/><Relationship Id="rId7"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5.emf"/><Relationship Id="rId4" Type="http://schemas.openxmlformats.org/officeDocument/2006/relationships/image" Target="../media/image30.emf"/><Relationship Id="rId9"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0.emf"/><Relationship Id="rId12"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3.emf"/><Relationship Id="rId5" Type="http://schemas.openxmlformats.org/officeDocument/2006/relationships/image" Target="../media/image32.emf"/><Relationship Id="rId10" Type="http://schemas.openxmlformats.org/officeDocument/2006/relationships/image" Target="../media/image33.emf"/><Relationship Id="rId4" Type="http://schemas.openxmlformats.org/officeDocument/2006/relationships/image" Target="../media/image38.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3.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xml"/><Relationship Id="rId7" Type="http://schemas.openxmlformats.org/officeDocument/2006/relationships/notesSlide" Target="../notesSlides/notesSlide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5" Type="http://schemas.openxmlformats.org/officeDocument/2006/relationships/tags" Target="../tags/tag5.xml"/><Relationship Id="rId10"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notesSlide" Target="../notesSlides/notesSlide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image" Target="../media/image17.jpeg"/><Relationship Id="rId4" Type="http://schemas.openxmlformats.org/officeDocument/2006/relationships/tags" Target="../tags/tag9.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xml"/><Relationship Id="rId7" Type="http://schemas.openxmlformats.org/officeDocument/2006/relationships/image" Target="../media/image1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000" dirty="0">
                <a:solidFill>
                  <a:schemeClr val="tx1"/>
                </a:solidFill>
              </a:rPr>
              <a:t>Étude </a:t>
            </a:r>
            <a:r>
              <a:rPr lang="fr-CA" sz="4000" dirty="0" smtClean="0">
                <a:solidFill>
                  <a:schemeClr val="tx1"/>
                </a:solidFill>
              </a:rPr>
              <a:t>des principes</a:t>
            </a:r>
            <a:endParaRPr lang="fr-CA" sz="4000" dirty="0">
              <a:solidFill>
                <a:schemeClr val="tx1"/>
              </a:solidFill>
            </a:endParaRPr>
          </a:p>
        </p:txBody>
      </p:sp>
      <p:sp>
        <p:nvSpPr>
          <p:cNvPr id="3" name="Espace réservé du contenu 2"/>
          <p:cNvSpPr>
            <a:spLocks noGrp="1"/>
          </p:cNvSpPr>
          <p:nvPr>
            <p:ph idx="1"/>
          </p:nvPr>
        </p:nvSpPr>
        <p:spPr>
          <a:xfrm>
            <a:off x="179512" y="1752601"/>
            <a:ext cx="8784976" cy="4772743"/>
          </a:xfrm>
        </p:spPr>
        <p:txBody>
          <a:bodyPr>
            <a:normAutofit/>
          </a:bodyPr>
          <a:lstStyle/>
          <a:p>
            <a:pPr marL="114300" indent="0" algn="ctr">
              <a:buNone/>
            </a:pPr>
            <a:r>
              <a:rPr lang="fr-FR" sz="2800" b="1" dirty="0">
                <a:solidFill>
                  <a:schemeClr val="accent2">
                    <a:lumMod val="75000"/>
                  </a:schemeClr>
                </a:solidFill>
              </a:rPr>
              <a:t>Comment fonctionne </a:t>
            </a:r>
            <a:r>
              <a:rPr lang="fr-FR" sz="2800" b="1" dirty="0" smtClean="0">
                <a:solidFill>
                  <a:schemeClr val="accent2">
                    <a:lumMod val="75000"/>
                  </a:schemeClr>
                </a:solidFill>
              </a:rPr>
              <a:t>l’objet technique (OT)?</a:t>
            </a:r>
          </a:p>
          <a:p>
            <a:pPr marL="114300" indent="0" algn="ctr">
              <a:buNone/>
            </a:pPr>
            <a:endParaRPr lang="fr-FR" b="1" dirty="0">
              <a:solidFill>
                <a:schemeClr val="accent2"/>
              </a:solidFill>
            </a:endParaRPr>
          </a:p>
          <a:p>
            <a:r>
              <a:rPr lang="fr-FR" sz="3200" dirty="0">
                <a:solidFill>
                  <a:schemeClr val="tx1"/>
                </a:solidFill>
              </a:rPr>
              <a:t>Quels sont les principes scientifiques qui expliquent le fonctionnement de l’OT</a:t>
            </a:r>
            <a:r>
              <a:rPr lang="fr-FR" sz="3200" dirty="0">
                <a:solidFill>
                  <a:schemeClr val="tx1"/>
                </a:solidFill>
                <a:latin typeface="Arial" pitchFamily="34" charset="0"/>
                <a:cs typeface="Arial" pitchFamily="34" charset="0"/>
              </a:rPr>
              <a:t>?</a:t>
            </a:r>
            <a:r>
              <a:rPr lang="fr-FR" sz="3200" dirty="0">
                <a:solidFill>
                  <a:schemeClr val="tx1"/>
                </a:solidFill>
              </a:rPr>
              <a:t> </a:t>
            </a:r>
          </a:p>
          <a:p>
            <a:r>
              <a:rPr lang="fr-FR" sz="3200" dirty="0">
                <a:solidFill>
                  <a:schemeClr val="tx1"/>
                </a:solidFill>
              </a:rPr>
              <a:t>Où agissent la ou les forces qui actionnent l’objet</a:t>
            </a:r>
            <a:r>
              <a:rPr lang="fr-FR" sz="3200" dirty="0">
                <a:solidFill>
                  <a:schemeClr val="tx1"/>
                </a:solidFill>
                <a:latin typeface="Arial" pitchFamily="34" charset="0"/>
                <a:cs typeface="Arial" pitchFamily="34" charset="0"/>
              </a:rPr>
              <a:t>?</a:t>
            </a:r>
          </a:p>
          <a:p>
            <a:r>
              <a:rPr lang="fr-FR" sz="3200" dirty="0" smtClean="0">
                <a:solidFill>
                  <a:schemeClr val="tx1"/>
                </a:solidFill>
              </a:rPr>
              <a:t>Provoquent-elles </a:t>
            </a:r>
            <a:r>
              <a:rPr lang="fr-FR" sz="3200" dirty="0">
                <a:solidFill>
                  <a:schemeClr val="tx1"/>
                </a:solidFill>
              </a:rPr>
              <a:t>du mouvement</a:t>
            </a:r>
            <a:r>
              <a:rPr lang="fr-FR" sz="3200" dirty="0">
                <a:solidFill>
                  <a:schemeClr val="tx1"/>
                </a:solidFill>
                <a:latin typeface="Arial" pitchFamily="34" charset="0"/>
                <a:cs typeface="Arial" pitchFamily="34" charset="0"/>
              </a:rPr>
              <a:t>?</a:t>
            </a:r>
            <a:r>
              <a:rPr lang="fr-FR" sz="3200" dirty="0">
                <a:solidFill>
                  <a:schemeClr val="tx1"/>
                </a:solidFill>
              </a:rPr>
              <a:t> </a:t>
            </a:r>
          </a:p>
          <a:p>
            <a:r>
              <a:rPr lang="fr-FR" sz="3200" dirty="0">
                <a:solidFill>
                  <a:schemeClr val="tx1"/>
                </a:solidFill>
              </a:rPr>
              <a:t>Comment se transmet le mouvement</a:t>
            </a:r>
            <a:r>
              <a:rPr lang="fr-FR" sz="3200" dirty="0">
                <a:solidFill>
                  <a:schemeClr val="tx1"/>
                </a:solidFill>
                <a:latin typeface="Arial" pitchFamily="34" charset="0"/>
                <a:cs typeface="Arial" pitchFamily="34" charset="0"/>
              </a:rPr>
              <a:t>?</a:t>
            </a:r>
          </a:p>
          <a:p>
            <a:endParaRPr lang="fr-CA" dirty="0"/>
          </a:p>
        </p:txBody>
      </p:sp>
    </p:spTree>
    <p:extLst>
      <p:ext uri="{BB962C8B-B14F-4D97-AF65-F5344CB8AC3E}">
        <p14:creationId xmlns:p14="http://schemas.microsoft.com/office/powerpoint/2010/main" xmlns="" val="114641301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custDataLst>
              <p:tags r:id="rId1"/>
            </p:custDataLst>
          </p:nvPr>
        </p:nvSpPr>
        <p:spPr>
          <a:xfrm>
            <a:off x="468313" y="125760"/>
            <a:ext cx="8229600" cy="1143000"/>
          </a:xfrm>
        </p:spPr>
        <p:txBody>
          <a:bodyPr/>
          <a:lstStyle/>
          <a:p>
            <a:pPr eaLnBrk="1" hangingPunct="1">
              <a:defRPr/>
            </a:pPr>
            <a:r>
              <a:rPr lang="fr-CA" sz="4000" dirty="0">
                <a:solidFill>
                  <a:schemeClr val="tx1"/>
                </a:solidFill>
              </a:rPr>
              <a:t>Les forces d’action</a:t>
            </a:r>
          </a:p>
        </p:txBody>
      </p:sp>
      <p:graphicFrame>
        <p:nvGraphicFramePr>
          <p:cNvPr id="124038" name="Group 134"/>
          <p:cNvGraphicFramePr>
            <a:graphicFrameLocks noGrp="1"/>
          </p:cNvGraphicFramePr>
          <p:nvPr>
            <p:ph type="tbl" idx="1"/>
            <p:custDataLst>
              <p:tags r:id="rId2"/>
            </p:custDataLst>
            <p:extLst>
              <p:ext uri="{D42A27DB-BD31-4B8C-83A1-F6EECF244321}">
                <p14:modId xmlns:p14="http://schemas.microsoft.com/office/powerpoint/2010/main" xmlns="" val="3302080824"/>
              </p:ext>
            </p:extLst>
          </p:nvPr>
        </p:nvGraphicFramePr>
        <p:xfrm>
          <a:off x="323528" y="1125538"/>
          <a:ext cx="8496945" cy="5458619"/>
        </p:xfrm>
        <a:graphic>
          <a:graphicData uri="http://schemas.openxmlformats.org/drawingml/2006/table">
            <a:tbl>
              <a:tblPr/>
              <a:tblGrid>
                <a:gridCol w="976888"/>
                <a:gridCol w="5789199"/>
                <a:gridCol w="1730858"/>
              </a:tblGrid>
              <a:tr h="155281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7200" b="0" i="0" u="none" strike="noStrike" cap="none" normalizeH="0" baseline="0" dirty="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TRACTION</a:t>
                      </a:r>
                      <a:r>
                        <a:rPr kumimoji="0" lang="fr-CA" sz="2800" b="0" i="0" u="none" strike="noStrike" cap="none" normalizeH="0" baseline="0" dirty="0" smtClean="0">
                          <a:ln>
                            <a:noFill/>
                          </a:ln>
                          <a:solidFill>
                            <a:schemeClr val="tx1"/>
                          </a:solidFill>
                          <a:effectLst/>
                          <a:latin typeface="Arial" charset="0"/>
                        </a:rPr>
                        <a:t> : Force qui a tendance à ÉTIRER ou à TIRER les corps.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53917">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r h="140350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7200" b="0"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COMPRESSION </a:t>
                      </a:r>
                      <a:r>
                        <a:rPr kumimoji="0" lang="fr-CA" sz="2800" b="0" i="0" u="none" strike="noStrike" cap="none" normalizeH="0" baseline="0" dirty="0" smtClean="0">
                          <a:ln>
                            <a:noFill/>
                          </a:ln>
                          <a:solidFill>
                            <a:schemeClr val="tx1"/>
                          </a:solidFill>
                          <a:effectLst/>
                          <a:latin typeface="Arial" charset="0"/>
                        </a:rPr>
                        <a:t>: </a:t>
                      </a:r>
                      <a:r>
                        <a:rPr kumimoji="0" lang="fr-CA" sz="2400" b="0" i="0" u="none" strike="noStrike" cap="none" normalizeH="0" baseline="0" dirty="0" smtClean="0">
                          <a:ln>
                            <a:noFill/>
                          </a:ln>
                          <a:solidFill>
                            <a:schemeClr val="tx1"/>
                          </a:solidFill>
                          <a:effectLst/>
                          <a:latin typeface="Arial" charset="0"/>
                        </a:rPr>
                        <a:t>Force qui a tendance à SERRER ou à POUSSER les corps.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48387">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bl>
          </a:graphicData>
        </a:graphic>
      </p:graphicFrame>
      <p:pic>
        <p:nvPicPr>
          <p:cNvPr id="48150" name="Picture 2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27217" y="1628800"/>
            <a:ext cx="1621247"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7" name="Picture 8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67803" y="2779961"/>
            <a:ext cx="3120421" cy="10810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8152" name="Picture 126"/>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27217" y="4364608"/>
            <a:ext cx="1656184" cy="576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55" name="Picture 12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39952" y="5417269"/>
            <a:ext cx="1322019" cy="11080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8154" name="ZoneTexte 11"/>
          <p:cNvSpPr txBox="1">
            <a:spLocks noChangeArrowheads="1"/>
          </p:cNvSpPr>
          <p:nvPr/>
        </p:nvSpPr>
        <p:spPr bwMode="auto">
          <a:xfrm rot="10800000" flipV="1">
            <a:off x="6372226" y="6551765"/>
            <a:ext cx="230346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t>Diapositive inspirée du CDP</a:t>
            </a:r>
          </a:p>
        </p:txBody>
      </p:sp>
    </p:spTree>
    <p:extLst>
      <p:ext uri="{BB962C8B-B14F-4D97-AF65-F5344CB8AC3E}">
        <p14:creationId xmlns:p14="http://schemas.microsoft.com/office/powerpoint/2010/main" xmlns="" val="2501694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57"/>
                                        </p:tgtEl>
                                        <p:attrNameLst>
                                          <p:attrName>style.visibility</p:attrName>
                                        </p:attrNameLst>
                                      </p:cBhvr>
                                      <p:to>
                                        <p:strVal val="visible"/>
                                      </p:to>
                                    </p:set>
                                    <p:animEffect transition="in" filter="fade">
                                      <p:cBhvr>
                                        <p:cTn id="7" dur="2000"/>
                                        <p:tgtEl>
                                          <p:spTgt spid="4815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8155"/>
                                        </p:tgtEl>
                                        <p:attrNameLst>
                                          <p:attrName>style.visibility</p:attrName>
                                        </p:attrNameLst>
                                      </p:cBhvr>
                                      <p:to>
                                        <p:strVal val="visible"/>
                                      </p:to>
                                    </p:set>
                                    <p:animEffect transition="in" filter="fade">
                                      <p:cBhvr>
                                        <p:cTn id="11" dur="2000"/>
                                        <p:tgtEl>
                                          <p:spTgt spid="48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custDataLst>
              <p:tags r:id="rId1"/>
            </p:custDataLst>
          </p:nvPr>
        </p:nvSpPr>
        <p:spPr>
          <a:xfrm>
            <a:off x="457200" y="188640"/>
            <a:ext cx="8229600" cy="1143000"/>
          </a:xfrm>
        </p:spPr>
        <p:txBody>
          <a:bodyPr>
            <a:normAutofit/>
          </a:bodyPr>
          <a:lstStyle/>
          <a:p>
            <a:pPr eaLnBrk="1" hangingPunct="1">
              <a:defRPr/>
            </a:pPr>
            <a:r>
              <a:rPr lang="fr-CA" sz="4000" dirty="0">
                <a:solidFill>
                  <a:schemeClr val="tx1"/>
                </a:solidFill>
              </a:rPr>
              <a:t>Les forces </a:t>
            </a:r>
            <a:r>
              <a:rPr lang="fr-CA" sz="4000" dirty="0" smtClean="0">
                <a:solidFill>
                  <a:schemeClr val="tx1"/>
                </a:solidFill>
              </a:rPr>
              <a:t>d’action </a:t>
            </a:r>
            <a:r>
              <a:rPr lang="fr-CA" sz="4000" dirty="0">
                <a:solidFill>
                  <a:schemeClr val="tx1"/>
                </a:solidFill>
              </a:rPr>
              <a:t>(suite)</a:t>
            </a:r>
          </a:p>
        </p:txBody>
      </p:sp>
      <p:graphicFrame>
        <p:nvGraphicFramePr>
          <p:cNvPr id="124970" name="Group 42"/>
          <p:cNvGraphicFramePr>
            <a:graphicFrameLocks noGrp="1"/>
          </p:cNvGraphicFramePr>
          <p:nvPr>
            <p:ph type="tbl" idx="1"/>
            <p:custDataLst>
              <p:tags r:id="rId2"/>
            </p:custDataLst>
            <p:extLst>
              <p:ext uri="{D42A27DB-BD31-4B8C-83A1-F6EECF244321}">
                <p14:modId xmlns:p14="http://schemas.microsoft.com/office/powerpoint/2010/main" xmlns="" val="1855791092"/>
              </p:ext>
            </p:extLst>
          </p:nvPr>
        </p:nvGraphicFramePr>
        <p:xfrm>
          <a:off x="251519" y="1556792"/>
          <a:ext cx="8568952" cy="5027366"/>
        </p:xfrm>
        <a:graphic>
          <a:graphicData uri="http://schemas.openxmlformats.org/drawingml/2006/table">
            <a:tbl>
              <a:tblPr/>
              <a:tblGrid>
                <a:gridCol w="985166"/>
                <a:gridCol w="5838259"/>
                <a:gridCol w="1745527"/>
              </a:tblGrid>
              <a:tr h="1713186">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7200" b="0"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CISAILLEMENT</a:t>
                      </a:r>
                      <a:r>
                        <a:rPr kumimoji="0" lang="fr-CA" sz="2800" b="0" i="0" u="none" strike="noStrike" cap="none" normalizeH="0" baseline="0" dirty="0" smtClean="0">
                          <a:ln>
                            <a:noFill/>
                          </a:ln>
                          <a:solidFill>
                            <a:schemeClr val="tx1"/>
                          </a:solidFill>
                          <a:effectLst/>
                          <a:latin typeface="Arial" charset="0"/>
                        </a:rPr>
                        <a:t>  : Force qui a tendance à COUPER les corps.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64098">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r h="138475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7200" b="0"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charset="0"/>
                        </a:rPr>
                        <a:t>TORSION</a:t>
                      </a:r>
                      <a:r>
                        <a:rPr kumimoji="0" lang="fr-CA" sz="2800" b="0" i="0" u="none" strike="noStrike" cap="none" normalizeH="0" baseline="0" dirty="0" smtClean="0">
                          <a:ln>
                            <a:noFill/>
                          </a:ln>
                          <a:solidFill>
                            <a:schemeClr val="tx1"/>
                          </a:solidFill>
                          <a:effectLst/>
                          <a:latin typeface="Arial" charset="0"/>
                        </a:rPr>
                        <a:t> : Force qui a tendance à TORDRE les corps.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65331">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bl>
          </a:graphicData>
        </a:graphic>
      </p:graphicFrame>
      <p:pic>
        <p:nvPicPr>
          <p:cNvPr id="49174" name="Picture 40"/>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92951" y="1989139"/>
            <a:ext cx="1692251" cy="647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5" name="Picture 41"/>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35825" y="4379235"/>
            <a:ext cx="1439863" cy="993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1" name="Picture 4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99792" y="3303813"/>
            <a:ext cx="3096913" cy="77325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9179" name="Picture 5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52860" y="5670350"/>
            <a:ext cx="4751388" cy="85499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9178" name="ZoneTexte 11"/>
          <p:cNvSpPr txBox="1">
            <a:spLocks noChangeArrowheads="1"/>
          </p:cNvSpPr>
          <p:nvPr/>
        </p:nvSpPr>
        <p:spPr bwMode="auto">
          <a:xfrm rot="10800000" flipV="1">
            <a:off x="6372226" y="6551765"/>
            <a:ext cx="230346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t>Diapositive inspirée du CDP</a:t>
            </a:r>
          </a:p>
        </p:txBody>
      </p:sp>
    </p:spTree>
    <p:extLst>
      <p:ext uri="{BB962C8B-B14F-4D97-AF65-F5344CB8AC3E}">
        <p14:creationId xmlns:p14="http://schemas.microsoft.com/office/powerpoint/2010/main" xmlns="" val="753451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181"/>
                                        </p:tgtEl>
                                        <p:attrNameLst>
                                          <p:attrName>style.visibility</p:attrName>
                                        </p:attrNameLst>
                                      </p:cBhvr>
                                      <p:to>
                                        <p:strVal val="visible"/>
                                      </p:to>
                                    </p:set>
                                    <p:animEffect transition="in" filter="fade">
                                      <p:cBhvr>
                                        <p:cTn id="7" dur="2000"/>
                                        <p:tgtEl>
                                          <p:spTgt spid="4918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9179"/>
                                        </p:tgtEl>
                                        <p:attrNameLst>
                                          <p:attrName>style.visibility</p:attrName>
                                        </p:attrNameLst>
                                      </p:cBhvr>
                                      <p:to>
                                        <p:strVal val="visible"/>
                                      </p:to>
                                    </p:set>
                                    <p:animEffect transition="in" filter="fade">
                                      <p:cBhvr>
                                        <p:cTn id="11" dur="2000"/>
                                        <p:tgtEl>
                                          <p:spTgt spid="49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208930"/>
            <a:ext cx="8824912" cy="553243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0" name="Text Box 10"/>
          <p:cNvSpPr txBox="1">
            <a:spLocks noChangeArrowheads="1"/>
          </p:cNvSpPr>
          <p:nvPr/>
        </p:nvSpPr>
        <p:spPr bwMode="auto">
          <a:xfrm>
            <a:off x="6588224" y="3674319"/>
            <a:ext cx="12239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000" b="1" dirty="0">
                <a:solidFill>
                  <a:srgbClr val="CC3300"/>
                </a:solidFill>
              </a:rPr>
              <a:t>Traction</a:t>
            </a:r>
          </a:p>
        </p:txBody>
      </p:sp>
      <p:sp>
        <p:nvSpPr>
          <p:cNvPr id="50181" name="Text Box 11"/>
          <p:cNvSpPr txBox="1">
            <a:spLocks noChangeArrowheads="1"/>
          </p:cNvSpPr>
          <p:nvPr/>
        </p:nvSpPr>
        <p:spPr bwMode="auto">
          <a:xfrm>
            <a:off x="6228184" y="4372328"/>
            <a:ext cx="18875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000" b="1" dirty="0">
                <a:solidFill>
                  <a:srgbClr val="CC3300"/>
                </a:solidFill>
              </a:rPr>
              <a:t>Compression</a:t>
            </a:r>
          </a:p>
        </p:txBody>
      </p:sp>
      <p:sp>
        <p:nvSpPr>
          <p:cNvPr id="50182" name="Text Box 13"/>
          <p:cNvSpPr txBox="1">
            <a:spLocks noChangeArrowheads="1"/>
          </p:cNvSpPr>
          <p:nvPr/>
        </p:nvSpPr>
        <p:spPr bwMode="auto">
          <a:xfrm>
            <a:off x="6372200" y="4909393"/>
            <a:ext cx="170973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000" b="1" dirty="0">
                <a:solidFill>
                  <a:srgbClr val="CC3300"/>
                </a:solidFill>
              </a:rPr>
              <a:t>Cisaillement</a:t>
            </a:r>
          </a:p>
        </p:txBody>
      </p:sp>
      <p:sp>
        <p:nvSpPr>
          <p:cNvPr id="50183" name="Text Box 14"/>
          <p:cNvSpPr txBox="1">
            <a:spLocks noChangeArrowheads="1"/>
          </p:cNvSpPr>
          <p:nvPr/>
        </p:nvSpPr>
        <p:spPr bwMode="auto">
          <a:xfrm>
            <a:off x="6732240" y="5538043"/>
            <a:ext cx="11525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000" b="1" dirty="0">
                <a:solidFill>
                  <a:srgbClr val="CC3300"/>
                </a:solidFill>
              </a:rPr>
              <a:t>Torsion</a:t>
            </a:r>
          </a:p>
        </p:txBody>
      </p:sp>
      <p:sp>
        <p:nvSpPr>
          <p:cNvPr id="50184" name="Text Box 15"/>
          <p:cNvSpPr txBox="1">
            <a:spLocks noChangeArrowheads="1"/>
          </p:cNvSpPr>
          <p:nvPr/>
        </p:nvSpPr>
        <p:spPr bwMode="auto">
          <a:xfrm>
            <a:off x="241301" y="3661619"/>
            <a:ext cx="3470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b="1" dirty="0">
                <a:solidFill>
                  <a:srgbClr val="CC3300"/>
                </a:solidFill>
              </a:rPr>
              <a:t>Translation unidirectionnelle</a:t>
            </a:r>
          </a:p>
        </p:txBody>
      </p:sp>
      <p:sp>
        <p:nvSpPr>
          <p:cNvPr id="50185" name="Text Box 16"/>
          <p:cNvSpPr txBox="1">
            <a:spLocks noChangeArrowheads="1"/>
          </p:cNvSpPr>
          <p:nvPr/>
        </p:nvSpPr>
        <p:spPr bwMode="auto">
          <a:xfrm>
            <a:off x="250825" y="4287094"/>
            <a:ext cx="3470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b="1">
                <a:solidFill>
                  <a:srgbClr val="CC3300"/>
                </a:solidFill>
              </a:rPr>
              <a:t>Translation bidirectionnelle</a:t>
            </a:r>
          </a:p>
        </p:txBody>
      </p:sp>
      <p:sp>
        <p:nvSpPr>
          <p:cNvPr id="50186" name="Text Box 17"/>
          <p:cNvSpPr txBox="1">
            <a:spLocks noChangeArrowheads="1"/>
          </p:cNvSpPr>
          <p:nvPr/>
        </p:nvSpPr>
        <p:spPr bwMode="auto">
          <a:xfrm>
            <a:off x="250825" y="4934794"/>
            <a:ext cx="3470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b="1">
                <a:solidFill>
                  <a:srgbClr val="CC3300"/>
                </a:solidFill>
              </a:rPr>
              <a:t>Rotation unidirectionnelle</a:t>
            </a:r>
          </a:p>
        </p:txBody>
      </p:sp>
      <p:sp>
        <p:nvSpPr>
          <p:cNvPr id="50187" name="Text Box 18"/>
          <p:cNvSpPr txBox="1">
            <a:spLocks noChangeArrowheads="1"/>
          </p:cNvSpPr>
          <p:nvPr/>
        </p:nvSpPr>
        <p:spPr bwMode="auto">
          <a:xfrm>
            <a:off x="250825" y="5511056"/>
            <a:ext cx="3470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b="1" dirty="0">
                <a:solidFill>
                  <a:srgbClr val="CC3300"/>
                </a:solidFill>
              </a:rPr>
              <a:t>Rotation bidirectionnelle</a:t>
            </a:r>
          </a:p>
        </p:txBody>
      </p:sp>
      <p:sp>
        <p:nvSpPr>
          <p:cNvPr id="50188" name="Text Box 19"/>
          <p:cNvSpPr txBox="1">
            <a:spLocks noChangeArrowheads="1"/>
          </p:cNvSpPr>
          <p:nvPr/>
        </p:nvSpPr>
        <p:spPr bwMode="auto">
          <a:xfrm>
            <a:off x="250825" y="6158756"/>
            <a:ext cx="28082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b="1">
                <a:solidFill>
                  <a:srgbClr val="CC3300"/>
                </a:solidFill>
              </a:rPr>
              <a:t>Rotation et translation</a:t>
            </a:r>
          </a:p>
        </p:txBody>
      </p:sp>
      <p:sp>
        <p:nvSpPr>
          <p:cNvPr id="50189" name="Text Box 8"/>
          <p:cNvSpPr txBox="1">
            <a:spLocks noChangeArrowheads="1"/>
          </p:cNvSpPr>
          <p:nvPr/>
        </p:nvSpPr>
        <p:spPr bwMode="auto">
          <a:xfrm>
            <a:off x="179388" y="226479"/>
            <a:ext cx="8713789"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3200" cap="all" dirty="0">
                <a:latin typeface="+mj-lt"/>
                <a:ea typeface="+mj-ea"/>
                <a:cs typeface="+mj-cs"/>
              </a:rPr>
              <a:t>Symboles des mouvements et des forces</a:t>
            </a:r>
          </a:p>
        </p:txBody>
      </p:sp>
      <p:sp>
        <p:nvSpPr>
          <p:cNvPr id="50190" name="ZoneTexte 15"/>
          <p:cNvSpPr txBox="1">
            <a:spLocks noChangeArrowheads="1"/>
          </p:cNvSpPr>
          <p:nvPr/>
        </p:nvSpPr>
        <p:spPr bwMode="auto">
          <a:xfrm>
            <a:off x="5471417" y="6551766"/>
            <a:ext cx="34575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latin typeface="Gill Sans MT" pitchFamily="34" charset="0"/>
              </a:rPr>
              <a:t>Diapositive inspirée du CDP et d’Emmanuel Fournier, Estrie</a:t>
            </a:r>
          </a:p>
        </p:txBody>
      </p:sp>
      <p:sp>
        <p:nvSpPr>
          <p:cNvPr id="3" name="ZoneTexte 2"/>
          <p:cNvSpPr txBox="1"/>
          <p:nvPr/>
        </p:nvSpPr>
        <p:spPr>
          <a:xfrm>
            <a:off x="4554773" y="5981433"/>
            <a:ext cx="4301333" cy="643253"/>
          </a:xfrm>
          <a:prstGeom prst="rect">
            <a:avLst/>
          </a:prstGeom>
          <a:noFill/>
          <a:ln w="12700">
            <a:solidFill>
              <a:schemeClr val="tx1">
                <a:lumMod val="50000"/>
                <a:lumOff val="50000"/>
              </a:schemeClr>
            </a:solidFill>
          </a:ln>
        </p:spPr>
        <p:txBody>
          <a:bodyPr wrap="square" rtlCol="0">
            <a:spAutoFit/>
          </a:bodyPr>
          <a:lstStyle/>
          <a:p>
            <a:r>
              <a:rPr lang="fr-CA" sz="1600" dirty="0" smtClean="0"/>
              <a:t>Force qui a tendance à PLIER</a:t>
            </a:r>
          </a:p>
          <a:p>
            <a:r>
              <a:rPr lang="fr-CA" sz="1600" dirty="0" smtClean="0"/>
              <a:t>les corps.</a:t>
            </a:r>
            <a:endParaRPr lang="fr-CA" sz="1600" dirty="0"/>
          </a:p>
        </p:txBody>
      </p:sp>
      <p:sp>
        <p:nvSpPr>
          <p:cNvPr id="19" name="Text Box 14"/>
          <p:cNvSpPr txBox="1">
            <a:spLocks noChangeArrowheads="1"/>
          </p:cNvSpPr>
          <p:nvPr/>
        </p:nvSpPr>
        <p:spPr bwMode="auto">
          <a:xfrm>
            <a:off x="6731843" y="6184374"/>
            <a:ext cx="11525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000" b="1" dirty="0" smtClean="0">
                <a:solidFill>
                  <a:srgbClr val="CC3300"/>
                </a:solidFill>
              </a:rPr>
              <a:t>Flexion</a:t>
            </a:r>
            <a:endParaRPr lang="fr-CA" sz="2000" b="1" dirty="0">
              <a:solidFill>
                <a:srgbClr val="CC3300"/>
              </a:solidFill>
            </a:endParaRPr>
          </a:p>
        </p:txBody>
      </p:sp>
      <p:cxnSp>
        <p:nvCxnSpPr>
          <p:cNvPr id="5" name="Connecteur droit 4"/>
          <p:cNvCxnSpPr/>
          <p:nvPr/>
        </p:nvCxnSpPr>
        <p:spPr>
          <a:xfrm>
            <a:off x="8028384" y="5985958"/>
            <a:ext cx="0" cy="64633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Flèche vers le bas 5"/>
          <p:cNvSpPr/>
          <p:nvPr/>
        </p:nvSpPr>
        <p:spPr>
          <a:xfrm>
            <a:off x="8316416" y="6093296"/>
            <a:ext cx="288032" cy="393010"/>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xmlns="" val="12970323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327026" y="1411131"/>
            <a:ext cx="4248151" cy="4968875"/>
          </a:xfrm>
          <a:prstGeom prst="rect">
            <a:avLst/>
          </a:prstGeom>
          <a:solidFill>
            <a:schemeClr val="bg1"/>
          </a:solidFill>
          <a:ln w="57150">
            <a:solidFill>
              <a:schemeClr val="tx1"/>
            </a:solidFill>
            <a:miter lim="800000"/>
            <a:headEnd/>
            <a:tailEnd/>
          </a:ln>
        </p:spPr>
        <p:txBody>
          <a:bodyPr wrap="none" anchor="ctr"/>
          <a:lstStyle/>
          <a:p>
            <a:endParaRPr lang="fr-CA">
              <a:latin typeface="Gill Sans MT" pitchFamily="34" charset="0"/>
            </a:endParaRPr>
          </a:p>
        </p:txBody>
      </p:sp>
      <p:sp>
        <p:nvSpPr>
          <p:cNvPr id="2052" name="Rectangle 5"/>
          <p:cNvSpPr>
            <a:spLocks noChangeArrowheads="1"/>
          </p:cNvSpPr>
          <p:nvPr/>
        </p:nvSpPr>
        <p:spPr bwMode="auto">
          <a:xfrm>
            <a:off x="4716463" y="1484461"/>
            <a:ext cx="4248151" cy="4968875"/>
          </a:xfrm>
          <a:prstGeom prst="rect">
            <a:avLst/>
          </a:prstGeom>
          <a:solidFill>
            <a:schemeClr val="bg1"/>
          </a:solidFill>
          <a:ln w="57150">
            <a:solidFill>
              <a:schemeClr val="tx1"/>
            </a:solidFill>
            <a:miter lim="800000"/>
            <a:headEnd/>
            <a:tailEnd/>
          </a:ln>
        </p:spPr>
        <p:txBody>
          <a:bodyPr wrap="none" anchor="ctr"/>
          <a:lstStyle/>
          <a:p>
            <a:pPr algn="ctr"/>
            <a:endParaRPr lang="fr-FR"/>
          </a:p>
        </p:txBody>
      </p:sp>
      <p:sp>
        <p:nvSpPr>
          <p:cNvPr id="2053" name="Line 6"/>
          <p:cNvSpPr>
            <a:spLocks noChangeShapeType="1"/>
          </p:cNvSpPr>
          <p:nvPr/>
        </p:nvSpPr>
        <p:spPr bwMode="auto">
          <a:xfrm>
            <a:off x="395288" y="4869010"/>
            <a:ext cx="4032251"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054" name="Text Box 8"/>
          <p:cNvSpPr txBox="1">
            <a:spLocks noChangeArrowheads="1"/>
          </p:cNvSpPr>
          <p:nvPr/>
        </p:nvSpPr>
        <p:spPr bwMode="auto">
          <a:xfrm>
            <a:off x="1042988" y="1555898"/>
            <a:ext cx="273685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Exercice 1:  une dégrafeuse</a:t>
            </a:r>
            <a:endParaRPr lang="fr-CA" sz="2200"/>
          </a:p>
        </p:txBody>
      </p:sp>
      <p:graphicFrame>
        <p:nvGraphicFramePr>
          <p:cNvPr id="2050" name="Object 13"/>
          <p:cNvGraphicFramePr>
            <a:graphicFrameLocks noGrp="1" noChangeAspect="1"/>
          </p:cNvGraphicFramePr>
          <p:nvPr>
            <p:ph/>
            <p:extLst>
              <p:ext uri="{D42A27DB-BD31-4B8C-83A1-F6EECF244321}">
                <p14:modId xmlns:p14="http://schemas.microsoft.com/office/powerpoint/2010/main" xmlns="" val="2909765564"/>
              </p:ext>
            </p:extLst>
          </p:nvPr>
        </p:nvGraphicFramePr>
        <p:xfrm>
          <a:off x="1547814" y="2060723"/>
          <a:ext cx="1711325" cy="2663825"/>
        </p:xfrm>
        <a:graphic>
          <a:graphicData uri="http://schemas.openxmlformats.org/presentationml/2006/ole">
            <p:oleObj spid="_x0000_s2050" name="CorelDRAW" r:id="rId4" imgW="3982320" imgH="6197040" progId="">
              <p:embed/>
            </p:oleObj>
          </a:graphicData>
        </a:graphic>
      </p:graphicFrame>
      <p:pic>
        <p:nvPicPr>
          <p:cNvPr id="28693" name="Picture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088" y="5229373"/>
            <a:ext cx="86360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4" name="Picture 2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9475" y="5300811"/>
            <a:ext cx="865188"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60" name="Group 10"/>
          <p:cNvGrpSpPr>
            <a:grpSpLocks/>
          </p:cNvGrpSpPr>
          <p:nvPr/>
        </p:nvGrpSpPr>
        <p:grpSpPr bwMode="auto">
          <a:xfrm>
            <a:off x="395288" y="4653110"/>
            <a:ext cx="604837" cy="469900"/>
            <a:chOff x="4093" y="2634"/>
            <a:chExt cx="1572" cy="1179"/>
          </a:xfrm>
        </p:grpSpPr>
        <p:sp>
          <p:nvSpPr>
            <p:cNvPr id="2125" name="AutoShape 11"/>
            <p:cNvSpPr>
              <a:spLocks noChangeArrowheads="1"/>
            </p:cNvSpPr>
            <p:nvPr/>
          </p:nvSpPr>
          <p:spPr bwMode="auto">
            <a:xfrm rot="2748690">
              <a:off x="4294" y="2614"/>
              <a:ext cx="1179" cy="1220"/>
            </a:xfrm>
            <a:prstGeom prst="roundRect">
              <a:avLst>
                <a:gd name="adj" fmla="val 16667"/>
              </a:avLst>
            </a:prstGeom>
            <a:gradFill rotWithShape="1">
              <a:gsLst>
                <a:gs pos="0">
                  <a:schemeClr val="bg1"/>
                </a:gs>
                <a:gs pos="100000">
                  <a:schemeClr val="bg2"/>
                </a:gs>
              </a:gsLst>
              <a:path path="shape">
                <a:fillToRect l="50000" t="50000" r="50000" b="50000"/>
              </a:path>
            </a:gradFill>
            <a:ln w="76200">
              <a:solidFill>
                <a:srgbClr val="FFFF00"/>
              </a:solidFill>
              <a:round/>
              <a:headEnd/>
              <a:tailEnd/>
            </a:ln>
          </p:spPr>
          <p:txBody>
            <a:bodyPr rot="10800000" vert="eaVert" wrap="none" anchor="ctr"/>
            <a:lstStyle/>
            <a:p>
              <a:pPr algn="ctr"/>
              <a:endParaRPr lang="fr-FR"/>
            </a:p>
          </p:txBody>
        </p:sp>
        <p:sp>
          <p:nvSpPr>
            <p:cNvPr id="2126" name="Text Box 12"/>
            <p:cNvSpPr txBox="1">
              <a:spLocks noChangeArrowheads="1"/>
            </p:cNvSpPr>
            <p:nvPr/>
          </p:nvSpPr>
          <p:spPr bwMode="auto">
            <a:xfrm>
              <a:off x="4093" y="2917"/>
              <a:ext cx="1572"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500">
                  <a:solidFill>
                    <a:srgbClr val="FF3300"/>
                  </a:solidFill>
                  <a:latin typeface="Gill Sans MT" pitchFamily="34" charset="0"/>
                </a:rPr>
                <a:t>Symboles normalisés</a:t>
              </a:r>
            </a:p>
          </p:txBody>
        </p:sp>
      </p:grpSp>
      <p:sp>
        <p:nvSpPr>
          <p:cNvPr id="2061" name="Text Box 24"/>
          <p:cNvSpPr txBox="1">
            <a:spLocks noChangeArrowheads="1"/>
          </p:cNvSpPr>
          <p:nvPr/>
        </p:nvSpPr>
        <p:spPr bwMode="auto">
          <a:xfrm>
            <a:off x="4859339" y="1555898"/>
            <a:ext cx="39608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Schéma des principes d’une dégrafeuse</a:t>
            </a:r>
          </a:p>
        </p:txBody>
      </p:sp>
      <p:grpSp>
        <p:nvGrpSpPr>
          <p:cNvPr id="3" name="Groupe 102"/>
          <p:cNvGrpSpPr>
            <a:grpSpLocks/>
          </p:cNvGrpSpPr>
          <p:nvPr/>
        </p:nvGrpSpPr>
        <p:grpSpPr bwMode="auto">
          <a:xfrm>
            <a:off x="6610351" y="2492522"/>
            <a:ext cx="538163" cy="412750"/>
            <a:chOff x="6610793" y="1628800"/>
            <a:chExt cx="538066" cy="412821"/>
          </a:xfrm>
        </p:grpSpPr>
        <p:sp>
          <p:nvSpPr>
            <p:cNvPr id="2120" name="AutoShape 55"/>
            <p:cNvSpPr>
              <a:spLocks noChangeArrowheads="1"/>
            </p:cNvSpPr>
            <p:nvPr/>
          </p:nvSpPr>
          <p:spPr bwMode="auto">
            <a:xfrm rot="-3034531">
              <a:off x="6740968" y="1739996"/>
              <a:ext cx="171450" cy="431800"/>
            </a:xfrm>
            <a:prstGeom prst="downArrow">
              <a:avLst>
                <a:gd name="adj1" fmla="val 50000"/>
                <a:gd name="adj2" fmla="val 62963"/>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grpSp>
          <p:nvGrpSpPr>
            <p:cNvPr id="2121" name="Group 63"/>
            <p:cNvGrpSpPr>
              <a:grpSpLocks/>
            </p:cNvGrpSpPr>
            <p:nvPr/>
          </p:nvGrpSpPr>
          <p:grpSpPr bwMode="auto">
            <a:xfrm>
              <a:off x="7020272" y="1628800"/>
              <a:ext cx="128587" cy="276225"/>
              <a:chOff x="3687" y="1215"/>
              <a:chExt cx="81" cy="174"/>
            </a:xfrm>
          </p:grpSpPr>
          <p:sp>
            <p:nvSpPr>
              <p:cNvPr id="2122" name="Line 59"/>
              <p:cNvSpPr>
                <a:spLocks noChangeShapeType="1"/>
              </p:cNvSpPr>
              <p:nvPr/>
            </p:nvSpPr>
            <p:spPr bwMode="auto">
              <a:xfrm flipV="1">
                <a:off x="3696" y="1216"/>
                <a:ext cx="0" cy="17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23" name="Line 60"/>
              <p:cNvSpPr>
                <a:spLocks noChangeShapeType="1"/>
              </p:cNvSpPr>
              <p:nvPr/>
            </p:nvSpPr>
            <p:spPr bwMode="auto">
              <a:xfrm>
                <a:off x="3687" y="1215"/>
                <a:ext cx="8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24" name="Line 61"/>
              <p:cNvSpPr>
                <a:spLocks noChangeShapeType="1"/>
              </p:cNvSpPr>
              <p:nvPr/>
            </p:nvSpPr>
            <p:spPr bwMode="auto">
              <a:xfrm flipV="1">
                <a:off x="3697" y="1297"/>
                <a:ext cx="59" cy="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grpSp>
        <p:nvGrpSpPr>
          <p:cNvPr id="5" name="Group 64"/>
          <p:cNvGrpSpPr>
            <a:grpSpLocks/>
          </p:cNvGrpSpPr>
          <p:nvPr/>
        </p:nvGrpSpPr>
        <p:grpSpPr bwMode="auto">
          <a:xfrm>
            <a:off x="1116013" y="5661172"/>
            <a:ext cx="128587" cy="276225"/>
            <a:chOff x="3687" y="1215"/>
            <a:chExt cx="81" cy="174"/>
          </a:xfrm>
        </p:grpSpPr>
        <p:sp>
          <p:nvSpPr>
            <p:cNvPr id="2117" name="Line 65"/>
            <p:cNvSpPr>
              <a:spLocks noChangeShapeType="1"/>
            </p:cNvSpPr>
            <p:nvPr/>
          </p:nvSpPr>
          <p:spPr bwMode="auto">
            <a:xfrm flipV="1">
              <a:off x="3696" y="1216"/>
              <a:ext cx="0" cy="17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18" name="Line 66"/>
            <p:cNvSpPr>
              <a:spLocks noChangeShapeType="1"/>
            </p:cNvSpPr>
            <p:nvPr/>
          </p:nvSpPr>
          <p:spPr bwMode="auto">
            <a:xfrm>
              <a:off x="3687" y="1215"/>
              <a:ext cx="8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19" name="Line 67"/>
            <p:cNvSpPr>
              <a:spLocks noChangeShapeType="1"/>
            </p:cNvSpPr>
            <p:nvPr/>
          </p:nvSpPr>
          <p:spPr bwMode="auto">
            <a:xfrm flipV="1">
              <a:off x="3697" y="1297"/>
              <a:ext cx="59" cy="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28772" name="Oval 100"/>
          <p:cNvSpPr>
            <a:spLocks noChangeArrowheads="1"/>
          </p:cNvSpPr>
          <p:nvPr/>
        </p:nvSpPr>
        <p:spPr bwMode="auto">
          <a:xfrm>
            <a:off x="4787901" y="3989536"/>
            <a:ext cx="5762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pic>
        <p:nvPicPr>
          <p:cNvPr id="28773" name="Picture 1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45051" y="4164161"/>
            <a:ext cx="474663"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74" name="Line 102"/>
          <p:cNvSpPr>
            <a:spLocks noChangeShapeType="1"/>
          </p:cNvSpPr>
          <p:nvPr/>
        </p:nvSpPr>
        <p:spPr bwMode="auto">
          <a:xfrm>
            <a:off x="5364164" y="4348310"/>
            <a:ext cx="655637" cy="365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2" name="Groupe 1"/>
          <p:cNvGrpSpPr/>
          <p:nvPr/>
        </p:nvGrpSpPr>
        <p:grpSpPr>
          <a:xfrm>
            <a:off x="468314" y="2060722"/>
            <a:ext cx="3836987" cy="2108002"/>
            <a:chOff x="468314" y="2060722"/>
            <a:chExt cx="3836987" cy="2108002"/>
          </a:xfrm>
        </p:grpSpPr>
        <p:sp>
          <p:nvSpPr>
            <p:cNvPr id="2055" name="Line 17"/>
            <p:cNvSpPr>
              <a:spLocks noChangeShapeType="1"/>
            </p:cNvSpPr>
            <p:nvPr/>
          </p:nvSpPr>
          <p:spPr bwMode="auto">
            <a:xfrm flipH="1" flipV="1">
              <a:off x="1485900" y="2362347"/>
              <a:ext cx="431800" cy="215900"/>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2056" name="Line 18"/>
            <p:cNvSpPr>
              <a:spLocks noChangeShapeType="1"/>
            </p:cNvSpPr>
            <p:nvPr/>
          </p:nvSpPr>
          <p:spPr bwMode="auto">
            <a:xfrm flipV="1">
              <a:off x="2374900" y="3073548"/>
              <a:ext cx="1009651" cy="17463"/>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2057" name="Line 19"/>
            <p:cNvSpPr>
              <a:spLocks noChangeShapeType="1"/>
            </p:cNvSpPr>
            <p:nvPr/>
          </p:nvSpPr>
          <p:spPr bwMode="auto">
            <a:xfrm>
              <a:off x="1331914" y="3068786"/>
              <a:ext cx="415925" cy="14287"/>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2062" name="Text Box 25"/>
            <p:cNvSpPr txBox="1">
              <a:spLocks noChangeArrowheads="1"/>
            </p:cNvSpPr>
            <p:nvPr/>
          </p:nvSpPr>
          <p:spPr bwMode="auto">
            <a:xfrm>
              <a:off x="539752" y="2060722"/>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dirty="0">
                  <a:latin typeface="Comic Sans MS" pitchFamily="66" charset="0"/>
                </a:rPr>
                <a:t>Levier supérieur</a:t>
              </a:r>
            </a:p>
          </p:txBody>
        </p:sp>
        <p:sp>
          <p:nvSpPr>
            <p:cNvPr id="2063" name="Text Box 26"/>
            <p:cNvSpPr txBox="1">
              <a:spLocks noChangeArrowheads="1"/>
            </p:cNvSpPr>
            <p:nvPr/>
          </p:nvSpPr>
          <p:spPr bwMode="auto">
            <a:xfrm>
              <a:off x="468314" y="3860947"/>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inférieur</a:t>
              </a:r>
            </a:p>
          </p:txBody>
        </p:sp>
        <p:sp>
          <p:nvSpPr>
            <p:cNvPr id="2064" name="Text Box 27"/>
            <p:cNvSpPr txBox="1">
              <a:spLocks noChangeArrowheads="1"/>
            </p:cNvSpPr>
            <p:nvPr/>
          </p:nvSpPr>
          <p:spPr bwMode="auto">
            <a:xfrm>
              <a:off x="696914" y="2884635"/>
              <a:ext cx="647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Pivot</a:t>
              </a:r>
            </a:p>
          </p:txBody>
        </p:sp>
        <p:sp>
          <p:nvSpPr>
            <p:cNvPr id="2072" name="Text Box 78"/>
            <p:cNvSpPr txBox="1">
              <a:spLocks noChangeArrowheads="1"/>
            </p:cNvSpPr>
            <p:nvPr/>
          </p:nvSpPr>
          <p:spPr bwMode="auto">
            <a:xfrm>
              <a:off x="3429001" y="2921147"/>
              <a:ext cx="876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dirty="0">
                  <a:latin typeface="Comic Sans MS" pitchFamily="66" charset="0"/>
                </a:rPr>
                <a:t>Ressort</a:t>
              </a:r>
            </a:p>
          </p:txBody>
        </p:sp>
        <p:sp>
          <p:nvSpPr>
            <p:cNvPr id="2077" name="Line 103"/>
            <p:cNvSpPr>
              <a:spLocks noChangeShapeType="1"/>
            </p:cNvSpPr>
            <p:nvPr/>
          </p:nvSpPr>
          <p:spPr bwMode="auto">
            <a:xfrm flipV="1">
              <a:off x="1547814" y="3518047"/>
              <a:ext cx="369887"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grpSp>
      <p:sp>
        <p:nvSpPr>
          <p:cNvPr id="2078" name="Text Box 111"/>
          <p:cNvSpPr txBox="1">
            <a:spLocks noChangeArrowheads="1"/>
          </p:cNvSpPr>
          <p:nvPr/>
        </p:nvSpPr>
        <p:spPr bwMode="auto">
          <a:xfrm>
            <a:off x="1777695" y="447055"/>
            <a:ext cx="5703886" cy="707886"/>
          </a:xfrm>
          <a:prstGeom prst="rect">
            <a:avLst/>
          </a:prstGeom>
          <a:noFill/>
          <a:ln w="2857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4000" cap="all" dirty="0" smtClean="0">
                <a:latin typeface="+mj-lt"/>
                <a:ea typeface="+mj-ea"/>
                <a:cs typeface="+mj-cs"/>
              </a:rPr>
              <a:t>Exercice</a:t>
            </a:r>
            <a:endParaRPr lang="fr-CA" sz="4000" cap="all" dirty="0">
              <a:latin typeface="+mj-lt"/>
              <a:ea typeface="+mj-ea"/>
              <a:cs typeface="+mj-cs"/>
            </a:endParaRPr>
          </a:p>
        </p:txBody>
      </p:sp>
      <p:grpSp>
        <p:nvGrpSpPr>
          <p:cNvPr id="6" name="Groupe 103"/>
          <p:cNvGrpSpPr>
            <a:grpSpLocks/>
          </p:cNvGrpSpPr>
          <p:nvPr/>
        </p:nvGrpSpPr>
        <p:grpSpPr bwMode="auto">
          <a:xfrm>
            <a:off x="7724776" y="4529286"/>
            <a:ext cx="360363" cy="615950"/>
            <a:chOff x="7724775" y="3664909"/>
            <a:chExt cx="360189" cy="616380"/>
          </a:xfrm>
        </p:grpSpPr>
        <p:sp>
          <p:nvSpPr>
            <p:cNvPr id="2112" name="AutoShape 56"/>
            <p:cNvSpPr>
              <a:spLocks noChangeArrowheads="1"/>
            </p:cNvSpPr>
            <p:nvPr/>
          </p:nvSpPr>
          <p:spPr bwMode="auto">
            <a:xfrm rot="10800000">
              <a:off x="7724775" y="3664909"/>
              <a:ext cx="171450" cy="431800"/>
            </a:xfrm>
            <a:prstGeom prst="downArrow">
              <a:avLst>
                <a:gd name="adj1" fmla="val 50000"/>
                <a:gd name="adj2" fmla="val 62963"/>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grpSp>
          <p:nvGrpSpPr>
            <p:cNvPr id="2113" name="Group 64"/>
            <p:cNvGrpSpPr>
              <a:grpSpLocks/>
            </p:cNvGrpSpPr>
            <p:nvPr/>
          </p:nvGrpSpPr>
          <p:grpSpPr bwMode="auto">
            <a:xfrm>
              <a:off x="7956376" y="4005064"/>
              <a:ext cx="128588" cy="276225"/>
              <a:chOff x="3687" y="1215"/>
              <a:chExt cx="81" cy="174"/>
            </a:xfrm>
          </p:grpSpPr>
          <p:sp>
            <p:nvSpPr>
              <p:cNvPr id="2114" name="Line 65"/>
              <p:cNvSpPr>
                <a:spLocks noChangeShapeType="1"/>
              </p:cNvSpPr>
              <p:nvPr/>
            </p:nvSpPr>
            <p:spPr bwMode="auto">
              <a:xfrm flipV="1">
                <a:off x="3696" y="1216"/>
                <a:ext cx="0" cy="17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15" name="Line 66"/>
              <p:cNvSpPr>
                <a:spLocks noChangeShapeType="1"/>
              </p:cNvSpPr>
              <p:nvPr/>
            </p:nvSpPr>
            <p:spPr bwMode="auto">
              <a:xfrm>
                <a:off x="3687" y="1215"/>
                <a:ext cx="8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16" name="Line 67"/>
              <p:cNvSpPr>
                <a:spLocks noChangeShapeType="1"/>
              </p:cNvSpPr>
              <p:nvPr/>
            </p:nvSpPr>
            <p:spPr bwMode="auto">
              <a:xfrm flipV="1">
                <a:off x="3697" y="1297"/>
                <a:ext cx="59" cy="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grpSp>
        <p:nvGrpSpPr>
          <p:cNvPr id="4" name="Groupe 3"/>
          <p:cNvGrpSpPr/>
          <p:nvPr/>
        </p:nvGrpSpPr>
        <p:grpSpPr>
          <a:xfrm>
            <a:off x="4859338" y="2636985"/>
            <a:ext cx="3252787" cy="2899707"/>
            <a:chOff x="4859338" y="2636985"/>
            <a:chExt cx="3252787" cy="2899707"/>
          </a:xfrm>
        </p:grpSpPr>
        <p:sp>
          <p:nvSpPr>
            <p:cNvPr id="28740" name="Text Box 68"/>
            <p:cNvSpPr txBox="1">
              <a:spLocks noChangeArrowheads="1"/>
            </p:cNvSpPr>
            <p:nvPr/>
          </p:nvSpPr>
          <p:spPr bwMode="auto">
            <a:xfrm>
              <a:off x="4932365" y="2924322"/>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supérieur</a:t>
              </a:r>
            </a:p>
          </p:txBody>
        </p:sp>
        <p:sp>
          <p:nvSpPr>
            <p:cNvPr id="28741" name="Text Box 69"/>
            <p:cNvSpPr txBox="1">
              <a:spLocks noChangeArrowheads="1"/>
            </p:cNvSpPr>
            <p:nvPr/>
          </p:nvSpPr>
          <p:spPr bwMode="auto">
            <a:xfrm>
              <a:off x="6124577" y="5121422"/>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inférieur</a:t>
              </a:r>
            </a:p>
          </p:txBody>
        </p:sp>
        <p:sp>
          <p:nvSpPr>
            <p:cNvPr id="28742" name="Line 70"/>
            <p:cNvSpPr>
              <a:spLocks noChangeShapeType="1"/>
            </p:cNvSpPr>
            <p:nvPr/>
          </p:nvSpPr>
          <p:spPr bwMode="auto">
            <a:xfrm>
              <a:off x="6943726" y="4494360"/>
              <a:ext cx="6351" cy="6858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28743" name="Line 71"/>
            <p:cNvSpPr>
              <a:spLocks noChangeShapeType="1"/>
            </p:cNvSpPr>
            <p:nvPr/>
          </p:nvSpPr>
          <p:spPr bwMode="auto">
            <a:xfrm flipH="1" flipV="1">
              <a:off x="6011865" y="3213248"/>
              <a:ext cx="403225" cy="385763"/>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28748" name="Text Box 76"/>
            <p:cNvSpPr txBox="1">
              <a:spLocks noChangeArrowheads="1"/>
            </p:cNvSpPr>
            <p:nvPr/>
          </p:nvSpPr>
          <p:spPr bwMode="auto">
            <a:xfrm>
              <a:off x="4859338" y="5013472"/>
              <a:ext cx="12255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Ressort  angulaire</a:t>
              </a:r>
            </a:p>
          </p:txBody>
        </p:sp>
        <p:sp>
          <p:nvSpPr>
            <p:cNvPr id="28752" name="Text Box 80"/>
            <p:cNvSpPr txBox="1">
              <a:spLocks noChangeArrowheads="1"/>
            </p:cNvSpPr>
            <p:nvPr/>
          </p:nvSpPr>
          <p:spPr bwMode="auto">
            <a:xfrm>
              <a:off x="5219700" y="3679972"/>
              <a:ext cx="762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Pivot</a:t>
              </a:r>
            </a:p>
          </p:txBody>
        </p:sp>
        <p:grpSp>
          <p:nvGrpSpPr>
            <p:cNvPr id="8" name="Group 3"/>
            <p:cNvGrpSpPr>
              <a:grpSpLocks/>
            </p:cNvGrpSpPr>
            <p:nvPr/>
          </p:nvGrpSpPr>
          <p:grpSpPr bwMode="auto">
            <a:xfrm>
              <a:off x="5867400" y="2636985"/>
              <a:ext cx="2244725" cy="1828800"/>
              <a:chOff x="6395" y="8189"/>
              <a:chExt cx="3535" cy="2880"/>
            </a:xfrm>
          </p:grpSpPr>
          <p:sp>
            <p:nvSpPr>
              <p:cNvPr id="2097" name="Oval 4"/>
              <p:cNvSpPr>
                <a:spLocks noChangeArrowheads="1"/>
              </p:cNvSpPr>
              <p:nvPr/>
            </p:nvSpPr>
            <p:spPr bwMode="auto">
              <a:xfrm>
                <a:off x="6519" y="10700"/>
                <a:ext cx="228" cy="227"/>
              </a:xfrm>
              <a:prstGeom prst="ellipse">
                <a:avLst/>
              </a:prstGeom>
              <a:solidFill>
                <a:srgbClr val="548D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sp>
            <p:nvSpPr>
              <p:cNvPr id="2098" name="Line 5"/>
              <p:cNvSpPr>
                <a:spLocks noChangeShapeType="1"/>
              </p:cNvSpPr>
              <p:nvPr/>
            </p:nvSpPr>
            <p:spPr bwMode="auto">
              <a:xfrm flipH="1" flipV="1">
                <a:off x="6414" y="10638"/>
                <a:ext cx="114" cy="115"/>
              </a:xfrm>
              <a:prstGeom prst="line">
                <a:avLst/>
              </a:prstGeom>
              <a:noFill/>
              <a:ln w="76200">
                <a:solidFill>
                  <a:srgbClr val="99CC00"/>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2099" name="Group 6"/>
              <p:cNvGrpSpPr>
                <a:grpSpLocks/>
              </p:cNvGrpSpPr>
              <p:nvPr/>
            </p:nvGrpSpPr>
            <p:grpSpPr bwMode="auto">
              <a:xfrm>
                <a:off x="6395" y="8189"/>
                <a:ext cx="3535" cy="2880"/>
                <a:chOff x="6395" y="8189"/>
                <a:chExt cx="3535" cy="2880"/>
              </a:xfrm>
            </p:grpSpPr>
            <p:sp>
              <p:nvSpPr>
                <p:cNvPr id="2100" name="Line 7"/>
                <p:cNvSpPr>
                  <a:spLocks noChangeShapeType="1"/>
                </p:cNvSpPr>
                <p:nvPr/>
              </p:nvSpPr>
              <p:spPr bwMode="auto">
                <a:xfrm flipV="1">
                  <a:off x="6395" y="8189"/>
                  <a:ext cx="2382" cy="2495"/>
                </a:xfrm>
                <a:prstGeom prst="line">
                  <a:avLst/>
                </a:prstGeom>
                <a:noFill/>
                <a:ln w="76200">
                  <a:solidFill>
                    <a:srgbClr val="99CC00"/>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2101" name="Group 8"/>
                <p:cNvGrpSpPr>
                  <a:grpSpLocks/>
                </p:cNvGrpSpPr>
                <p:nvPr/>
              </p:nvGrpSpPr>
              <p:grpSpPr bwMode="auto">
                <a:xfrm>
                  <a:off x="6465" y="8208"/>
                  <a:ext cx="3465" cy="2861"/>
                  <a:chOff x="6465" y="8208"/>
                  <a:chExt cx="3465" cy="2861"/>
                </a:xfrm>
              </p:grpSpPr>
              <p:sp>
                <p:nvSpPr>
                  <p:cNvPr id="2102" name="Oval 9"/>
                  <p:cNvSpPr>
                    <a:spLocks noChangeArrowheads="1"/>
                  </p:cNvSpPr>
                  <p:nvPr/>
                </p:nvSpPr>
                <p:spPr bwMode="auto">
                  <a:xfrm>
                    <a:off x="6465" y="10684"/>
                    <a:ext cx="327" cy="316"/>
                  </a:xfrm>
                  <a:prstGeom prst="ellipse">
                    <a:avLst/>
                  </a:prstGeom>
                  <a:noFill/>
                  <a:ln w="38100">
                    <a:solidFill>
                      <a:srgbClr val="73E838"/>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CA">
                      <a:latin typeface="Gill Sans MT" pitchFamily="34" charset="0"/>
                    </a:endParaRPr>
                  </a:p>
                </p:txBody>
              </p:sp>
              <p:grpSp>
                <p:nvGrpSpPr>
                  <p:cNvPr id="2103" name="Group 10"/>
                  <p:cNvGrpSpPr>
                    <a:grpSpLocks/>
                  </p:cNvGrpSpPr>
                  <p:nvPr/>
                </p:nvGrpSpPr>
                <p:grpSpPr bwMode="auto">
                  <a:xfrm>
                    <a:off x="6513" y="8208"/>
                    <a:ext cx="3417" cy="2861"/>
                    <a:chOff x="6513" y="8208"/>
                    <a:chExt cx="3417" cy="2861"/>
                  </a:xfrm>
                </p:grpSpPr>
                <p:grpSp>
                  <p:nvGrpSpPr>
                    <p:cNvPr id="2104" name="Group 11"/>
                    <p:cNvGrpSpPr>
                      <a:grpSpLocks/>
                    </p:cNvGrpSpPr>
                    <p:nvPr/>
                  </p:nvGrpSpPr>
                  <p:grpSpPr bwMode="auto">
                    <a:xfrm>
                      <a:off x="6528" y="10729"/>
                      <a:ext cx="3402" cy="340"/>
                      <a:chOff x="3560" y="2251"/>
                      <a:chExt cx="1361" cy="136"/>
                    </a:xfrm>
                  </p:grpSpPr>
                  <p:sp>
                    <p:nvSpPr>
                      <p:cNvPr id="2110" name="Line 12"/>
                      <p:cNvSpPr>
                        <a:spLocks noChangeShapeType="1"/>
                      </p:cNvSpPr>
                      <p:nvPr/>
                    </p:nvSpPr>
                    <p:spPr bwMode="auto">
                      <a:xfrm>
                        <a:off x="3560" y="2387"/>
                        <a:ext cx="1361" cy="0"/>
                      </a:xfrm>
                      <a:prstGeom prst="line">
                        <a:avLst/>
                      </a:prstGeom>
                      <a:noFill/>
                      <a:ln w="7620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11" name="Line 13"/>
                      <p:cNvSpPr>
                        <a:spLocks noChangeShapeType="1"/>
                      </p:cNvSpPr>
                      <p:nvPr/>
                    </p:nvSpPr>
                    <p:spPr bwMode="auto">
                      <a:xfrm flipH="1" flipV="1">
                        <a:off x="4897" y="2251"/>
                        <a:ext cx="0" cy="136"/>
                      </a:xfrm>
                      <a:prstGeom prst="line">
                        <a:avLst/>
                      </a:prstGeom>
                      <a:noFill/>
                      <a:ln w="7620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2105" name="Line 14"/>
                    <p:cNvSpPr>
                      <a:spLocks noChangeShapeType="1"/>
                    </p:cNvSpPr>
                    <p:nvPr/>
                  </p:nvSpPr>
                  <p:spPr bwMode="auto">
                    <a:xfrm flipH="1" flipV="1">
                      <a:off x="8756" y="8208"/>
                      <a:ext cx="227" cy="228"/>
                    </a:xfrm>
                    <a:prstGeom prst="line">
                      <a:avLst/>
                    </a:prstGeom>
                    <a:noFill/>
                    <a:ln w="76200">
                      <a:solidFill>
                        <a:srgbClr val="99CC00"/>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2106" name="Group 15"/>
                    <p:cNvGrpSpPr>
                      <a:grpSpLocks/>
                    </p:cNvGrpSpPr>
                    <p:nvPr/>
                  </p:nvGrpSpPr>
                  <p:grpSpPr bwMode="auto">
                    <a:xfrm>
                      <a:off x="6513" y="10382"/>
                      <a:ext cx="643" cy="572"/>
                      <a:chOff x="6513" y="10382"/>
                      <a:chExt cx="643" cy="572"/>
                    </a:xfrm>
                  </p:grpSpPr>
                  <p:sp>
                    <p:nvSpPr>
                      <p:cNvPr id="2107" name="Oval 16"/>
                      <p:cNvSpPr>
                        <a:spLocks noChangeArrowheads="1"/>
                      </p:cNvSpPr>
                      <p:nvPr/>
                    </p:nvSpPr>
                    <p:spPr bwMode="auto">
                      <a:xfrm>
                        <a:off x="6513" y="10729"/>
                        <a:ext cx="228" cy="225"/>
                      </a:xfrm>
                      <a:prstGeom prst="ellipse">
                        <a:avLst/>
                      </a:prstGeom>
                      <a:noFill/>
                      <a:ln w="3810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fr-CA">
                          <a:latin typeface="Gill Sans MT" pitchFamily="34" charset="0"/>
                        </a:endParaRPr>
                      </a:p>
                    </p:txBody>
                  </p:sp>
                  <p:sp>
                    <p:nvSpPr>
                      <p:cNvPr id="2108" name="Line 17"/>
                      <p:cNvSpPr>
                        <a:spLocks noChangeShapeType="1"/>
                      </p:cNvSpPr>
                      <p:nvPr/>
                    </p:nvSpPr>
                    <p:spPr bwMode="auto">
                      <a:xfrm flipV="1">
                        <a:off x="6588" y="10382"/>
                        <a:ext cx="340" cy="34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2109" name="Line 18"/>
                      <p:cNvSpPr>
                        <a:spLocks noChangeShapeType="1"/>
                      </p:cNvSpPr>
                      <p:nvPr/>
                    </p:nvSpPr>
                    <p:spPr bwMode="auto">
                      <a:xfrm flipV="1">
                        <a:off x="6591" y="10954"/>
                        <a:ext cx="565"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grpSp>
          </p:grpSp>
        </p:grpSp>
        <p:sp>
          <p:nvSpPr>
            <p:cNvPr id="28749" name="Line 77"/>
            <p:cNvSpPr>
              <a:spLocks noChangeShapeType="1"/>
            </p:cNvSpPr>
            <p:nvPr/>
          </p:nvSpPr>
          <p:spPr bwMode="auto">
            <a:xfrm flipV="1">
              <a:off x="5856288" y="4387998"/>
              <a:ext cx="376237"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28751" name="Line 79"/>
            <p:cNvSpPr>
              <a:spLocks noChangeShapeType="1"/>
            </p:cNvSpPr>
            <p:nvPr/>
          </p:nvSpPr>
          <p:spPr bwMode="auto">
            <a:xfrm rot="218418" flipH="1" flipV="1">
              <a:off x="5672138" y="3906986"/>
              <a:ext cx="373063" cy="42386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grpSp>
      <p:sp>
        <p:nvSpPr>
          <p:cNvPr id="2086" name="ZoneTexte 78"/>
          <p:cNvSpPr txBox="1">
            <a:spLocks noChangeArrowheads="1"/>
          </p:cNvSpPr>
          <p:nvPr/>
        </p:nvSpPr>
        <p:spPr bwMode="auto">
          <a:xfrm>
            <a:off x="5334001" y="6480175"/>
            <a:ext cx="345598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a:latin typeface="Gill Sans MT" pitchFamily="34" charset="0"/>
              </a:rPr>
              <a:t>Diapositive inspirée du CDP et d’Emmanuel Fournier, Estrie</a:t>
            </a:r>
          </a:p>
        </p:txBody>
      </p:sp>
      <p:grpSp>
        <p:nvGrpSpPr>
          <p:cNvPr id="7" name="Groupe 6"/>
          <p:cNvGrpSpPr/>
          <p:nvPr/>
        </p:nvGrpSpPr>
        <p:grpSpPr>
          <a:xfrm>
            <a:off x="2123728" y="5301208"/>
            <a:ext cx="877297" cy="236122"/>
            <a:chOff x="2455273" y="5550247"/>
            <a:chExt cx="877297" cy="236122"/>
          </a:xfrm>
        </p:grpSpPr>
        <p:sp>
          <p:nvSpPr>
            <p:cNvPr id="82" name="Oval 26"/>
            <p:cNvSpPr>
              <a:spLocks noChangeArrowheads="1"/>
            </p:cNvSpPr>
            <p:nvPr/>
          </p:nvSpPr>
          <p:spPr bwMode="auto">
            <a:xfrm flipH="1">
              <a:off x="2841406" y="5550247"/>
              <a:ext cx="72000" cy="72000"/>
            </a:xfrm>
            <a:prstGeom prst="ellipse">
              <a:avLst/>
            </a:prstGeom>
            <a:solidFill>
              <a:srgbClr val="000000"/>
            </a:solidFill>
            <a:ln w="9525">
              <a:solidFill>
                <a:srgbClr val="000000"/>
              </a:solidFill>
              <a:round/>
              <a:headEnd/>
              <a:tailEnd/>
            </a:ln>
          </p:spPr>
          <p:txBody>
            <a:bodyPr/>
            <a:lstStyle/>
            <a:p>
              <a:endParaRPr lang="fr-CA">
                <a:latin typeface="Gill Sans MT" pitchFamily="34" charset="0"/>
              </a:endParaRPr>
            </a:p>
          </p:txBody>
        </p:sp>
        <p:sp>
          <p:nvSpPr>
            <p:cNvPr id="84" name="Arc 27"/>
            <p:cNvSpPr>
              <a:spLocks/>
            </p:cNvSpPr>
            <p:nvPr/>
          </p:nvSpPr>
          <p:spPr bwMode="auto">
            <a:xfrm rot="14425949" flipV="1">
              <a:off x="2588865" y="5472777"/>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sp>
          <p:nvSpPr>
            <p:cNvPr id="85" name="Arc 27"/>
            <p:cNvSpPr>
              <a:spLocks/>
            </p:cNvSpPr>
            <p:nvPr/>
          </p:nvSpPr>
          <p:spPr bwMode="auto">
            <a:xfrm rot="7174051" flipH="1" flipV="1">
              <a:off x="3018979" y="5472726"/>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grpSp>
      <p:grpSp>
        <p:nvGrpSpPr>
          <p:cNvPr id="11" name="Groupe 10"/>
          <p:cNvGrpSpPr/>
          <p:nvPr/>
        </p:nvGrpSpPr>
        <p:grpSpPr>
          <a:xfrm>
            <a:off x="7340578" y="2163344"/>
            <a:ext cx="591755" cy="605581"/>
            <a:chOff x="7340578" y="2163344"/>
            <a:chExt cx="591755" cy="605581"/>
          </a:xfrm>
        </p:grpSpPr>
        <p:sp>
          <p:nvSpPr>
            <p:cNvPr id="2089" name="Line 94"/>
            <p:cNvSpPr>
              <a:spLocks noChangeShapeType="1"/>
            </p:cNvSpPr>
            <p:nvPr/>
          </p:nvSpPr>
          <p:spPr bwMode="auto">
            <a:xfrm flipH="1">
              <a:off x="7451725" y="2348060"/>
              <a:ext cx="319303" cy="31803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10" name="Groupe 9"/>
            <p:cNvGrpSpPr/>
            <p:nvPr/>
          </p:nvGrpSpPr>
          <p:grpSpPr>
            <a:xfrm>
              <a:off x="7340578" y="2163344"/>
              <a:ext cx="591755" cy="605581"/>
              <a:chOff x="7340578" y="2163344"/>
              <a:chExt cx="591755" cy="605581"/>
            </a:xfrm>
          </p:grpSpPr>
          <p:sp>
            <p:nvSpPr>
              <p:cNvPr id="88" name="Oval 26"/>
              <p:cNvSpPr>
                <a:spLocks noChangeArrowheads="1"/>
              </p:cNvSpPr>
              <p:nvPr/>
            </p:nvSpPr>
            <p:spPr bwMode="auto">
              <a:xfrm rot="2724721" flipH="1">
                <a:off x="7745972" y="2281433"/>
                <a:ext cx="72000" cy="72000"/>
              </a:xfrm>
              <a:prstGeom prst="ellipse">
                <a:avLst/>
              </a:prstGeom>
              <a:solidFill>
                <a:srgbClr val="000000"/>
              </a:solidFill>
              <a:ln w="9525">
                <a:solidFill>
                  <a:srgbClr val="000000"/>
                </a:solidFill>
                <a:round/>
                <a:headEnd/>
                <a:tailEnd/>
              </a:ln>
            </p:spPr>
            <p:txBody>
              <a:bodyPr/>
              <a:lstStyle/>
              <a:p>
                <a:endParaRPr lang="fr-CA">
                  <a:latin typeface="Gill Sans MT" pitchFamily="34" charset="0"/>
                </a:endParaRPr>
              </a:p>
            </p:txBody>
          </p:sp>
          <p:sp>
            <p:nvSpPr>
              <p:cNvPr id="89" name="Arc 27"/>
              <p:cNvSpPr>
                <a:spLocks/>
              </p:cNvSpPr>
              <p:nvPr/>
            </p:nvSpPr>
            <p:spPr bwMode="auto">
              <a:xfrm rot="17150670" flipV="1">
                <a:off x="7474170" y="2029752"/>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sp>
            <p:nvSpPr>
              <p:cNvPr id="90" name="Arc 27"/>
              <p:cNvSpPr>
                <a:spLocks/>
              </p:cNvSpPr>
              <p:nvPr/>
            </p:nvSpPr>
            <p:spPr bwMode="auto">
              <a:xfrm rot="10075697" flipH="1" flipV="1">
                <a:off x="7752333" y="2321742"/>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grpSp>
      </p:grpSp>
      <p:grpSp>
        <p:nvGrpSpPr>
          <p:cNvPr id="12" name="Groupe 11"/>
          <p:cNvGrpSpPr/>
          <p:nvPr/>
        </p:nvGrpSpPr>
        <p:grpSpPr>
          <a:xfrm>
            <a:off x="8182591" y="4039780"/>
            <a:ext cx="427277" cy="860113"/>
            <a:chOff x="8182591" y="4039780"/>
            <a:chExt cx="427277" cy="860113"/>
          </a:xfrm>
        </p:grpSpPr>
        <p:sp>
          <p:nvSpPr>
            <p:cNvPr id="2093" name="Line 99"/>
            <p:cNvSpPr>
              <a:spLocks noChangeShapeType="1"/>
            </p:cNvSpPr>
            <p:nvPr/>
          </p:nvSpPr>
          <p:spPr bwMode="auto">
            <a:xfrm rot="2726444" flipH="1">
              <a:off x="8181901" y="4287295"/>
              <a:ext cx="318881" cy="31750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9" name="Groupe 8"/>
            <p:cNvGrpSpPr/>
            <p:nvPr/>
          </p:nvGrpSpPr>
          <p:grpSpPr>
            <a:xfrm>
              <a:off x="8351515" y="4039780"/>
              <a:ext cx="258353" cy="860113"/>
              <a:chOff x="8351515" y="4039780"/>
              <a:chExt cx="258353" cy="860113"/>
            </a:xfrm>
          </p:grpSpPr>
          <p:sp>
            <p:nvSpPr>
              <p:cNvPr id="92" name="Oval 26"/>
              <p:cNvSpPr>
                <a:spLocks noChangeArrowheads="1"/>
              </p:cNvSpPr>
              <p:nvPr/>
            </p:nvSpPr>
            <p:spPr bwMode="auto">
              <a:xfrm rot="5001348" flipH="1">
                <a:off x="8537868" y="4411838"/>
                <a:ext cx="72000" cy="72000"/>
              </a:xfrm>
              <a:prstGeom prst="ellipse">
                <a:avLst/>
              </a:prstGeom>
              <a:solidFill>
                <a:srgbClr val="000000"/>
              </a:solidFill>
              <a:ln w="9525">
                <a:solidFill>
                  <a:srgbClr val="000000"/>
                </a:solidFill>
                <a:round/>
                <a:headEnd/>
                <a:tailEnd/>
              </a:ln>
            </p:spPr>
            <p:txBody>
              <a:bodyPr/>
              <a:lstStyle/>
              <a:p>
                <a:endParaRPr lang="fr-CA">
                  <a:latin typeface="Gill Sans MT" pitchFamily="34" charset="0"/>
                </a:endParaRPr>
              </a:p>
            </p:txBody>
          </p:sp>
          <p:sp>
            <p:nvSpPr>
              <p:cNvPr id="93" name="Arc 27"/>
              <p:cNvSpPr>
                <a:spLocks/>
              </p:cNvSpPr>
              <p:nvPr/>
            </p:nvSpPr>
            <p:spPr bwMode="auto">
              <a:xfrm rot="19427297" flipV="1">
                <a:off x="8351515" y="4039780"/>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sp>
            <p:nvSpPr>
              <p:cNvPr id="94" name="Arc 27"/>
              <p:cNvSpPr>
                <a:spLocks/>
              </p:cNvSpPr>
              <p:nvPr/>
            </p:nvSpPr>
            <p:spPr bwMode="auto">
              <a:xfrm rot="11949006" flipH="1" flipV="1">
                <a:off x="8418562" y="4452710"/>
                <a:ext cx="180000" cy="447183"/>
              </a:xfrm>
              <a:custGeom>
                <a:avLst/>
                <a:gdLst>
                  <a:gd name="T0" fmla="*/ 0 w 21600"/>
                  <a:gd name="T1" fmla="*/ 0 h 28616"/>
                  <a:gd name="T2" fmla="*/ 1 w 21600"/>
                  <a:gd name="T3" fmla="*/ 1 h 28616"/>
                  <a:gd name="T4" fmla="*/ 0 w 21600"/>
                  <a:gd name="T5" fmla="*/ 1 h 28616"/>
                  <a:gd name="T6" fmla="*/ 0 60000 65536"/>
                  <a:gd name="T7" fmla="*/ 0 60000 65536"/>
                  <a:gd name="T8" fmla="*/ 0 60000 65536"/>
                  <a:gd name="T9" fmla="*/ 0 w 21600"/>
                  <a:gd name="T10" fmla="*/ 0 h 28616"/>
                  <a:gd name="T11" fmla="*/ 21600 w 21600"/>
                  <a:gd name="T12" fmla="*/ 28616 h 28616"/>
                </a:gdLst>
                <a:ahLst/>
                <a:cxnLst>
                  <a:cxn ang="T6">
                    <a:pos x="T0" y="T1"/>
                  </a:cxn>
                  <a:cxn ang="T7">
                    <a:pos x="T2" y="T3"/>
                  </a:cxn>
                  <a:cxn ang="T8">
                    <a:pos x="T4" y="T5"/>
                  </a:cxn>
                </a:cxnLst>
                <a:rect l="T9" t="T10" r="T11" b="T12"/>
                <a:pathLst>
                  <a:path w="21600" h="28616" fill="none" extrusionOk="0">
                    <a:moveTo>
                      <a:pt x="10644" y="-1"/>
                    </a:moveTo>
                    <a:cubicBezTo>
                      <a:pt x="17414" y="3834"/>
                      <a:pt x="21600" y="11013"/>
                      <a:pt x="21600" y="18795"/>
                    </a:cubicBezTo>
                    <a:cubicBezTo>
                      <a:pt x="21600" y="22209"/>
                      <a:pt x="20790" y="25575"/>
                      <a:pt x="19238" y="28616"/>
                    </a:cubicBezTo>
                  </a:path>
                  <a:path w="21600" h="28616" stroke="0" extrusionOk="0">
                    <a:moveTo>
                      <a:pt x="10644" y="-1"/>
                    </a:moveTo>
                    <a:cubicBezTo>
                      <a:pt x="17414" y="3834"/>
                      <a:pt x="21600" y="11013"/>
                      <a:pt x="21600" y="18795"/>
                    </a:cubicBezTo>
                    <a:cubicBezTo>
                      <a:pt x="21600" y="22209"/>
                      <a:pt x="20790" y="25575"/>
                      <a:pt x="19238" y="28616"/>
                    </a:cubicBezTo>
                    <a:lnTo>
                      <a:pt x="0" y="18795"/>
                    </a:lnTo>
                    <a:close/>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CA"/>
              </a:p>
            </p:txBody>
          </p:sp>
        </p:grpSp>
      </p:grpSp>
    </p:spTree>
    <p:extLst>
      <p:ext uri="{BB962C8B-B14F-4D97-AF65-F5344CB8AC3E}">
        <p14:creationId xmlns:p14="http://schemas.microsoft.com/office/powerpoint/2010/main" xmlns="" val="765911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86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87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2" grpId="0" animBg="1"/>
      <p:bldP spid="28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2628901" y="1412453"/>
            <a:ext cx="4248151" cy="4968875"/>
          </a:xfrm>
          <a:prstGeom prst="rect">
            <a:avLst/>
          </a:prstGeom>
          <a:solidFill>
            <a:schemeClr val="bg1"/>
          </a:solidFill>
          <a:ln w="57150">
            <a:solidFill>
              <a:schemeClr val="tx1"/>
            </a:solidFill>
            <a:miter lim="800000"/>
            <a:headEnd/>
            <a:tailEnd/>
          </a:ln>
        </p:spPr>
        <p:txBody>
          <a:bodyPr wrap="none" anchor="ctr"/>
          <a:lstStyle/>
          <a:p>
            <a:pPr algn="ctr"/>
            <a:endParaRPr lang="fr-FR"/>
          </a:p>
        </p:txBody>
      </p:sp>
      <p:sp>
        <p:nvSpPr>
          <p:cNvPr id="51203" name="Freeform 78" descr="5 %"/>
          <p:cNvSpPr>
            <a:spLocks/>
          </p:cNvSpPr>
          <p:nvPr/>
        </p:nvSpPr>
        <p:spPr bwMode="auto">
          <a:xfrm rot="20966239" flipV="1">
            <a:off x="3952876" y="3739728"/>
            <a:ext cx="2174875" cy="763588"/>
          </a:xfrm>
          <a:custGeom>
            <a:avLst/>
            <a:gdLst>
              <a:gd name="T0" fmla="*/ 182881203 w 851"/>
              <a:gd name="T1" fmla="*/ 890123863 h 285"/>
              <a:gd name="T2" fmla="*/ 1240974438 w 851"/>
              <a:gd name="T3" fmla="*/ 725020132 h 285"/>
              <a:gd name="T4" fmla="*/ 2147483647 w 851"/>
              <a:gd name="T5" fmla="*/ 488130955 h 285"/>
              <a:gd name="T6" fmla="*/ 2147483647 w 851"/>
              <a:gd name="T7" fmla="*/ 337385269 h 285"/>
              <a:gd name="T8" fmla="*/ 2147483647 w 851"/>
              <a:gd name="T9" fmla="*/ 251244541 h 285"/>
              <a:gd name="T10" fmla="*/ 2147483647 w 851"/>
              <a:gd name="T11" fmla="*/ 165103772 h 285"/>
              <a:gd name="T12" fmla="*/ 2147483647 w 851"/>
              <a:gd name="T13" fmla="*/ 35891310 h 285"/>
              <a:gd name="T14" fmla="*/ 2147483647 w 851"/>
              <a:gd name="T15" fmla="*/ 35891310 h 285"/>
              <a:gd name="T16" fmla="*/ 2147483647 w 851"/>
              <a:gd name="T17" fmla="*/ 229708690 h 285"/>
              <a:gd name="T18" fmla="*/ 2147483647 w 851"/>
              <a:gd name="T19" fmla="*/ 531202659 h 285"/>
              <a:gd name="T20" fmla="*/ 2147483647 w 851"/>
              <a:gd name="T21" fmla="*/ 832696711 h 285"/>
              <a:gd name="T22" fmla="*/ 2147483647 w 851"/>
              <a:gd name="T23" fmla="*/ 1112654745 h 285"/>
              <a:gd name="T24" fmla="*/ 2147483647 w 851"/>
              <a:gd name="T25" fmla="*/ 1414146285 h 285"/>
              <a:gd name="T26" fmla="*/ 2147483647 w 851"/>
              <a:gd name="T27" fmla="*/ 1328005223 h 285"/>
              <a:gd name="T28" fmla="*/ 2147483647 w 851"/>
              <a:gd name="T29" fmla="*/ 1026514017 h 285"/>
              <a:gd name="T30" fmla="*/ 2147483647 w 851"/>
              <a:gd name="T31" fmla="*/ 854229884 h 285"/>
              <a:gd name="T32" fmla="*/ 2147483647 w 851"/>
              <a:gd name="T33" fmla="*/ 703484281 h 285"/>
              <a:gd name="T34" fmla="*/ 2147483647 w 851"/>
              <a:gd name="T35" fmla="*/ 660415089 h 285"/>
              <a:gd name="T36" fmla="*/ 2147483647 w 851"/>
              <a:gd name="T37" fmla="*/ 703484281 h 285"/>
              <a:gd name="T38" fmla="*/ 2147483647 w 851"/>
              <a:gd name="T39" fmla="*/ 832696711 h 285"/>
              <a:gd name="T40" fmla="*/ 2147483647 w 851"/>
              <a:gd name="T41" fmla="*/ 961906462 h 285"/>
              <a:gd name="T42" fmla="*/ 2147483647 w 851"/>
              <a:gd name="T43" fmla="*/ 1069583041 h 285"/>
              <a:gd name="T44" fmla="*/ 2147483647 w 851"/>
              <a:gd name="T45" fmla="*/ 1241864496 h 285"/>
              <a:gd name="T46" fmla="*/ 2147483647 w 851"/>
              <a:gd name="T47" fmla="*/ 1435682137 h 285"/>
              <a:gd name="T48" fmla="*/ 2147483647 w 851"/>
              <a:gd name="T49" fmla="*/ 1564894567 h 285"/>
              <a:gd name="T50" fmla="*/ 2147483647 w 851"/>
              <a:gd name="T51" fmla="*/ 1629499443 h 285"/>
              <a:gd name="T52" fmla="*/ 2147483647 w 851"/>
              <a:gd name="T53" fmla="*/ 1737176022 h 285"/>
              <a:gd name="T54" fmla="*/ 1730835182 w 851"/>
              <a:gd name="T55" fmla="*/ 1844852601 h 285"/>
              <a:gd name="T56" fmla="*/ 1260568753 w 851"/>
              <a:gd name="T57" fmla="*/ 1930993328 h 285"/>
              <a:gd name="T58" fmla="*/ 986248346 w 851"/>
              <a:gd name="T59" fmla="*/ 1995598204 h 285"/>
              <a:gd name="T60" fmla="*/ 711927940 w 851"/>
              <a:gd name="T61" fmla="*/ 2038669907 h 285"/>
              <a:gd name="T62" fmla="*/ 515984633 w 851"/>
              <a:gd name="T63" fmla="*/ 2038669907 h 285"/>
              <a:gd name="T64" fmla="*/ 378824430 w 851"/>
              <a:gd name="T65" fmla="*/ 2017134055 h 285"/>
              <a:gd name="T66" fmla="*/ 241664147 w 851"/>
              <a:gd name="T67" fmla="*/ 1844852601 h 285"/>
              <a:gd name="T68" fmla="*/ 182881203 w 851"/>
              <a:gd name="T69" fmla="*/ 1629499443 h 285"/>
              <a:gd name="T70" fmla="*/ 163286848 w 851"/>
              <a:gd name="T71" fmla="*/ 1371076926 h 285"/>
              <a:gd name="T72" fmla="*/ 143692533 w 851"/>
              <a:gd name="T73" fmla="*/ 1112654745 h 285"/>
              <a:gd name="T74" fmla="*/ 182881203 w 851"/>
              <a:gd name="T75" fmla="*/ 890123863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1"/>
              <a:gd name="T115" fmla="*/ 0 h 285"/>
              <a:gd name="T116" fmla="*/ 851 w 851"/>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1" h="285">
                <a:moveTo>
                  <a:pt x="28" y="124"/>
                </a:moveTo>
                <a:cubicBezTo>
                  <a:pt x="56" y="115"/>
                  <a:pt x="131" y="110"/>
                  <a:pt x="190" y="101"/>
                </a:cubicBezTo>
                <a:cubicBezTo>
                  <a:pt x="249" y="92"/>
                  <a:pt x="329" y="77"/>
                  <a:pt x="385" y="68"/>
                </a:cubicBezTo>
                <a:cubicBezTo>
                  <a:pt x="441" y="59"/>
                  <a:pt x="492" y="52"/>
                  <a:pt x="529" y="47"/>
                </a:cubicBezTo>
                <a:cubicBezTo>
                  <a:pt x="566" y="42"/>
                  <a:pt x="588" y="39"/>
                  <a:pt x="610" y="35"/>
                </a:cubicBezTo>
                <a:cubicBezTo>
                  <a:pt x="632" y="31"/>
                  <a:pt x="642" y="28"/>
                  <a:pt x="664" y="23"/>
                </a:cubicBezTo>
                <a:cubicBezTo>
                  <a:pt x="686" y="18"/>
                  <a:pt x="729" y="8"/>
                  <a:pt x="745" y="5"/>
                </a:cubicBezTo>
                <a:cubicBezTo>
                  <a:pt x="761" y="2"/>
                  <a:pt x="756" y="0"/>
                  <a:pt x="763" y="5"/>
                </a:cubicBezTo>
                <a:cubicBezTo>
                  <a:pt x="770" y="10"/>
                  <a:pt x="778" y="21"/>
                  <a:pt x="784" y="32"/>
                </a:cubicBezTo>
                <a:cubicBezTo>
                  <a:pt x="790" y="43"/>
                  <a:pt x="796" y="60"/>
                  <a:pt x="802" y="74"/>
                </a:cubicBezTo>
                <a:cubicBezTo>
                  <a:pt x="808" y="88"/>
                  <a:pt x="812" y="103"/>
                  <a:pt x="817" y="116"/>
                </a:cubicBezTo>
                <a:cubicBezTo>
                  <a:pt x="822" y="129"/>
                  <a:pt x="827" y="142"/>
                  <a:pt x="832" y="155"/>
                </a:cubicBezTo>
                <a:cubicBezTo>
                  <a:pt x="837" y="168"/>
                  <a:pt x="851" y="192"/>
                  <a:pt x="847" y="197"/>
                </a:cubicBezTo>
                <a:cubicBezTo>
                  <a:pt x="843" y="202"/>
                  <a:pt x="819" y="194"/>
                  <a:pt x="805" y="185"/>
                </a:cubicBezTo>
                <a:cubicBezTo>
                  <a:pt x="791" y="176"/>
                  <a:pt x="775" y="154"/>
                  <a:pt x="763" y="143"/>
                </a:cubicBezTo>
                <a:cubicBezTo>
                  <a:pt x="751" y="132"/>
                  <a:pt x="740" y="126"/>
                  <a:pt x="730" y="119"/>
                </a:cubicBezTo>
                <a:cubicBezTo>
                  <a:pt x="720" y="112"/>
                  <a:pt x="712" y="102"/>
                  <a:pt x="700" y="98"/>
                </a:cubicBezTo>
                <a:cubicBezTo>
                  <a:pt x="688" y="94"/>
                  <a:pt x="671" y="92"/>
                  <a:pt x="655" y="92"/>
                </a:cubicBezTo>
                <a:cubicBezTo>
                  <a:pt x="639" y="92"/>
                  <a:pt x="623" y="94"/>
                  <a:pt x="601" y="98"/>
                </a:cubicBezTo>
                <a:cubicBezTo>
                  <a:pt x="579" y="102"/>
                  <a:pt x="548" y="110"/>
                  <a:pt x="523" y="116"/>
                </a:cubicBezTo>
                <a:cubicBezTo>
                  <a:pt x="498" y="122"/>
                  <a:pt x="467" y="129"/>
                  <a:pt x="448" y="134"/>
                </a:cubicBezTo>
                <a:cubicBezTo>
                  <a:pt x="429" y="139"/>
                  <a:pt x="415" y="142"/>
                  <a:pt x="409" y="149"/>
                </a:cubicBezTo>
                <a:cubicBezTo>
                  <a:pt x="403" y="156"/>
                  <a:pt x="411" y="165"/>
                  <a:pt x="412" y="173"/>
                </a:cubicBezTo>
                <a:cubicBezTo>
                  <a:pt x="413" y="181"/>
                  <a:pt x="414" y="193"/>
                  <a:pt x="415" y="200"/>
                </a:cubicBezTo>
                <a:cubicBezTo>
                  <a:pt x="416" y="207"/>
                  <a:pt x="420" y="214"/>
                  <a:pt x="418" y="218"/>
                </a:cubicBezTo>
                <a:cubicBezTo>
                  <a:pt x="416" y="222"/>
                  <a:pt x="414" y="223"/>
                  <a:pt x="400" y="227"/>
                </a:cubicBezTo>
                <a:cubicBezTo>
                  <a:pt x="386" y="231"/>
                  <a:pt x="356" y="237"/>
                  <a:pt x="334" y="242"/>
                </a:cubicBezTo>
                <a:cubicBezTo>
                  <a:pt x="312" y="247"/>
                  <a:pt x="288" y="253"/>
                  <a:pt x="265" y="257"/>
                </a:cubicBezTo>
                <a:cubicBezTo>
                  <a:pt x="242" y="261"/>
                  <a:pt x="212" y="266"/>
                  <a:pt x="193" y="269"/>
                </a:cubicBezTo>
                <a:cubicBezTo>
                  <a:pt x="174" y="272"/>
                  <a:pt x="165" y="276"/>
                  <a:pt x="151" y="278"/>
                </a:cubicBezTo>
                <a:cubicBezTo>
                  <a:pt x="137" y="280"/>
                  <a:pt x="121" y="283"/>
                  <a:pt x="109" y="284"/>
                </a:cubicBezTo>
                <a:cubicBezTo>
                  <a:pt x="97" y="285"/>
                  <a:pt x="87" y="284"/>
                  <a:pt x="79" y="284"/>
                </a:cubicBezTo>
                <a:cubicBezTo>
                  <a:pt x="71" y="284"/>
                  <a:pt x="65" y="285"/>
                  <a:pt x="58" y="281"/>
                </a:cubicBezTo>
                <a:cubicBezTo>
                  <a:pt x="51" y="277"/>
                  <a:pt x="42" y="266"/>
                  <a:pt x="37" y="257"/>
                </a:cubicBezTo>
                <a:cubicBezTo>
                  <a:pt x="32" y="248"/>
                  <a:pt x="30" y="238"/>
                  <a:pt x="28" y="227"/>
                </a:cubicBezTo>
                <a:cubicBezTo>
                  <a:pt x="26" y="216"/>
                  <a:pt x="26" y="203"/>
                  <a:pt x="25" y="191"/>
                </a:cubicBezTo>
                <a:cubicBezTo>
                  <a:pt x="24" y="179"/>
                  <a:pt x="23" y="165"/>
                  <a:pt x="22" y="155"/>
                </a:cubicBezTo>
                <a:cubicBezTo>
                  <a:pt x="21" y="145"/>
                  <a:pt x="0" y="133"/>
                  <a:pt x="28" y="124"/>
                </a:cubicBezTo>
                <a:close/>
              </a:path>
            </a:pathLst>
          </a:custGeom>
          <a:pattFill prst="pct5">
            <a:fgClr>
              <a:srgbClr val="0066FF"/>
            </a:fgClr>
            <a:bgClr>
              <a:schemeClr val="bg1"/>
            </a:bgClr>
          </a:pattFill>
          <a:ln w="28575" cmpd="sng">
            <a:solidFill>
              <a:srgbClr val="0066FF"/>
            </a:solidFill>
            <a:round/>
            <a:headEnd/>
            <a:tailEnd/>
          </a:ln>
        </p:spPr>
        <p:txBody>
          <a:bodyPr/>
          <a:lstStyle/>
          <a:p>
            <a:endParaRPr lang="fr-CA"/>
          </a:p>
        </p:txBody>
      </p:sp>
      <p:sp>
        <p:nvSpPr>
          <p:cNvPr id="51204" name="Freeform 79" descr="Diagonales larges vers le bas"/>
          <p:cNvSpPr>
            <a:spLocks/>
          </p:cNvSpPr>
          <p:nvPr/>
        </p:nvSpPr>
        <p:spPr bwMode="auto">
          <a:xfrm rot="20293356" flipV="1">
            <a:off x="4071940" y="3917527"/>
            <a:ext cx="1811337" cy="882650"/>
          </a:xfrm>
          <a:custGeom>
            <a:avLst/>
            <a:gdLst>
              <a:gd name="T0" fmla="*/ 13545990 w 696"/>
              <a:gd name="T1" fmla="*/ 2147483647 h 281"/>
              <a:gd name="T2" fmla="*/ 128685600 w 696"/>
              <a:gd name="T3" fmla="*/ 2147483647 h 281"/>
              <a:gd name="T4" fmla="*/ 697617268 w 696"/>
              <a:gd name="T5" fmla="*/ 2147483647 h 281"/>
              <a:gd name="T6" fmla="*/ 2147483647 w 696"/>
              <a:gd name="T7" fmla="*/ 1785842824 h 281"/>
              <a:gd name="T8" fmla="*/ 2147483647 w 696"/>
              <a:gd name="T9" fmla="*/ 1164249789 h 281"/>
              <a:gd name="T10" fmla="*/ 2147483647 w 696"/>
              <a:gd name="T11" fmla="*/ 838655737 h 281"/>
              <a:gd name="T12" fmla="*/ 2147483647 w 696"/>
              <a:gd name="T13" fmla="*/ 631459040 h 281"/>
              <a:gd name="T14" fmla="*/ 2147483647 w 696"/>
              <a:gd name="T15" fmla="*/ 246664543 h 281"/>
              <a:gd name="T16" fmla="*/ 2147483647 w 696"/>
              <a:gd name="T17" fmla="*/ 39464816 h 281"/>
              <a:gd name="T18" fmla="*/ 2147483647 w 696"/>
              <a:gd name="T19" fmla="*/ 9866204 h 281"/>
              <a:gd name="T20" fmla="*/ 2147483647 w 696"/>
              <a:gd name="T21" fmla="*/ 98665174 h 281"/>
              <a:gd name="T22" fmla="*/ 2147483647 w 696"/>
              <a:gd name="T23" fmla="*/ 453861142 h 281"/>
              <a:gd name="T24" fmla="*/ 2147483647 w 696"/>
              <a:gd name="T25" fmla="*/ 809053797 h 281"/>
              <a:gd name="T26" fmla="*/ 2147483647 w 696"/>
              <a:gd name="T27" fmla="*/ 1282647341 h 281"/>
              <a:gd name="T28" fmla="*/ 1591650021 w 696"/>
              <a:gd name="T29" fmla="*/ 1549044188 h 281"/>
              <a:gd name="T30" fmla="*/ 1083676548 w 696"/>
              <a:gd name="T31" fmla="*/ 1519445585 h 281"/>
              <a:gd name="T32" fmla="*/ 656979149 w 696"/>
              <a:gd name="T33" fmla="*/ 1667442132 h 281"/>
              <a:gd name="T34" fmla="*/ 311557744 w 696"/>
              <a:gd name="T35" fmla="*/ 1815441427 h 281"/>
              <a:gd name="T36" fmla="*/ 47409668 w 696"/>
              <a:gd name="T37" fmla="*/ 2141035479 h 281"/>
              <a:gd name="T38" fmla="*/ 13545990 w 696"/>
              <a:gd name="T39" fmla="*/ 2147483647 h 2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6"/>
              <a:gd name="T61" fmla="*/ 0 h 281"/>
              <a:gd name="T62" fmla="*/ 696 w 696"/>
              <a:gd name="T63" fmla="*/ 281 h 2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6" h="281">
                <a:moveTo>
                  <a:pt x="2" y="238"/>
                </a:moveTo>
                <a:cubicBezTo>
                  <a:pt x="4" y="248"/>
                  <a:pt x="2" y="273"/>
                  <a:pt x="19" y="277"/>
                </a:cubicBezTo>
                <a:cubicBezTo>
                  <a:pt x="36" y="281"/>
                  <a:pt x="48" y="278"/>
                  <a:pt x="103" y="262"/>
                </a:cubicBezTo>
                <a:cubicBezTo>
                  <a:pt x="158" y="246"/>
                  <a:pt x="276" y="205"/>
                  <a:pt x="349" y="181"/>
                </a:cubicBezTo>
                <a:cubicBezTo>
                  <a:pt x="422" y="157"/>
                  <a:pt x="494" y="134"/>
                  <a:pt x="544" y="118"/>
                </a:cubicBezTo>
                <a:cubicBezTo>
                  <a:pt x="594" y="102"/>
                  <a:pt x="623" y="94"/>
                  <a:pt x="646" y="85"/>
                </a:cubicBezTo>
                <a:cubicBezTo>
                  <a:pt x="669" y="76"/>
                  <a:pt x="677" y="74"/>
                  <a:pt x="685" y="64"/>
                </a:cubicBezTo>
                <a:cubicBezTo>
                  <a:pt x="693" y="54"/>
                  <a:pt x="696" y="35"/>
                  <a:pt x="694" y="25"/>
                </a:cubicBezTo>
                <a:cubicBezTo>
                  <a:pt x="692" y="15"/>
                  <a:pt x="681" y="8"/>
                  <a:pt x="673" y="4"/>
                </a:cubicBezTo>
                <a:cubicBezTo>
                  <a:pt x="665" y="0"/>
                  <a:pt x="657" y="0"/>
                  <a:pt x="643" y="1"/>
                </a:cubicBezTo>
                <a:cubicBezTo>
                  <a:pt x="629" y="2"/>
                  <a:pt x="614" y="2"/>
                  <a:pt x="586" y="10"/>
                </a:cubicBezTo>
                <a:cubicBezTo>
                  <a:pt x="558" y="18"/>
                  <a:pt x="503" y="34"/>
                  <a:pt x="475" y="46"/>
                </a:cubicBezTo>
                <a:cubicBezTo>
                  <a:pt x="447" y="58"/>
                  <a:pt x="439" y="68"/>
                  <a:pt x="415" y="82"/>
                </a:cubicBezTo>
                <a:cubicBezTo>
                  <a:pt x="391" y="96"/>
                  <a:pt x="361" y="118"/>
                  <a:pt x="331" y="130"/>
                </a:cubicBezTo>
                <a:cubicBezTo>
                  <a:pt x="301" y="142"/>
                  <a:pt x="263" y="153"/>
                  <a:pt x="235" y="157"/>
                </a:cubicBezTo>
                <a:cubicBezTo>
                  <a:pt x="207" y="161"/>
                  <a:pt x="183" y="152"/>
                  <a:pt x="160" y="154"/>
                </a:cubicBezTo>
                <a:cubicBezTo>
                  <a:pt x="137" y="156"/>
                  <a:pt x="116" y="164"/>
                  <a:pt x="97" y="169"/>
                </a:cubicBezTo>
                <a:cubicBezTo>
                  <a:pt x="78" y="174"/>
                  <a:pt x="61" y="176"/>
                  <a:pt x="46" y="184"/>
                </a:cubicBezTo>
                <a:cubicBezTo>
                  <a:pt x="31" y="192"/>
                  <a:pt x="14" y="207"/>
                  <a:pt x="7" y="217"/>
                </a:cubicBezTo>
                <a:cubicBezTo>
                  <a:pt x="0" y="227"/>
                  <a:pt x="0" y="228"/>
                  <a:pt x="2" y="238"/>
                </a:cubicBezTo>
                <a:close/>
              </a:path>
            </a:pathLst>
          </a:custGeom>
          <a:pattFill prst="wdDnDiag">
            <a:fgClr>
              <a:srgbClr val="FF66CC"/>
            </a:fgClr>
            <a:bgClr>
              <a:schemeClr val="bg1"/>
            </a:bgClr>
          </a:pattFill>
          <a:ln w="9525">
            <a:solidFill>
              <a:srgbClr val="FF66CC"/>
            </a:solidFill>
            <a:round/>
            <a:headEnd/>
            <a:tailEnd/>
          </a:ln>
        </p:spPr>
        <p:txBody>
          <a:bodyPr/>
          <a:lstStyle/>
          <a:p>
            <a:endParaRPr lang="fr-CA"/>
          </a:p>
        </p:txBody>
      </p:sp>
      <p:sp>
        <p:nvSpPr>
          <p:cNvPr id="51205" name="Freeform 75" descr="5 %"/>
          <p:cNvSpPr>
            <a:spLocks/>
          </p:cNvSpPr>
          <p:nvPr/>
        </p:nvSpPr>
        <p:spPr bwMode="auto">
          <a:xfrm rot="-1529485">
            <a:off x="3708401" y="2925341"/>
            <a:ext cx="2174875" cy="763587"/>
          </a:xfrm>
          <a:custGeom>
            <a:avLst/>
            <a:gdLst>
              <a:gd name="T0" fmla="*/ 182881203 w 851"/>
              <a:gd name="T1" fmla="*/ 890120018 h 285"/>
              <a:gd name="T2" fmla="*/ 1240974438 w 851"/>
              <a:gd name="T3" fmla="*/ 725016503 h 285"/>
              <a:gd name="T4" fmla="*/ 2147483647 w 851"/>
              <a:gd name="T5" fmla="*/ 488130316 h 285"/>
              <a:gd name="T6" fmla="*/ 2147483647 w 851"/>
              <a:gd name="T7" fmla="*/ 337384827 h 285"/>
              <a:gd name="T8" fmla="*/ 2147483647 w 851"/>
              <a:gd name="T9" fmla="*/ 251244212 h 285"/>
              <a:gd name="T10" fmla="*/ 2147483647 w 851"/>
              <a:gd name="T11" fmla="*/ 165103556 h 285"/>
              <a:gd name="T12" fmla="*/ 2147483647 w 851"/>
              <a:gd name="T13" fmla="*/ 35891263 h 285"/>
              <a:gd name="T14" fmla="*/ 2147483647 w 851"/>
              <a:gd name="T15" fmla="*/ 35891263 h 285"/>
              <a:gd name="T16" fmla="*/ 2147483647 w 851"/>
              <a:gd name="T17" fmla="*/ 229708389 h 285"/>
              <a:gd name="T18" fmla="*/ 2147483647 w 851"/>
              <a:gd name="T19" fmla="*/ 531201963 h 285"/>
              <a:gd name="T20" fmla="*/ 2147483647 w 851"/>
              <a:gd name="T21" fmla="*/ 832692941 h 285"/>
              <a:gd name="T22" fmla="*/ 2147483647 w 851"/>
              <a:gd name="T23" fmla="*/ 1112650608 h 285"/>
              <a:gd name="T24" fmla="*/ 2147483647 w 851"/>
              <a:gd name="T25" fmla="*/ 1414144433 h 285"/>
              <a:gd name="T26" fmla="*/ 2147483647 w 851"/>
              <a:gd name="T27" fmla="*/ 1328003484 h 285"/>
              <a:gd name="T28" fmla="*/ 2147483647 w 851"/>
              <a:gd name="T29" fmla="*/ 1026509994 h 285"/>
              <a:gd name="T30" fmla="*/ 2147483647 w 851"/>
              <a:gd name="T31" fmla="*/ 854228765 h 285"/>
              <a:gd name="T32" fmla="*/ 2147483647 w 851"/>
              <a:gd name="T33" fmla="*/ 703483359 h 285"/>
              <a:gd name="T34" fmla="*/ 2147483647 w 851"/>
              <a:gd name="T35" fmla="*/ 660411545 h 285"/>
              <a:gd name="T36" fmla="*/ 2147483647 w 851"/>
              <a:gd name="T37" fmla="*/ 703483359 h 285"/>
              <a:gd name="T38" fmla="*/ 2147483647 w 851"/>
              <a:gd name="T39" fmla="*/ 832692941 h 285"/>
              <a:gd name="T40" fmla="*/ 2147483647 w 851"/>
              <a:gd name="T41" fmla="*/ 961905203 h 285"/>
              <a:gd name="T42" fmla="*/ 2147483647 w 851"/>
              <a:gd name="T43" fmla="*/ 1069581641 h 285"/>
              <a:gd name="T44" fmla="*/ 2147483647 w 851"/>
              <a:gd name="T45" fmla="*/ 1241862870 h 285"/>
              <a:gd name="T46" fmla="*/ 2147483647 w 851"/>
              <a:gd name="T47" fmla="*/ 1435677578 h 285"/>
              <a:gd name="T48" fmla="*/ 2147483647 w 851"/>
              <a:gd name="T49" fmla="*/ 1564889839 h 285"/>
              <a:gd name="T50" fmla="*/ 2147483647 w 851"/>
              <a:gd name="T51" fmla="*/ 1629494630 h 285"/>
              <a:gd name="T52" fmla="*/ 2147483647 w 851"/>
              <a:gd name="T53" fmla="*/ 1737171068 h 285"/>
              <a:gd name="T54" fmla="*/ 1730835182 w 851"/>
              <a:gd name="T55" fmla="*/ 1844847506 h 285"/>
              <a:gd name="T56" fmla="*/ 1260568753 w 851"/>
              <a:gd name="T57" fmla="*/ 1930988120 h 285"/>
              <a:gd name="T58" fmla="*/ 986248346 w 851"/>
              <a:gd name="T59" fmla="*/ 1995592911 h 285"/>
              <a:gd name="T60" fmla="*/ 711927940 w 851"/>
              <a:gd name="T61" fmla="*/ 2038664558 h 285"/>
              <a:gd name="T62" fmla="*/ 515984633 w 851"/>
              <a:gd name="T63" fmla="*/ 2038664558 h 285"/>
              <a:gd name="T64" fmla="*/ 378824430 w 851"/>
              <a:gd name="T65" fmla="*/ 2017128735 h 285"/>
              <a:gd name="T66" fmla="*/ 241664147 w 851"/>
              <a:gd name="T67" fmla="*/ 1844847506 h 285"/>
              <a:gd name="T68" fmla="*/ 182881203 w 851"/>
              <a:gd name="T69" fmla="*/ 1629494630 h 285"/>
              <a:gd name="T70" fmla="*/ 163286848 w 851"/>
              <a:gd name="T71" fmla="*/ 1371072452 h 285"/>
              <a:gd name="T72" fmla="*/ 143692533 w 851"/>
              <a:gd name="T73" fmla="*/ 1112650608 h 285"/>
              <a:gd name="T74" fmla="*/ 182881203 w 851"/>
              <a:gd name="T75" fmla="*/ 890120018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1"/>
              <a:gd name="T115" fmla="*/ 0 h 285"/>
              <a:gd name="T116" fmla="*/ 851 w 851"/>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1" h="285">
                <a:moveTo>
                  <a:pt x="28" y="124"/>
                </a:moveTo>
                <a:cubicBezTo>
                  <a:pt x="56" y="115"/>
                  <a:pt x="131" y="110"/>
                  <a:pt x="190" y="101"/>
                </a:cubicBezTo>
                <a:cubicBezTo>
                  <a:pt x="249" y="92"/>
                  <a:pt x="329" y="77"/>
                  <a:pt x="385" y="68"/>
                </a:cubicBezTo>
                <a:cubicBezTo>
                  <a:pt x="441" y="59"/>
                  <a:pt x="492" y="52"/>
                  <a:pt x="529" y="47"/>
                </a:cubicBezTo>
                <a:cubicBezTo>
                  <a:pt x="566" y="42"/>
                  <a:pt x="588" y="39"/>
                  <a:pt x="610" y="35"/>
                </a:cubicBezTo>
                <a:cubicBezTo>
                  <a:pt x="632" y="31"/>
                  <a:pt x="642" y="28"/>
                  <a:pt x="664" y="23"/>
                </a:cubicBezTo>
                <a:cubicBezTo>
                  <a:pt x="686" y="18"/>
                  <a:pt x="729" y="8"/>
                  <a:pt x="745" y="5"/>
                </a:cubicBezTo>
                <a:cubicBezTo>
                  <a:pt x="761" y="2"/>
                  <a:pt x="756" y="0"/>
                  <a:pt x="763" y="5"/>
                </a:cubicBezTo>
                <a:cubicBezTo>
                  <a:pt x="770" y="10"/>
                  <a:pt x="778" y="21"/>
                  <a:pt x="784" y="32"/>
                </a:cubicBezTo>
                <a:cubicBezTo>
                  <a:pt x="790" y="43"/>
                  <a:pt x="796" y="60"/>
                  <a:pt x="802" y="74"/>
                </a:cubicBezTo>
                <a:cubicBezTo>
                  <a:pt x="808" y="88"/>
                  <a:pt x="812" y="103"/>
                  <a:pt x="817" y="116"/>
                </a:cubicBezTo>
                <a:cubicBezTo>
                  <a:pt x="822" y="129"/>
                  <a:pt x="827" y="142"/>
                  <a:pt x="832" y="155"/>
                </a:cubicBezTo>
                <a:cubicBezTo>
                  <a:pt x="837" y="168"/>
                  <a:pt x="851" y="192"/>
                  <a:pt x="847" y="197"/>
                </a:cubicBezTo>
                <a:cubicBezTo>
                  <a:pt x="843" y="202"/>
                  <a:pt x="819" y="194"/>
                  <a:pt x="805" y="185"/>
                </a:cubicBezTo>
                <a:cubicBezTo>
                  <a:pt x="791" y="176"/>
                  <a:pt x="775" y="154"/>
                  <a:pt x="763" y="143"/>
                </a:cubicBezTo>
                <a:cubicBezTo>
                  <a:pt x="751" y="132"/>
                  <a:pt x="740" y="126"/>
                  <a:pt x="730" y="119"/>
                </a:cubicBezTo>
                <a:cubicBezTo>
                  <a:pt x="720" y="112"/>
                  <a:pt x="712" y="102"/>
                  <a:pt x="700" y="98"/>
                </a:cubicBezTo>
                <a:cubicBezTo>
                  <a:pt x="688" y="94"/>
                  <a:pt x="671" y="92"/>
                  <a:pt x="655" y="92"/>
                </a:cubicBezTo>
                <a:cubicBezTo>
                  <a:pt x="639" y="92"/>
                  <a:pt x="623" y="94"/>
                  <a:pt x="601" y="98"/>
                </a:cubicBezTo>
                <a:cubicBezTo>
                  <a:pt x="579" y="102"/>
                  <a:pt x="548" y="110"/>
                  <a:pt x="523" y="116"/>
                </a:cubicBezTo>
                <a:cubicBezTo>
                  <a:pt x="498" y="122"/>
                  <a:pt x="467" y="129"/>
                  <a:pt x="448" y="134"/>
                </a:cubicBezTo>
                <a:cubicBezTo>
                  <a:pt x="429" y="139"/>
                  <a:pt x="415" y="142"/>
                  <a:pt x="409" y="149"/>
                </a:cubicBezTo>
                <a:cubicBezTo>
                  <a:pt x="403" y="156"/>
                  <a:pt x="411" y="165"/>
                  <a:pt x="412" y="173"/>
                </a:cubicBezTo>
                <a:cubicBezTo>
                  <a:pt x="413" y="181"/>
                  <a:pt x="414" y="193"/>
                  <a:pt x="415" y="200"/>
                </a:cubicBezTo>
                <a:cubicBezTo>
                  <a:pt x="416" y="207"/>
                  <a:pt x="420" y="214"/>
                  <a:pt x="418" y="218"/>
                </a:cubicBezTo>
                <a:cubicBezTo>
                  <a:pt x="416" y="222"/>
                  <a:pt x="414" y="223"/>
                  <a:pt x="400" y="227"/>
                </a:cubicBezTo>
                <a:cubicBezTo>
                  <a:pt x="386" y="231"/>
                  <a:pt x="356" y="237"/>
                  <a:pt x="334" y="242"/>
                </a:cubicBezTo>
                <a:cubicBezTo>
                  <a:pt x="312" y="247"/>
                  <a:pt x="288" y="253"/>
                  <a:pt x="265" y="257"/>
                </a:cubicBezTo>
                <a:cubicBezTo>
                  <a:pt x="242" y="261"/>
                  <a:pt x="212" y="266"/>
                  <a:pt x="193" y="269"/>
                </a:cubicBezTo>
                <a:cubicBezTo>
                  <a:pt x="174" y="272"/>
                  <a:pt x="165" y="276"/>
                  <a:pt x="151" y="278"/>
                </a:cubicBezTo>
                <a:cubicBezTo>
                  <a:pt x="137" y="280"/>
                  <a:pt x="121" y="283"/>
                  <a:pt x="109" y="284"/>
                </a:cubicBezTo>
                <a:cubicBezTo>
                  <a:pt x="97" y="285"/>
                  <a:pt x="87" y="284"/>
                  <a:pt x="79" y="284"/>
                </a:cubicBezTo>
                <a:cubicBezTo>
                  <a:pt x="71" y="284"/>
                  <a:pt x="65" y="285"/>
                  <a:pt x="58" y="281"/>
                </a:cubicBezTo>
                <a:cubicBezTo>
                  <a:pt x="51" y="277"/>
                  <a:pt x="42" y="266"/>
                  <a:pt x="37" y="257"/>
                </a:cubicBezTo>
                <a:cubicBezTo>
                  <a:pt x="32" y="248"/>
                  <a:pt x="30" y="238"/>
                  <a:pt x="28" y="227"/>
                </a:cubicBezTo>
                <a:cubicBezTo>
                  <a:pt x="26" y="216"/>
                  <a:pt x="26" y="203"/>
                  <a:pt x="25" y="191"/>
                </a:cubicBezTo>
                <a:cubicBezTo>
                  <a:pt x="24" y="179"/>
                  <a:pt x="23" y="165"/>
                  <a:pt x="22" y="155"/>
                </a:cubicBezTo>
                <a:cubicBezTo>
                  <a:pt x="21" y="145"/>
                  <a:pt x="0" y="133"/>
                  <a:pt x="28" y="124"/>
                </a:cubicBezTo>
                <a:close/>
              </a:path>
            </a:pathLst>
          </a:custGeom>
          <a:pattFill prst="pct5">
            <a:fgClr>
              <a:schemeClr val="folHlink"/>
            </a:fgClr>
            <a:bgClr>
              <a:schemeClr val="bg1"/>
            </a:bgClr>
          </a:pattFill>
          <a:ln w="28575" cmpd="sng">
            <a:solidFill>
              <a:schemeClr val="folHlink"/>
            </a:solidFill>
            <a:round/>
            <a:headEnd/>
            <a:tailEnd/>
          </a:ln>
        </p:spPr>
        <p:txBody>
          <a:bodyPr/>
          <a:lstStyle/>
          <a:p>
            <a:endParaRPr lang="fr-CA"/>
          </a:p>
        </p:txBody>
      </p:sp>
      <p:sp>
        <p:nvSpPr>
          <p:cNvPr id="51206" name="Freeform 76" descr="Diagonales larges vers le bas"/>
          <p:cNvSpPr>
            <a:spLocks/>
          </p:cNvSpPr>
          <p:nvPr/>
        </p:nvSpPr>
        <p:spPr bwMode="auto">
          <a:xfrm rot="-1105210">
            <a:off x="3695700" y="2817391"/>
            <a:ext cx="1843088" cy="720725"/>
          </a:xfrm>
          <a:custGeom>
            <a:avLst/>
            <a:gdLst>
              <a:gd name="T0" fmla="*/ 14024417 w 696"/>
              <a:gd name="T1" fmla="*/ 1565681406 h 281"/>
              <a:gd name="T2" fmla="*/ 133237250 w 696"/>
              <a:gd name="T3" fmla="*/ 1822244006 h 281"/>
              <a:gd name="T4" fmla="*/ 722289317 w 696"/>
              <a:gd name="T5" fmla="*/ 1723566280 h 281"/>
              <a:gd name="T6" fmla="*/ 2147483647 w 696"/>
              <a:gd name="T7" fmla="*/ 1190706755 h 281"/>
              <a:gd name="T8" fmla="*/ 2147483647 w 696"/>
              <a:gd name="T9" fmla="*/ 776261846 h 281"/>
              <a:gd name="T10" fmla="*/ 2147483647 w 696"/>
              <a:gd name="T11" fmla="*/ 559172229 h 281"/>
              <a:gd name="T12" fmla="*/ 2147483647 w 696"/>
              <a:gd name="T13" fmla="*/ 421023926 h 281"/>
              <a:gd name="T14" fmla="*/ 2147483647 w 696"/>
              <a:gd name="T15" fmla="*/ 164461206 h 281"/>
              <a:gd name="T16" fmla="*/ 2147483647 w 696"/>
              <a:gd name="T17" fmla="*/ 26312873 h 281"/>
              <a:gd name="T18" fmla="*/ 2147483647 w 696"/>
              <a:gd name="T19" fmla="*/ 6578860 h 281"/>
              <a:gd name="T20" fmla="*/ 2147483647 w 696"/>
              <a:gd name="T21" fmla="*/ 65786025 h 281"/>
              <a:gd name="T22" fmla="*/ 2147483647 w 696"/>
              <a:gd name="T23" fmla="*/ 302609549 h 281"/>
              <a:gd name="T24" fmla="*/ 2147483647 w 696"/>
              <a:gd name="T25" fmla="*/ 539435657 h 281"/>
              <a:gd name="T26" fmla="*/ 2147483647 w 696"/>
              <a:gd name="T27" fmla="*/ 855205565 h 281"/>
              <a:gd name="T28" fmla="*/ 1647940550 w 696"/>
              <a:gd name="T29" fmla="*/ 1032824446 h 281"/>
              <a:gd name="T30" fmla="*/ 1122000942 w 696"/>
              <a:gd name="T31" fmla="*/ 1013087874 h 281"/>
              <a:gd name="T32" fmla="*/ 680213268 w 696"/>
              <a:gd name="T33" fmla="*/ 1111765600 h 281"/>
              <a:gd name="T34" fmla="*/ 322574795 w 696"/>
              <a:gd name="T35" fmla="*/ 1210443326 h 281"/>
              <a:gd name="T36" fmla="*/ 49088110 w 696"/>
              <a:gd name="T37" fmla="*/ 1427533103 h 281"/>
              <a:gd name="T38" fmla="*/ 14024417 w 696"/>
              <a:gd name="T39" fmla="*/ 1565681406 h 2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6"/>
              <a:gd name="T61" fmla="*/ 0 h 281"/>
              <a:gd name="T62" fmla="*/ 696 w 696"/>
              <a:gd name="T63" fmla="*/ 281 h 2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6" h="281">
                <a:moveTo>
                  <a:pt x="2" y="238"/>
                </a:moveTo>
                <a:cubicBezTo>
                  <a:pt x="4" y="248"/>
                  <a:pt x="2" y="273"/>
                  <a:pt x="19" y="277"/>
                </a:cubicBezTo>
                <a:cubicBezTo>
                  <a:pt x="36" y="281"/>
                  <a:pt x="48" y="278"/>
                  <a:pt x="103" y="262"/>
                </a:cubicBezTo>
                <a:cubicBezTo>
                  <a:pt x="158" y="246"/>
                  <a:pt x="276" y="205"/>
                  <a:pt x="349" y="181"/>
                </a:cubicBezTo>
                <a:cubicBezTo>
                  <a:pt x="422" y="157"/>
                  <a:pt x="494" y="134"/>
                  <a:pt x="544" y="118"/>
                </a:cubicBezTo>
                <a:cubicBezTo>
                  <a:pt x="594" y="102"/>
                  <a:pt x="623" y="94"/>
                  <a:pt x="646" y="85"/>
                </a:cubicBezTo>
                <a:cubicBezTo>
                  <a:pt x="669" y="76"/>
                  <a:pt x="677" y="74"/>
                  <a:pt x="685" y="64"/>
                </a:cubicBezTo>
                <a:cubicBezTo>
                  <a:pt x="693" y="54"/>
                  <a:pt x="696" y="35"/>
                  <a:pt x="694" y="25"/>
                </a:cubicBezTo>
                <a:cubicBezTo>
                  <a:pt x="692" y="15"/>
                  <a:pt x="681" y="8"/>
                  <a:pt x="673" y="4"/>
                </a:cubicBezTo>
                <a:cubicBezTo>
                  <a:pt x="665" y="0"/>
                  <a:pt x="657" y="0"/>
                  <a:pt x="643" y="1"/>
                </a:cubicBezTo>
                <a:cubicBezTo>
                  <a:pt x="629" y="2"/>
                  <a:pt x="614" y="2"/>
                  <a:pt x="586" y="10"/>
                </a:cubicBezTo>
                <a:cubicBezTo>
                  <a:pt x="558" y="18"/>
                  <a:pt x="503" y="34"/>
                  <a:pt x="475" y="46"/>
                </a:cubicBezTo>
                <a:cubicBezTo>
                  <a:pt x="447" y="58"/>
                  <a:pt x="439" y="68"/>
                  <a:pt x="415" y="82"/>
                </a:cubicBezTo>
                <a:cubicBezTo>
                  <a:pt x="391" y="96"/>
                  <a:pt x="361" y="118"/>
                  <a:pt x="331" y="130"/>
                </a:cubicBezTo>
                <a:cubicBezTo>
                  <a:pt x="301" y="142"/>
                  <a:pt x="263" y="153"/>
                  <a:pt x="235" y="157"/>
                </a:cubicBezTo>
                <a:cubicBezTo>
                  <a:pt x="207" y="161"/>
                  <a:pt x="183" y="152"/>
                  <a:pt x="160" y="154"/>
                </a:cubicBezTo>
                <a:cubicBezTo>
                  <a:pt x="137" y="156"/>
                  <a:pt x="116" y="164"/>
                  <a:pt x="97" y="169"/>
                </a:cubicBezTo>
                <a:cubicBezTo>
                  <a:pt x="78" y="174"/>
                  <a:pt x="61" y="176"/>
                  <a:pt x="46" y="184"/>
                </a:cubicBezTo>
                <a:cubicBezTo>
                  <a:pt x="31" y="192"/>
                  <a:pt x="14" y="207"/>
                  <a:pt x="7" y="217"/>
                </a:cubicBezTo>
                <a:cubicBezTo>
                  <a:pt x="0" y="227"/>
                  <a:pt x="0" y="228"/>
                  <a:pt x="2" y="238"/>
                </a:cubicBezTo>
                <a:close/>
              </a:path>
            </a:pathLst>
          </a:custGeom>
          <a:pattFill prst="wdDnDiag">
            <a:fgClr>
              <a:srgbClr val="9900CC"/>
            </a:fgClr>
            <a:bgClr>
              <a:schemeClr val="bg1"/>
            </a:bgClr>
          </a:pattFill>
          <a:ln w="9525">
            <a:solidFill>
              <a:srgbClr val="9900CC"/>
            </a:solidFill>
            <a:round/>
            <a:headEnd/>
            <a:tailEnd/>
          </a:ln>
        </p:spPr>
        <p:txBody>
          <a:bodyPr/>
          <a:lstStyle/>
          <a:p>
            <a:endParaRPr lang="fr-CA"/>
          </a:p>
        </p:txBody>
      </p:sp>
      <p:sp>
        <p:nvSpPr>
          <p:cNvPr id="51207" name="Oval 80" descr="5 %"/>
          <p:cNvSpPr>
            <a:spLocks noChangeArrowheads="1"/>
          </p:cNvSpPr>
          <p:nvPr/>
        </p:nvSpPr>
        <p:spPr bwMode="auto">
          <a:xfrm>
            <a:off x="4046539" y="3860378"/>
            <a:ext cx="141287" cy="125413"/>
          </a:xfrm>
          <a:prstGeom prst="ellipse">
            <a:avLst/>
          </a:prstGeom>
          <a:pattFill prst="pct5">
            <a:fgClr>
              <a:srgbClr val="CC3300"/>
            </a:fgClr>
            <a:bgClr>
              <a:schemeClr val="bg1"/>
            </a:bgClr>
          </a:pattFill>
          <a:ln w="28575">
            <a:solidFill>
              <a:srgbClr val="CC3300"/>
            </a:solidFill>
            <a:round/>
            <a:headEnd/>
            <a:tailEnd/>
          </a:ln>
        </p:spPr>
        <p:txBody>
          <a:bodyPr wrap="none" anchor="ctr"/>
          <a:lstStyle/>
          <a:p>
            <a:endParaRPr lang="fr-CA">
              <a:latin typeface="Gill Sans MT" pitchFamily="34" charset="0"/>
            </a:endParaRPr>
          </a:p>
        </p:txBody>
      </p:sp>
      <p:sp>
        <p:nvSpPr>
          <p:cNvPr id="51208" name="Text Box 81"/>
          <p:cNvSpPr txBox="1">
            <a:spLocks noChangeArrowheads="1"/>
          </p:cNvSpPr>
          <p:nvPr/>
        </p:nvSpPr>
        <p:spPr bwMode="auto">
          <a:xfrm>
            <a:off x="4789488" y="5149428"/>
            <a:ext cx="2087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1400"/>
              <a:t>Légende des matériaux</a:t>
            </a:r>
            <a:r>
              <a:rPr lang="fr-CA">
                <a:latin typeface="Comic Sans MS" pitchFamily="66" charset="0"/>
              </a:rPr>
              <a:t>  </a:t>
            </a:r>
          </a:p>
        </p:txBody>
      </p:sp>
      <p:sp>
        <p:nvSpPr>
          <p:cNvPr id="51209" name="Rectangle 82"/>
          <p:cNvSpPr>
            <a:spLocks noChangeArrowheads="1"/>
          </p:cNvSpPr>
          <p:nvPr/>
        </p:nvSpPr>
        <p:spPr bwMode="auto">
          <a:xfrm>
            <a:off x="4789488" y="5228803"/>
            <a:ext cx="2001837" cy="1065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51210" name="Rectangle 83" descr="5 %"/>
          <p:cNvSpPr>
            <a:spLocks noChangeArrowheads="1"/>
          </p:cNvSpPr>
          <p:nvPr/>
        </p:nvSpPr>
        <p:spPr bwMode="auto">
          <a:xfrm>
            <a:off x="5294314" y="5571702"/>
            <a:ext cx="287337" cy="304800"/>
          </a:xfrm>
          <a:prstGeom prst="rect">
            <a:avLst/>
          </a:prstGeom>
          <a:pattFill prst="pct5">
            <a:fgClr>
              <a:schemeClr val="tx1"/>
            </a:fgClr>
            <a:bgClr>
              <a:schemeClr val="bg1"/>
            </a:bgClr>
          </a:pattFill>
          <a:ln w="9525">
            <a:solidFill>
              <a:schemeClr val="tx1"/>
            </a:solidFill>
            <a:miter lim="800000"/>
            <a:headEnd/>
            <a:tailEnd/>
          </a:ln>
        </p:spPr>
        <p:txBody>
          <a:bodyPr wrap="none" anchor="ctr"/>
          <a:lstStyle/>
          <a:p>
            <a:endParaRPr lang="fr-CA">
              <a:latin typeface="Gill Sans MT" pitchFamily="34" charset="0"/>
            </a:endParaRPr>
          </a:p>
        </p:txBody>
      </p:sp>
      <p:sp>
        <p:nvSpPr>
          <p:cNvPr id="51211" name="Rectangle 84" descr="Diagonales larges vers le bas"/>
          <p:cNvSpPr>
            <a:spLocks noChangeArrowheads="1"/>
          </p:cNvSpPr>
          <p:nvPr/>
        </p:nvSpPr>
        <p:spPr bwMode="auto">
          <a:xfrm>
            <a:off x="5308600" y="5949527"/>
            <a:ext cx="273051" cy="303213"/>
          </a:xfrm>
          <a:prstGeom prst="rect">
            <a:avLst/>
          </a:prstGeom>
          <a:pattFill prst="wdDnDiag">
            <a:fgClr>
              <a:schemeClr val="tx1"/>
            </a:fgClr>
            <a:bgClr>
              <a:schemeClr val="bg1"/>
            </a:bgClr>
          </a:pattFill>
          <a:ln w="9525">
            <a:solidFill>
              <a:schemeClr val="tx1"/>
            </a:solidFill>
            <a:miter lim="800000"/>
            <a:headEnd/>
            <a:tailEnd/>
          </a:ln>
        </p:spPr>
        <p:txBody>
          <a:bodyPr wrap="none" anchor="ctr"/>
          <a:lstStyle/>
          <a:p>
            <a:endParaRPr lang="fr-CA">
              <a:latin typeface="Gill Sans MT" pitchFamily="34" charset="0"/>
            </a:endParaRPr>
          </a:p>
        </p:txBody>
      </p:sp>
      <p:sp>
        <p:nvSpPr>
          <p:cNvPr id="51212" name="Text Box 85"/>
          <p:cNvSpPr txBox="1">
            <a:spLocks noChangeArrowheads="1"/>
          </p:cNvSpPr>
          <p:nvPr/>
        </p:nvSpPr>
        <p:spPr bwMode="auto">
          <a:xfrm>
            <a:off x="5816601" y="5571702"/>
            <a:ext cx="7731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1400"/>
              <a:t>Acier</a:t>
            </a:r>
            <a:endParaRPr lang="fr-CA" sz="1400">
              <a:latin typeface="Comic Sans MS" pitchFamily="66" charset="0"/>
            </a:endParaRPr>
          </a:p>
        </p:txBody>
      </p:sp>
      <p:sp>
        <p:nvSpPr>
          <p:cNvPr id="51213" name="Text Box 86"/>
          <p:cNvSpPr txBox="1">
            <a:spLocks noChangeArrowheads="1"/>
          </p:cNvSpPr>
          <p:nvPr/>
        </p:nvSpPr>
        <p:spPr bwMode="auto">
          <a:xfrm>
            <a:off x="5724526" y="5932065"/>
            <a:ext cx="11525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1400"/>
              <a:t>Plastique</a:t>
            </a:r>
            <a:endParaRPr lang="fr-CA" sz="1400">
              <a:latin typeface="Comic Sans MS" pitchFamily="66" charset="0"/>
            </a:endParaRPr>
          </a:p>
        </p:txBody>
      </p:sp>
      <p:sp>
        <p:nvSpPr>
          <p:cNvPr id="51214" name="Text Box 87"/>
          <p:cNvSpPr txBox="1">
            <a:spLocks noChangeArrowheads="1"/>
          </p:cNvSpPr>
          <p:nvPr/>
        </p:nvSpPr>
        <p:spPr bwMode="auto">
          <a:xfrm>
            <a:off x="4819652" y="1988715"/>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supérieur</a:t>
            </a:r>
          </a:p>
        </p:txBody>
      </p:sp>
      <p:sp>
        <p:nvSpPr>
          <p:cNvPr id="51215" name="Line 88"/>
          <p:cNvSpPr>
            <a:spLocks noChangeShapeType="1"/>
          </p:cNvSpPr>
          <p:nvPr/>
        </p:nvSpPr>
        <p:spPr bwMode="auto">
          <a:xfrm flipV="1">
            <a:off x="5578476" y="2250653"/>
            <a:ext cx="277813" cy="4873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16" name="Text Box 89"/>
          <p:cNvSpPr txBox="1">
            <a:spLocks noChangeArrowheads="1"/>
          </p:cNvSpPr>
          <p:nvPr/>
        </p:nvSpPr>
        <p:spPr bwMode="auto">
          <a:xfrm>
            <a:off x="3060701" y="2445915"/>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Protecteur</a:t>
            </a:r>
          </a:p>
        </p:txBody>
      </p:sp>
      <p:sp>
        <p:nvSpPr>
          <p:cNvPr id="51217" name="Line 90"/>
          <p:cNvSpPr>
            <a:spLocks noChangeShapeType="1"/>
          </p:cNvSpPr>
          <p:nvPr/>
        </p:nvSpPr>
        <p:spPr bwMode="auto">
          <a:xfrm>
            <a:off x="4141789" y="2661816"/>
            <a:ext cx="525463" cy="415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18" name="Text Box 91"/>
          <p:cNvSpPr txBox="1">
            <a:spLocks noChangeArrowheads="1"/>
          </p:cNvSpPr>
          <p:nvPr/>
        </p:nvSpPr>
        <p:spPr bwMode="auto">
          <a:xfrm>
            <a:off x="2700340" y="4868440"/>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inférieur</a:t>
            </a:r>
          </a:p>
        </p:txBody>
      </p:sp>
      <p:sp>
        <p:nvSpPr>
          <p:cNvPr id="51219" name="Line 92"/>
          <p:cNvSpPr>
            <a:spLocks noChangeShapeType="1"/>
          </p:cNvSpPr>
          <p:nvPr/>
        </p:nvSpPr>
        <p:spPr bwMode="auto">
          <a:xfrm flipH="1">
            <a:off x="3436938" y="4131841"/>
            <a:ext cx="590551" cy="790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20" name="Text Box 93"/>
          <p:cNvSpPr txBox="1">
            <a:spLocks noChangeArrowheads="1"/>
          </p:cNvSpPr>
          <p:nvPr/>
        </p:nvSpPr>
        <p:spPr bwMode="auto">
          <a:xfrm>
            <a:off x="4848226" y="4738266"/>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Protecteur</a:t>
            </a:r>
          </a:p>
        </p:txBody>
      </p:sp>
      <p:sp>
        <p:nvSpPr>
          <p:cNvPr id="51221" name="Line 94"/>
          <p:cNvSpPr>
            <a:spLocks noChangeShapeType="1"/>
          </p:cNvSpPr>
          <p:nvPr/>
        </p:nvSpPr>
        <p:spPr bwMode="auto">
          <a:xfrm flipH="1" flipV="1">
            <a:off x="5076826" y="4420766"/>
            <a:ext cx="215900" cy="3762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22" name="Line 95"/>
          <p:cNvSpPr>
            <a:spLocks noChangeShapeType="1"/>
          </p:cNvSpPr>
          <p:nvPr/>
        </p:nvSpPr>
        <p:spPr bwMode="auto">
          <a:xfrm rot="218418" flipH="1" flipV="1">
            <a:off x="3255964" y="3588916"/>
            <a:ext cx="865187" cy="3127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23" name="Text Box 96"/>
          <p:cNvSpPr txBox="1">
            <a:spLocks noChangeArrowheads="1"/>
          </p:cNvSpPr>
          <p:nvPr/>
        </p:nvSpPr>
        <p:spPr bwMode="auto">
          <a:xfrm>
            <a:off x="2801939" y="3347615"/>
            <a:ext cx="762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Pivot</a:t>
            </a:r>
          </a:p>
        </p:txBody>
      </p:sp>
      <p:sp>
        <p:nvSpPr>
          <p:cNvPr id="51224" name="Oval 97"/>
          <p:cNvSpPr>
            <a:spLocks noChangeArrowheads="1"/>
          </p:cNvSpPr>
          <p:nvPr/>
        </p:nvSpPr>
        <p:spPr bwMode="auto">
          <a:xfrm>
            <a:off x="2817814" y="3761953"/>
            <a:ext cx="5762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pic>
        <p:nvPicPr>
          <p:cNvPr id="51225" name="Picture 9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4963" y="3936577"/>
            <a:ext cx="474663"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6" name="Line 99"/>
          <p:cNvSpPr>
            <a:spLocks noChangeShapeType="1"/>
          </p:cNvSpPr>
          <p:nvPr/>
        </p:nvSpPr>
        <p:spPr bwMode="auto">
          <a:xfrm flipV="1">
            <a:off x="3394077" y="3952453"/>
            <a:ext cx="663575" cy="168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27" name="Text Box 100"/>
          <p:cNvSpPr txBox="1">
            <a:spLocks noChangeArrowheads="1"/>
          </p:cNvSpPr>
          <p:nvPr/>
        </p:nvSpPr>
        <p:spPr bwMode="auto">
          <a:xfrm>
            <a:off x="2700339" y="1483891"/>
            <a:ext cx="41036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Schéma de construction d’une dégrafeuse</a:t>
            </a:r>
          </a:p>
        </p:txBody>
      </p:sp>
      <p:grpSp>
        <p:nvGrpSpPr>
          <p:cNvPr id="51228" name="Group 103"/>
          <p:cNvGrpSpPr>
            <a:grpSpLocks/>
          </p:cNvGrpSpPr>
          <p:nvPr/>
        </p:nvGrpSpPr>
        <p:grpSpPr bwMode="auto">
          <a:xfrm>
            <a:off x="4519613" y="3141241"/>
            <a:ext cx="258763" cy="246062"/>
            <a:chOff x="4071" y="1480"/>
            <a:chExt cx="163" cy="155"/>
          </a:xfrm>
        </p:grpSpPr>
        <p:sp>
          <p:nvSpPr>
            <p:cNvPr id="51239" name="Line 101"/>
            <p:cNvSpPr>
              <a:spLocks noChangeShapeType="1"/>
            </p:cNvSpPr>
            <p:nvPr/>
          </p:nvSpPr>
          <p:spPr bwMode="auto">
            <a:xfrm flipH="1">
              <a:off x="4125" y="1480"/>
              <a:ext cx="70" cy="15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40" name="Line 102"/>
            <p:cNvSpPr>
              <a:spLocks noChangeShapeType="1"/>
            </p:cNvSpPr>
            <p:nvPr/>
          </p:nvSpPr>
          <p:spPr bwMode="auto">
            <a:xfrm flipV="1">
              <a:off x="4071" y="1553"/>
              <a:ext cx="163" cy="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51229" name="Group 104"/>
          <p:cNvGrpSpPr>
            <a:grpSpLocks/>
          </p:cNvGrpSpPr>
          <p:nvPr/>
        </p:nvGrpSpPr>
        <p:grpSpPr bwMode="auto">
          <a:xfrm rot="2053242">
            <a:off x="4725988" y="4115965"/>
            <a:ext cx="258763" cy="246062"/>
            <a:chOff x="4071" y="1480"/>
            <a:chExt cx="163" cy="155"/>
          </a:xfrm>
        </p:grpSpPr>
        <p:sp>
          <p:nvSpPr>
            <p:cNvPr id="51237" name="Line 105"/>
            <p:cNvSpPr>
              <a:spLocks noChangeShapeType="1"/>
            </p:cNvSpPr>
            <p:nvPr/>
          </p:nvSpPr>
          <p:spPr bwMode="auto">
            <a:xfrm flipH="1">
              <a:off x="4125" y="1480"/>
              <a:ext cx="70" cy="15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38" name="Line 106"/>
            <p:cNvSpPr>
              <a:spLocks noChangeShapeType="1"/>
            </p:cNvSpPr>
            <p:nvPr/>
          </p:nvSpPr>
          <p:spPr bwMode="auto">
            <a:xfrm flipV="1">
              <a:off x="4071" y="1553"/>
              <a:ext cx="163" cy="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51230" name="Group 117"/>
          <p:cNvGrpSpPr>
            <a:grpSpLocks/>
          </p:cNvGrpSpPr>
          <p:nvPr/>
        </p:nvGrpSpPr>
        <p:grpSpPr bwMode="auto">
          <a:xfrm>
            <a:off x="3994152" y="3471441"/>
            <a:ext cx="682625" cy="560387"/>
            <a:chOff x="3748" y="1706"/>
            <a:chExt cx="430" cy="353"/>
          </a:xfrm>
        </p:grpSpPr>
        <p:sp>
          <p:nvSpPr>
            <p:cNvPr id="51234" name="Oval 108"/>
            <p:cNvSpPr>
              <a:spLocks noChangeArrowheads="1"/>
            </p:cNvSpPr>
            <p:nvPr/>
          </p:nvSpPr>
          <p:spPr bwMode="auto">
            <a:xfrm>
              <a:off x="3748" y="1914"/>
              <a:ext cx="152" cy="145"/>
            </a:xfrm>
            <a:prstGeom prst="ellipse">
              <a:avLst/>
            </a:prstGeom>
            <a:noFill/>
            <a:ln w="3810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51235" name="Line 109"/>
            <p:cNvSpPr>
              <a:spLocks noChangeShapeType="1"/>
            </p:cNvSpPr>
            <p:nvPr/>
          </p:nvSpPr>
          <p:spPr bwMode="auto">
            <a:xfrm flipV="1">
              <a:off x="3798" y="1706"/>
              <a:ext cx="261" cy="203"/>
            </a:xfrm>
            <a:prstGeom prst="line">
              <a:avLst/>
            </a:prstGeom>
            <a:noFill/>
            <a:ln w="2857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36" name="Line 110"/>
            <p:cNvSpPr>
              <a:spLocks noChangeShapeType="1"/>
            </p:cNvSpPr>
            <p:nvPr/>
          </p:nvSpPr>
          <p:spPr bwMode="auto">
            <a:xfrm flipV="1">
              <a:off x="3800" y="2059"/>
              <a:ext cx="378" cy="0"/>
            </a:xfrm>
            <a:prstGeom prst="line">
              <a:avLst/>
            </a:prstGeom>
            <a:noFill/>
            <a:ln w="2857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51231" name="Line 112"/>
          <p:cNvSpPr>
            <a:spLocks noChangeShapeType="1"/>
          </p:cNvSpPr>
          <p:nvPr/>
        </p:nvSpPr>
        <p:spPr bwMode="auto">
          <a:xfrm flipV="1">
            <a:off x="4244977" y="3517477"/>
            <a:ext cx="1241425"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1232" name="Text Box 113"/>
          <p:cNvSpPr txBox="1">
            <a:spLocks noChangeArrowheads="1"/>
          </p:cNvSpPr>
          <p:nvPr/>
        </p:nvSpPr>
        <p:spPr bwMode="auto">
          <a:xfrm>
            <a:off x="5219700" y="3212677"/>
            <a:ext cx="15478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Ressort à action angulaire</a:t>
            </a:r>
          </a:p>
        </p:txBody>
      </p:sp>
      <p:sp>
        <p:nvSpPr>
          <p:cNvPr id="51233" name="ZoneTexte 39"/>
          <p:cNvSpPr txBox="1">
            <a:spLocks noChangeArrowheads="1"/>
          </p:cNvSpPr>
          <p:nvPr/>
        </p:nvSpPr>
        <p:spPr bwMode="auto">
          <a:xfrm>
            <a:off x="5724524" y="6480175"/>
            <a:ext cx="345598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latin typeface="Gill Sans MT" pitchFamily="34" charset="0"/>
              </a:rPr>
              <a:t>Diapositive inspirée du CDP et d’Emmanuel Fournier, Estrie</a:t>
            </a:r>
          </a:p>
        </p:txBody>
      </p:sp>
      <p:sp>
        <p:nvSpPr>
          <p:cNvPr id="41" name="Titre 1"/>
          <p:cNvSpPr>
            <a:spLocks noGrp="1"/>
          </p:cNvSpPr>
          <p:nvPr>
            <p:ph type="title"/>
          </p:nvPr>
        </p:nvSpPr>
        <p:spPr>
          <a:xfrm>
            <a:off x="426128" y="408373"/>
            <a:ext cx="8260672" cy="1039427"/>
          </a:xfrm>
        </p:spPr>
        <p:txBody>
          <a:bodyPr>
            <a:normAutofit/>
          </a:bodyPr>
          <a:lstStyle/>
          <a:p>
            <a:r>
              <a:rPr lang="fr-CA" sz="4000" dirty="0" smtClean="0">
                <a:solidFill>
                  <a:schemeClr val="tx1"/>
                </a:solidFill>
              </a:rPr>
              <a:t>Schéma de construction</a:t>
            </a:r>
            <a:endParaRPr lang="fr-CA" sz="4000" dirty="0">
              <a:solidFill>
                <a:schemeClr val="tx1"/>
              </a:solidFill>
            </a:endParaRPr>
          </a:p>
        </p:txBody>
      </p:sp>
    </p:spTree>
    <p:extLst>
      <p:ext uri="{BB962C8B-B14F-4D97-AF65-F5344CB8AC3E}">
        <p14:creationId xmlns:p14="http://schemas.microsoft.com/office/powerpoint/2010/main" xmlns="" val="49010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323850" y="1340445"/>
            <a:ext cx="4248151" cy="4968875"/>
          </a:xfrm>
          <a:prstGeom prst="rect">
            <a:avLst/>
          </a:prstGeom>
          <a:solidFill>
            <a:schemeClr val="bg1"/>
          </a:solidFill>
          <a:ln w="57150">
            <a:solidFill>
              <a:schemeClr val="tx1"/>
            </a:solidFill>
            <a:miter lim="800000"/>
            <a:headEnd/>
            <a:tailEnd/>
          </a:ln>
        </p:spPr>
        <p:txBody>
          <a:bodyPr wrap="none" anchor="ctr"/>
          <a:lstStyle/>
          <a:p>
            <a:endParaRPr lang="fr-CA">
              <a:latin typeface="Gill Sans MT" pitchFamily="34" charset="0"/>
            </a:endParaRPr>
          </a:p>
        </p:txBody>
      </p:sp>
      <p:sp>
        <p:nvSpPr>
          <p:cNvPr id="52227" name="Rectangle 5"/>
          <p:cNvSpPr>
            <a:spLocks noChangeArrowheads="1"/>
          </p:cNvSpPr>
          <p:nvPr/>
        </p:nvSpPr>
        <p:spPr bwMode="auto">
          <a:xfrm>
            <a:off x="4500563" y="1340445"/>
            <a:ext cx="4248151" cy="4968875"/>
          </a:xfrm>
          <a:prstGeom prst="rect">
            <a:avLst/>
          </a:prstGeom>
          <a:solidFill>
            <a:schemeClr val="bg1"/>
          </a:solidFill>
          <a:ln w="57150">
            <a:solidFill>
              <a:schemeClr val="tx1"/>
            </a:solidFill>
            <a:miter lim="800000"/>
            <a:headEnd/>
            <a:tailEnd/>
          </a:ln>
        </p:spPr>
        <p:txBody>
          <a:bodyPr wrap="none" anchor="ctr"/>
          <a:lstStyle/>
          <a:p>
            <a:pPr algn="ctr"/>
            <a:endParaRPr lang="fr-FR"/>
          </a:p>
        </p:txBody>
      </p:sp>
      <p:sp>
        <p:nvSpPr>
          <p:cNvPr id="52228" name="Line 6"/>
          <p:cNvSpPr>
            <a:spLocks noChangeShapeType="1"/>
          </p:cNvSpPr>
          <p:nvPr/>
        </p:nvSpPr>
        <p:spPr bwMode="auto">
          <a:xfrm>
            <a:off x="395288" y="4724994"/>
            <a:ext cx="4032251" cy="0"/>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29" name="Text Box 7"/>
          <p:cNvSpPr txBox="1">
            <a:spLocks noChangeArrowheads="1"/>
          </p:cNvSpPr>
          <p:nvPr/>
        </p:nvSpPr>
        <p:spPr bwMode="auto">
          <a:xfrm>
            <a:off x="1042988" y="1396007"/>
            <a:ext cx="273685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Exercice 2:  une serre en C</a:t>
            </a:r>
            <a:endParaRPr lang="fr-CA" sz="2200"/>
          </a:p>
        </p:txBody>
      </p:sp>
      <p:pic>
        <p:nvPicPr>
          <p:cNvPr id="30732"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367932"/>
            <a:ext cx="8636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3"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9800" y="5367932"/>
            <a:ext cx="86360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2232" name="Group 16"/>
          <p:cNvGrpSpPr>
            <a:grpSpLocks/>
          </p:cNvGrpSpPr>
          <p:nvPr/>
        </p:nvGrpSpPr>
        <p:grpSpPr bwMode="auto">
          <a:xfrm>
            <a:off x="395288" y="4509094"/>
            <a:ext cx="604837" cy="469900"/>
            <a:chOff x="4093" y="2634"/>
            <a:chExt cx="1572" cy="1179"/>
          </a:xfrm>
        </p:grpSpPr>
        <p:sp>
          <p:nvSpPr>
            <p:cNvPr id="52322" name="AutoShape 17"/>
            <p:cNvSpPr>
              <a:spLocks noChangeArrowheads="1"/>
            </p:cNvSpPr>
            <p:nvPr/>
          </p:nvSpPr>
          <p:spPr bwMode="auto">
            <a:xfrm rot="2748690">
              <a:off x="4294" y="2614"/>
              <a:ext cx="1179" cy="1220"/>
            </a:xfrm>
            <a:prstGeom prst="roundRect">
              <a:avLst>
                <a:gd name="adj" fmla="val 16667"/>
              </a:avLst>
            </a:prstGeom>
            <a:gradFill rotWithShape="1">
              <a:gsLst>
                <a:gs pos="0">
                  <a:schemeClr val="bg1"/>
                </a:gs>
                <a:gs pos="100000">
                  <a:schemeClr val="bg2"/>
                </a:gs>
              </a:gsLst>
              <a:path path="shape">
                <a:fillToRect l="50000" t="50000" r="50000" b="50000"/>
              </a:path>
            </a:gradFill>
            <a:ln w="76200">
              <a:solidFill>
                <a:srgbClr val="FFFF00"/>
              </a:solidFill>
              <a:round/>
              <a:headEnd/>
              <a:tailEnd/>
            </a:ln>
          </p:spPr>
          <p:txBody>
            <a:bodyPr rot="10800000" vert="eaVert" wrap="none" anchor="ctr"/>
            <a:lstStyle/>
            <a:p>
              <a:pPr algn="ctr"/>
              <a:endParaRPr lang="fr-FR"/>
            </a:p>
          </p:txBody>
        </p:sp>
        <p:sp>
          <p:nvSpPr>
            <p:cNvPr id="52323" name="Text Box 18"/>
            <p:cNvSpPr txBox="1">
              <a:spLocks noChangeArrowheads="1"/>
            </p:cNvSpPr>
            <p:nvPr/>
          </p:nvSpPr>
          <p:spPr bwMode="auto">
            <a:xfrm>
              <a:off x="4093" y="2917"/>
              <a:ext cx="1572"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500">
                  <a:solidFill>
                    <a:srgbClr val="FF3300"/>
                  </a:solidFill>
                  <a:latin typeface="Gill Sans MT" pitchFamily="34" charset="0"/>
                </a:rPr>
                <a:t>Symboles normalisés</a:t>
              </a:r>
            </a:p>
          </p:txBody>
        </p:sp>
      </p:grpSp>
      <p:sp>
        <p:nvSpPr>
          <p:cNvPr id="52233" name="Text Box 19"/>
          <p:cNvSpPr txBox="1">
            <a:spLocks noChangeArrowheads="1"/>
          </p:cNvSpPr>
          <p:nvPr/>
        </p:nvSpPr>
        <p:spPr bwMode="auto">
          <a:xfrm>
            <a:off x="4859338" y="1411882"/>
            <a:ext cx="381635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Schéma des principes d’une serre en C</a:t>
            </a:r>
          </a:p>
        </p:txBody>
      </p:sp>
      <p:pic>
        <p:nvPicPr>
          <p:cNvPr id="30785" name="Picture 6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400" y="5367932"/>
            <a:ext cx="115252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6" name="Picture 6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76600" y="5825132"/>
            <a:ext cx="86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8" name="Picture 6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66800" y="5825131"/>
            <a:ext cx="8636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42"/>
          <p:cNvGrpSpPr>
            <a:grpSpLocks/>
          </p:cNvGrpSpPr>
          <p:nvPr/>
        </p:nvGrpSpPr>
        <p:grpSpPr bwMode="auto">
          <a:xfrm>
            <a:off x="6500814" y="3751857"/>
            <a:ext cx="463551" cy="804863"/>
            <a:chOff x="4187" y="1910"/>
            <a:chExt cx="292" cy="507"/>
          </a:xfrm>
        </p:grpSpPr>
        <p:sp>
          <p:nvSpPr>
            <p:cNvPr id="52311" name="Line 84"/>
            <p:cNvSpPr>
              <a:spLocks noChangeShapeType="1"/>
            </p:cNvSpPr>
            <p:nvPr/>
          </p:nvSpPr>
          <p:spPr bwMode="auto">
            <a:xfrm flipH="1">
              <a:off x="4365" y="2132"/>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52312" name="Group 93"/>
            <p:cNvGrpSpPr>
              <a:grpSpLocks/>
            </p:cNvGrpSpPr>
            <p:nvPr/>
          </p:nvGrpSpPr>
          <p:grpSpPr bwMode="auto">
            <a:xfrm>
              <a:off x="4187" y="1910"/>
              <a:ext cx="292" cy="507"/>
              <a:chOff x="3947" y="1918"/>
              <a:chExt cx="292" cy="507"/>
            </a:xfrm>
          </p:grpSpPr>
          <p:sp>
            <p:nvSpPr>
              <p:cNvPr id="52313" name="Line 80"/>
              <p:cNvSpPr>
                <a:spLocks noChangeShapeType="1"/>
              </p:cNvSpPr>
              <p:nvPr/>
            </p:nvSpPr>
            <p:spPr bwMode="auto">
              <a:xfrm flipH="1">
                <a:off x="4234" y="1918"/>
                <a:ext cx="5" cy="493"/>
              </a:xfrm>
              <a:prstGeom prst="line">
                <a:avLst/>
              </a:prstGeom>
              <a:noFill/>
              <a:ln w="28575">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4" name="Line 81"/>
              <p:cNvSpPr>
                <a:spLocks noChangeShapeType="1"/>
              </p:cNvSpPr>
              <p:nvPr/>
            </p:nvSpPr>
            <p:spPr bwMode="auto">
              <a:xfrm>
                <a:off x="3948" y="1921"/>
                <a:ext cx="1" cy="503"/>
              </a:xfrm>
              <a:prstGeom prst="line">
                <a:avLst/>
              </a:prstGeom>
              <a:noFill/>
              <a:ln w="28575">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5" name="Line 82"/>
              <p:cNvSpPr>
                <a:spLocks noChangeShapeType="1"/>
              </p:cNvSpPr>
              <p:nvPr/>
            </p:nvSpPr>
            <p:spPr bwMode="auto">
              <a:xfrm flipH="1">
                <a:off x="4123" y="1927"/>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6" name="Line 83"/>
              <p:cNvSpPr>
                <a:spLocks noChangeShapeType="1"/>
              </p:cNvSpPr>
              <p:nvPr/>
            </p:nvSpPr>
            <p:spPr bwMode="auto">
              <a:xfrm flipH="1">
                <a:off x="4125" y="2034"/>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7" name="Line 85"/>
              <p:cNvSpPr>
                <a:spLocks noChangeShapeType="1"/>
              </p:cNvSpPr>
              <p:nvPr/>
            </p:nvSpPr>
            <p:spPr bwMode="auto">
              <a:xfrm flipH="1">
                <a:off x="4125" y="2255"/>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8" name="Line 86"/>
              <p:cNvSpPr>
                <a:spLocks noChangeShapeType="1"/>
              </p:cNvSpPr>
              <p:nvPr/>
            </p:nvSpPr>
            <p:spPr bwMode="auto">
              <a:xfrm flipH="1">
                <a:off x="3953" y="1985"/>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9" name="Line 87"/>
              <p:cNvSpPr>
                <a:spLocks noChangeShapeType="1"/>
              </p:cNvSpPr>
              <p:nvPr/>
            </p:nvSpPr>
            <p:spPr bwMode="auto">
              <a:xfrm flipH="1">
                <a:off x="3955" y="2092"/>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20" name="Line 88"/>
              <p:cNvSpPr>
                <a:spLocks noChangeShapeType="1"/>
              </p:cNvSpPr>
              <p:nvPr/>
            </p:nvSpPr>
            <p:spPr bwMode="auto">
              <a:xfrm flipH="1">
                <a:off x="3949" y="2202"/>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21" name="Line 90"/>
              <p:cNvSpPr>
                <a:spLocks noChangeShapeType="1"/>
              </p:cNvSpPr>
              <p:nvPr/>
            </p:nvSpPr>
            <p:spPr bwMode="auto">
              <a:xfrm flipH="1">
                <a:off x="3947" y="2308"/>
                <a:ext cx="113" cy="117"/>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grpSp>
        <p:nvGrpSpPr>
          <p:cNvPr id="5" name="Group 144"/>
          <p:cNvGrpSpPr>
            <a:grpSpLocks/>
          </p:cNvGrpSpPr>
          <p:nvPr/>
        </p:nvGrpSpPr>
        <p:grpSpPr bwMode="auto">
          <a:xfrm>
            <a:off x="6594476" y="4856757"/>
            <a:ext cx="269875" cy="187325"/>
            <a:chOff x="4246" y="2606"/>
            <a:chExt cx="170" cy="118"/>
          </a:xfrm>
        </p:grpSpPr>
        <p:sp>
          <p:nvSpPr>
            <p:cNvPr id="52309" name="Line 97"/>
            <p:cNvSpPr>
              <a:spLocks noChangeShapeType="1"/>
            </p:cNvSpPr>
            <p:nvPr/>
          </p:nvSpPr>
          <p:spPr bwMode="auto">
            <a:xfrm flipV="1">
              <a:off x="4246" y="2606"/>
              <a:ext cx="16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10" name="Line 98"/>
            <p:cNvSpPr>
              <a:spLocks noChangeShapeType="1"/>
            </p:cNvSpPr>
            <p:nvPr/>
          </p:nvSpPr>
          <p:spPr bwMode="auto">
            <a:xfrm flipV="1">
              <a:off x="4248" y="2724"/>
              <a:ext cx="16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6" name="Group 110"/>
          <p:cNvGrpSpPr>
            <a:grpSpLocks/>
          </p:cNvGrpSpPr>
          <p:nvPr/>
        </p:nvGrpSpPr>
        <p:grpSpPr bwMode="auto">
          <a:xfrm>
            <a:off x="6535739" y="1916707"/>
            <a:ext cx="1079500" cy="2232025"/>
            <a:chOff x="3969" y="762"/>
            <a:chExt cx="680" cy="1406"/>
          </a:xfrm>
        </p:grpSpPr>
        <p:sp>
          <p:nvSpPr>
            <p:cNvPr id="52304" name="Line 103"/>
            <p:cNvSpPr>
              <a:spLocks noChangeShapeType="1"/>
            </p:cNvSpPr>
            <p:nvPr/>
          </p:nvSpPr>
          <p:spPr bwMode="auto">
            <a:xfrm>
              <a:off x="4241" y="2160"/>
              <a:ext cx="408" cy="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5" name="Line 104"/>
            <p:cNvSpPr>
              <a:spLocks noChangeShapeType="1"/>
            </p:cNvSpPr>
            <p:nvPr/>
          </p:nvSpPr>
          <p:spPr bwMode="auto">
            <a:xfrm flipV="1">
              <a:off x="4643" y="762"/>
              <a:ext cx="0" cy="1406"/>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6" name="Line 105"/>
            <p:cNvSpPr>
              <a:spLocks noChangeShapeType="1"/>
            </p:cNvSpPr>
            <p:nvPr/>
          </p:nvSpPr>
          <p:spPr bwMode="auto">
            <a:xfrm flipH="1">
              <a:off x="4085" y="770"/>
              <a:ext cx="564" cy="2"/>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7" name="Line 106"/>
            <p:cNvSpPr>
              <a:spLocks noChangeShapeType="1"/>
            </p:cNvSpPr>
            <p:nvPr/>
          </p:nvSpPr>
          <p:spPr bwMode="auto">
            <a:xfrm>
              <a:off x="4095" y="762"/>
              <a:ext cx="0" cy="136"/>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8" name="Line 107"/>
            <p:cNvSpPr>
              <a:spLocks noChangeShapeType="1"/>
            </p:cNvSpPr>
            <p:nvPr/>
          </p:nvSpPr>
          <p:spPr bwMode="auto">
            <a:xfrm>
              <a:off x="3969" y="890"/>
              <a:ext cx="241" cy="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7" name="Group 119"/>
          <p:cNvGrpSpPr>
            <a:grpSpLocks/>
          </p:cNvGrpSpPr>
          <p:nvPr/>
        </p:nvGrpSpPr>
        <p:grpSpPr bwMode="auto">
          <a:xfrm>
            <a:off x="6448426" y="2639020"/>
            <a:ext cx="536575" cy="341312"/>
            <a:chOff x="3914" y="1217"/>
            <a:chExt cx="338" cy="235"/>
          </a:xfrm>
        </p:grpSpPr>
        <p:pic>
          <p:nvPicPr>
            <p:cNvPr id="52301" name="Picture 11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14" y="1217"/>
              <a:ext cx="33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02" name="Line 117"/>
            <p:cNvSpPr>
              <a:spLocks noChangeShapeType="1"/>
            </p:cNvSpPr>
            <p:nvPr/>
          </p:nvSpPr>
          <p:spPr bwMode="auto">
            <a:xfrm flipH="1">
              <a:off x="4088" y="1250"/>
              <a:ext cx="0" cy="20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3" name="Oval 118"/>
            <p:cNvSpPr>
              <a:spLocks noChangeArrowheads="1"/>
            </p:cNvSpPr>
            <p:nvPr/>
          </p:nvSpPr>
          <p:spPr bwMode="auto">
            <a:xfrm>
              <a:off x="4066" y="1227"/>
              <a:ext cx="44" cy="44"/>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grpSp>
      <p:grpSp>
        <p:nvGrpSpPr>
          <p:cNvPr id="8" name="Group 123"/>
          <p:cNvGrpSpPr>
            <a:grpSpLocks/>
          </p:cNvGrpSpPr>
          <p:nvPr/>
        </p:nvGrpSpPr>
        <p:grpSpPr bwMode="auto">
          <a:xfrm>
            <a:off x="6064251" y="4953595"/>
            <a:ext cx="469900" cy="328612"/>
            <a:chOff x="3672" y="2675"/>
            <a:chExt cx="296" cy="207"/>
          </a:xfrm>
        </p:grpSpPr>
        <p:pic>
          <p:nvPicPr>
            <p:cNvPr id="52298" name="Picture 1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2" y="2766"/>
              <a:ext cx="29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99" name="Line 121"/>
            <p:cNvSpPr>
              <a:spLocks noChangeShapeType="1"/>
            </p:cNvSpPr>
            <p:nvPr/>
          </p:nvSpPr>
          <p:spPr bwMode="auto">
            <a:xfrm flipH="1" flipV="1">
              <a:off x="3821" y="2675"/>
              <a:ext cx="2" cy="14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300" name="Oval 122"/>
            <p:cNvSpPr>
              <a:spLocks noChangeArrowheads="1"/>
            </p:cNvSpPr>
            <p:nvPr/>
          </p:nvSpPr>
          <p:spPr bwMode="auto">
            <a:xfrm>
              <a:off x="3799" y="2802"/>
              <a:ext cx="46" cy="46"/>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grpSp>
      <p:grpSp>
        <p:nvGrpSpPr>
          <p:cNvPr id="9" name="Group 174"/>
          <p:cNvGrpSpPr>
            <a:grpSpLocks/>
          </p:cNvGrpSpPr>
          <p:nvPr/>
        </p:nvGrpSpPr>
        <p:grpSpPr bwMode="auto">
          <a:xfrm flipH="1">
            <a:off x="8243888" y="5372695"/>
            <a:ext cx="325437" cy="471487"/>
            <a:chOff x="3454" y="2475"/>
            <a:chExt cx="158" cy="297"/>
          </a:xfrm>
        </p:grpSpPr>
        <p:pic>
          <p:nvPicPr>
            <p:cNvPr id="52295" name="Picture 12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6200000" flipH="1">
              <a:off x="3366" y="2563"/>
              <a:ext cx="297"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96" name="Line 125"/>
            <p:cNvSpPr>
              <a:spLocks noChangeShapeType="1"/>
            </p:cNvSpPr>
            <p:nvPr/>
          </p:nvSpPr>
          <p:spPr bwMode="auto">
            <a:xfrm>
              <a:off x="3495" y="2632"/>
              <a:ext cx="117"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97" name="Oval 126"/>
            <p:cNvSpPr>
              <a:spLocks noChangeArrowheads="1"/>
            </p:cNvSpPr>
            <p:nvPr/>
          </p:nvSpPr>
          <p:spPr bwMode="auto">
            <a:xfrm>
              <a:off x="3457" y="2610"/>
              <a:ext cx="46" cy="45"/>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grpSp>
      <p:grpSp>
        <p:nvGrpSpPr>
          <p:cNvPr id="10" name="Group 145"/>
          <p:cNvGrpSpPr>
            <a:grpSpLocks/>
          </p:cNvGrpSpPr>
          <p:nvPr/>
        </p:nvGrpSpPr>
        <p:grpSpPr bwMode="auto">
          <a:xfrm>
            <a:off x="5980114" y="4875807"/>
            <a:ext cx="1536700" cy="142875"/>
            <a:chOff x="3859" y="2618"/>
            <a:chExt cx="968" cy="90"/>
          </a:xfrm>
        </p:grpSpPr>
        <p:sp>
          <p:nvSpPr>
            <p:cNvPr id="52292" name="Line 99"/>
            <p:cNvSpPr>
              <a:spLocks noChangeShapeType="1"/>
            </p:cNvSpPr>
            <p:nvPr/>
          </p:nvSpPr>
          <p:spPr bwMode="auto">
            <a:xfrm flipV="1">
              <a:off x="3860" y="2658"/>
              <a:ext cx="967" cy="5"/>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93" name="Line 127"/>
            <p:cNvSpPr>
              <a:spLocks noChangeShapeType="1"/>
            </p:cNvSpPr>
            <p:nvPr/>
          </p:nvSpPr>
          <p:spPr bwMode="auto">
            <a:xfrm>
              <a:off x="3859" y="2618"/>
              <a:ext cx="0" cy="90"/>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94" name="Line 128"/>
            <p:cNvSpPr>
              <a:spLocks noChangeShapeType="1"/>
            </p:cNvSpPr>
            <p:nvPr/>
          </p:nvSpPr>
          <p:spPr bwMode="auto">
            <a:xfrm>
              <a:off x="4826" y="2618"/>
              <a:ext cx="0" cy="90"/>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grpSp>
      <p:pic>
        <p:nvPicPr>
          <p:cNvPr id="30859" name="Picture 13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90601" y="4910731"/>
            <a:ext cx="936625"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141"/>
          <p:cNvGrpSpPr>
            <a:grpSpLocks/>
          </p:cNvGrpSpPr>
          <p:nvPr/>
        </p:nvGrpSpPr>
        <p:grpSpPr bwMode="auto">
          <a:xfrm>
            <a:off x="5794375" y="3212106"/>
            <a:ext cx="903288" cy="693738"/>
            <a:chOff x="3696" y="1298"/>
            <a:chExt cx="569" cy="437"/>
          </a:xfrm>
        </p:grpSpPr>
        <p:pic>
          <p:nvPicPr>
            <p:cNvPr id="52290" name="Picture 14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3582" y="1412"/>
              <a:ext cx="43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91" name="Line 134"/>
            <p:cNvSpPr>
              <a:spLocks noChangeShapeType="1"/>
            </p:cNvSpPr>
            <p:nvPr/>
          </p:nvSpPr>
          <p:spPr bwMode="auto">
            <a:xfrm rot="5400000" flipV="1">
              <a:off x="4070" y="1333"/>
              <a:ext cx="4" cy="3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pic>
        <p:nvPicPr>
          <p:cNvPr id="30872" name="Picture 15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52800" y="4910731"/>
            <a:ext cx="83820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189"/>
          <p:cNvGrpSpPr>
            <a:grpSpLocks/>
          </p:cNvGrpSpPr>
          <p:nvPr/>
        </p:nvGrpSpPr>
        <p:grpSpPr bwMode="auto">
          <a:xfrm>
            <a:off x="6637339" y="3075582"/>
            <a:ext cx="187325" cy="1774825"/>
            <a:chOff x="4181" y="1484"/>
            <a:chExt cx="118" cy="1118"/>
          </a:xfrm>
        </p:grpSpPr>
        <p:sp>
          <p:nvSpPr>
            <p:cNvPr id="52278" name="Oval 112"/>
            <p:cNvSpPr>
              <a:spLocks noChangeArrowheads="1"/>
            </p:cNvSpPr>
            <p:nvPr/>
          </p:nvSpPr>
          <p:spPr bwMode="auto">
            <a:xfrm>
              <a:off x="4216" y="1484"/>
              <a:ext cx="46" cy="45"/>
            </a:xfrm>
            <a:prstGeom prst="ellipse">
              <a:avLst/>
            </a:prstGeom>
            <a:solidFill>
              <a:schemeClr val="folHlink"/>
            </a:solidFill>
            <a:ln w="38100">
              <a:solidFill>
                <a:schemeClr val="folHlink"/>
              </a:solidFill>
              <a:round/>
              <a:headEnd/>
              <a:tailEnd/>
            </a:ln>
          </p:spPr>
          <p:txBody>
            <a:bodyPr wrap="none" anchor="ctr"/>
            <a:lstStyle/>
            <a:p>
              <a:endParaRPr lang="fr-CA">
                <a:latin typeface="Gill Sans MT" pitchFamily="34" charset="0"/>
              </a:endParaRPr>
            </a:p>
          </p:txBody>
        </p:sp>
        <p:grpSp>
          <p:nvGrpSpPr>
            <p:cNvPr id="52279" name="Group 109"/>
            <p:cNvGrpSpPr>
              <a:grpSpLocks/>
            </p:cNvGrpSpPr>
            <p:nvPr/>
          </p:nvGrpSpPr>
          <p:grpSpPr bwMode="auto">
            <a:xfrm>
              <a:off x="4181" y="1533"/>
              <a:ext cx="118" cy="1069"/>
              <a:chOff x="4033" y="1541"/>
              <a:chExt cx="118" cy="1069"/>
            </a:xfrm>
          </p:grpSpPr>
          <p:grpSp>
            <p:nvGrpSpPr>
              <p:cNvPr id="52280" name="Group 73"/>
              <p:cNvGrpSpPr>
                <a:grpSpLocks/>
              </p:cNvGrpSpPr>
              <p:nvPr/>
            </p:nvGrpSpPr>
            <p:grpSpPr bwMode="auto">
              <a:xfrm>
                <a:off x="4034" y="1616"/>
                <a:ext cx="117" cy="462"/>
                <a:chOff x="4034" y="1616"/>
                <a:chExt cx="117" cy="462"/>
              </a:xfrm>
            </p:grpSpPr>
            <p:sp>
              <p:nvSpPr>
                <p:cNvPr id="52286" name="Line 69"/>
                <p:cNvSpPr>
                  <a:spLocks noChangeShapeType="1"/>
                </p:cNvSpPr>
                <p:nvPr/>
              </p:nvSpPr>
              <p:spPr bwMode="auto">
                <a:xfrm flipH="1">
                  <a:off x="4037" y="1616"/>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7" name="Line 70"/>
                <p:cNvSpPr>
                  <a:spLocks noChangeShapeType="1"/>
                </p:cNvSpPr>
                <p:nvPr/>
              </p:nvSpPr>
              <p:spPr bwMode="auto">
                <a:xfrm flipH="1">
                  <a:off x="4034" y="1728"/>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8" name="Line 71"/>
                <p:cNvSpPr>
                  <a:spLocks noChangeShapeType="1"/>
                </p:cNvSpPr>
                <p:nvPr/>
              </p:nvSpPr>
              <p:spPr bwMode="auto">
                <a:xfrm flipH="1">
                  <a:off x="4038" y="1843"/>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9" name="Line 72"/>
                <p:cNvSpPr>
                  <a:spLocks noChangeShapeType="1"/>
                </p:cNvSpPr>
                <p:nvPr/>
              </p:nvSpPr>
              <p:spPr bwMode="auto">
                <a:xfrm flipH="1">
                  <a:off x="4036" y="1961"/>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52281" name="Line 75"/>
              <p:cNvSpPr>
                <a:spLocks noChangeShapeType="1"/>
              </p:cNvSpPr>
              <p:nvPr/>
            </p:nvSpPr>
            <p:spPr bwMode="auto">
              <a:xfrm flipH="1">
                <a:off x="4036" y="2064"/>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2" name="Line 76"/>
              <p:cNvSpPr>
                <a:spLocks noChangeShapeType="1"/>
              </p:cNvSpPr>
              <p:nvPr/>
            </p:nvSpPr>
            <p:spPr bwMode="auto">
              <a:xfrm flipH="1">
                <a:off x="4033" y="2176"/>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3" name="Line 77"/>
              <p:cNvSpPr>
                <a:spLocks noChangeShapeType="1"/>
              </p:cNvSpPr>
              <p:nvPr/>
            </p:nvSpPr>
            <p:spPr bwMode="auto">
              <a:xfrm flipH="1">
                <a:off x="4037" y="2291"/>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4" name="Line 78"/>
              <p:cNvSpPr>
                <a:spLocks noChangeShapeType="1"/>
              </p:cNvSpPr>
              <p:nvPr/>
            </p:nvSpPr>
            <p:spPr bwMode="auto">
              <a:xfrm flipH="1">
                <a:off x="4035" y="2409"/>
                <a:ext cx="113" cy="117"/>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85" name="Line 92"/>
              <p:cNvSpPr>
                <a:spLocks noChangeShapeType="1"/>
              </p:cNvSpPr>
              <p:nvPr/>
            </p:nvSpPr>
            <p:spPr bwMode="auto">
              <a:xfrm flipH="1" flipV="1">
                <a:off x="4093" y="1541"/>
                <a:ext cx="2" cy="1069"/>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grpSp>
        <p:nvGrpSpPr>
          <p:cNvPr id="15" name="Group 154"/>
          <p:cNvGrpSpPr>
            <a:grpSpLocks/>
          </p:cNvGrpSpPr>
          <p:nvPr/>
        </p:nvGrpSpPr>
        <p:grpSpPr bwMode="auto">
          <a:xfrm>
            <a:off x="6692901" y="5556845"/>
            <a:ext cx="1536700" cy="142875"/>
            <a:chOff x="3859" y="2618"/>
            <a:chExt cx="968" cy="90"/>
          </a:xfrm>
        </p:grpSpPr>
        <p:sp>
          <p:nvSpPr>
            <p:cNvPr id="52275" name="Line 155"/>
            <p:cNvSpPr>
              <a:spLocks noChangeShapeType="1"/>
            </p:cNvSpPr>
            <p:nvPr/>
          </p:nvSpPr>
          <p:spPr bwMode="auto">
            <a:xfrm flipV="1">
              <a:off x="3860" y="2658"/>
              <a:ext cx="967" cy="5"/>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76" name="Line 156"/>
            <p:cNvSpPr>
              <a:spLocks noChangeShapeType="1"/>
            </p:cNvSpPr>
            <p:nvPr/>
          </p:nvSpPr>
          <p:spPr bwMode="auto">
            <a:xfrm>
              <a:off x="3859" y="2618"/>
              <a:ext cx="0" cy="90"/>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77" name="Line 157"/>
            <p:cNvSpPr>
              <a:spLocks noChangeShapeType="1"/>
            </p:cNvSpPr>
            <p:nvPr/>
          </p:nvSpPr>
          <p:spPr bwMode="auto">
            <a:xfrm>
              <a:off x="4826" y="2618"/>
              <a:ext cx="0" cy="90"/>
            </a:xfrm>
            <a:prstGeom prst="line">
              <a:avLst/>
            </a:prstGeom>
            <a:noFill/>
            <a:ln w="381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30878" name="Text Box 158"/>
          <p:cNvSpPr txBox="1">
            <a:spLocks noChangeArrowheads="1"/>
          </p:cNvSpPr>
          <p:nvPr/>
        </p:nvSpPr>
        <p:spPr bwMode="auto">
          <a:xfrm>
            <a:off x="5796136" y="5867980"/>
            <a:ext cx="18303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dirty="0"/>
              <a:t>Vue du dessous</a:t>
            </a:r>
          </a:p>
        </p:txBody>
      </p:sp>
      <p:sp>
        <p:nvSpPr>
          <p:cNvPr id="30879" name="AutoShape 159"/>
          <p:cNvSpPr>
            <a:spLocks noChangeArrowheads="1"/>
          </p:cNvSpPr>
          <p:nvPr/>
        </p:nvSpPr>
        <p:spPr bwMode="auto">
          <a:xfrm>
            <a:off x="7812088" y="5085356"/>
            <a:ext cx="228600" cy="533400"/>
          </a:xfrm>
          <a:prstGeom prst="downArrow">
            <a:avLst>
              <a:gd name="adj1" fmla="val 50000"/>
              <a:gd name="adj2" fmla="val 58333"/>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30880" name="Text Box 160"/>
          <p:cNvSpPr txBox="1">
            <a:spLocks noChangeArrowheads="1"/>
          </p:cNvSpPr>
          <p:nvPr/>
        </p:nvSpPr>
        <p:spPr bwMode="auto">
          <a:xfrm>
            <a:off x="8027988" y="4940895"/>
            <a:ext cx="3257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t>F</a:t>
            </a:r>
          </a:p>
        </p:txBody>
      </p:sp>
      <p:grpSp>
        <p:nvGrpSpPr>
          <p:cNvPr id="16" name="Group 161"/>
          <p:cNvGrpSpPr>
            <a:grpSpLocks/>
          </p:cNvGrpSpPr>
          <p:nvPr/>
        </p:nvGrpSpPr>
        <p:grpSpPr bwMode="auto">
          <a:xfrm>
            <a:off x="7013576" y="5521920"/>
            <a:ext cx="269875" cy="187325"/>
            <a:chOff x="4246" y="2606"/>
            <a:chExt cx="170" cy="118"/>
          </a:xfrm>
        </p:grpSpPr>
        <p:sp>
          <p:nvSpPr>
            <p:cNvPr id="52273" name="Line 162"/>
            <p:cNvSpPr>
              <a:spLocks noChangeShapeType="1"/>
            </p:cNvSpPr>
            <p:nvPr/>
          </p:nvSpPr>
          <p:spPr bwMode="auto">
            <a:xfrm flipV="1">
              <a:off x="4246" y="2606"/>
              <a:ext cx="16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2274" name="Line 163"/>
            <p:cNvSpPr>
              <a:spLocks noChangeShapeType="1"/>
            </p:cNvSpPr>
            <p:nvPr/>
          </p:nvSpPr>
          <p:spPr bwMode="auto">
            <a:xfrm flipV="1">
              <a:off x="4248" y="2724"/>
              <a:ext cx="16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30884" name="Text Box 164"/>
          <p:cNvSpPr txBox="1">
            <a:spLocks noChangeArrowheads="1"/>
          </p:cNvSpPr>
          <p:nvPr/>
        </p:nvSpPr>
        <p:spPr bwMode="auto">
          <a:xfrm>
            <a:off x="5064125" y="1724619"/>
            <a:ext cx="10810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Mors fixe</a:t>
            </a:r>
          </a:p>
        </p:txBody>
      </p:sp>
      <p:sp>
        <p:nvSpPr>
          <p:cNvPr id="30885" name="Text Box 165"/>
          <p:cNvSpPr txBox="1">
            <a:spLocks noChangeArrowheads="1"/>
          </p:cNvSpPr>
          <p:nvPr/>
        </p:nvSpPr>
        <p:spPr bwMode="auto">
          <a:xfrm>
            <a:off x="4927601" y="2661244"/>
            <a:ext cx="136683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Mors mobile</a:t>
            </a:r>
          </a:p>
        </p:txBody>
      </p:sp>
      <p:sp>
        <p:nvSpPr>
          <p:cNvPr id="30886" name="Text Box 166"/>
          <p:cNvSpPr txBox="1">
            <a:spLocks noChangeArrowheads="1"/>
          </p:cNvSpPr>
          <p:nvPr/>
        </p:nvSpPr>
        <p:spPr bwMode="auto">
          <a:xfrm>
            <a:off x="7813677" y="2507256"/>
            <a:ext cx="10080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Monture</a:t>
            </a:r>
          </a:p>
        </p:txBody>
      </p:sp>
      <p:sp>
        <p:nvSpPr>
          <p:cNvPr id="30887" name="Line 167"/>
          <p:cNvSpPr>
            <a:spLocks noChangeShapeType="1"/>
          </p:cNvSpPr>
          <p:nvPr/>
        </p:nvSpPr>
        <p:spPr bwMode="auto">
          <a:xfrm>
            <a:off x="6011863" y="1916707"/>
            <a:ext cx="531812" cy="184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30888" name="Line 168"/>
          <p:cNvSpPr>
            <a:spLocks noChangeShapeType="1"/>
          </p:cNvSpPr>
          <p:nvPr/>
        </p:nvSpPr>
        <p:spPr bwMode="auto">
          <a:xfrm>
            <a:off x="6124577" y="2853332"/>
            <a:ext cx="392113"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30889" name="Line 169"/>
          <p:cNvSpPr>
            <a:spLocks noChangeShapeType="1"/>
          </p:cNvSpPr>
          <p:nvPr/>
        </p:nvSpPr>
        <p:spPr bwMode="auto">
          <a:xfrm flipH="1">
            <a:off x="7596188" y="2767606"/>
            <a:ext cx="766763"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30890" name="Text Box 170"/>
          <p:cNvSpPr txBox="1">
            <a:spLocks noChangeArrowheads="1"/>
          </p:cNvSpPr>
          <p:nvPr/>
        </p:nvSpPr>
        <p:spPr bwMode="auto">
          <a:xfrm>
            <a:off x="7596188" y="3997920"/>
            <a:ext cx="12239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de serrage (inter-appui)</a:t>
            </a:r>
          </a:p>
        </p:txBody>
      </p:sp>
      <p:sp>
        <p:nvSpPr>
          <p:cNvPr id="30891" name="Line 171"/>
          <p:cNvSpPr>
            <a:spLocks noChangeShapeType="1"/>
          </p:cNvSpPr>
          <p:nvPr/>
        </p:nvSpPr>
        <p:spPr bwMode="auto">
          <a:xfrm flipH="1">
            <a:off x="7324726" y="4293195"/>
            <a:ext cx="560388" cy="6365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30892" name="Text Box 172"/>
          <p:cNvSpPr txBox="1">
            <a:spLocks noChangeArrowheads="1"/>
          </p:cNvSpPr>
          <p:nvPr/>
        </p:nvSpPr>
        <p:spPr bwMode="auto">
          <a:xfrm>
            <a:off x="4524377" y="4261444"/>
            <a:ext cx="18002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Vis de serrage</a:t>
            </a:r>
          </a:p>
        </p:txBody>
      </p:sp>
      <p:sp>
        <p:nvSpPr>
          <p:cNvPr id="30893" name="Line 173"/>
          <p:cNvSpPr>
            <a:spLocks noChangeShapeType="1"/>
          </p:cNvSpPr>
          <p:nvPr/>
        </p:nvSpPr>
        <p:spPr bwMode="auto">
          <a:xfrm>
            <a:off x="5724525" y="4509095"/>
            <a:ext cx="1009651"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52263" name="Text Box 186"/>
          <p:cNvSpPr txBox="1">
            <a:spLocks noChangeArrowheads="1"/>
          </p:cNvSpPr>
          <p:nvPr/>
        </p:nvSpPr>
        <p:spPr bwMode="auto">
          <a:xfrm>
            <a:off x="990601" y="404664"/>
            <a:ext cx="7200252" cy="707886"/>
          </a:xfrm>
          <a:prstGeom prst="rect">
            <a:avLst/>
          </a:prstGeom>
          <a:noFill/>
          <a:ln w="2857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4000" cap="all" dirty="0">
                <a:latin typeface="+mj-lt"/>
                <a:ea typeface="+mj-ea"/>
                <a:cs typeface="+mj-cs"/>
              </a:rPr>
              <a:t>Pour se pratiquer…</a:t>
            </a:r>
          </a:p>
        </p:txBody>
      </p:sp>
      <p:grpSp>
        <p:nvGrpSpPr>
          <p:cNvPr id="17" name="Groupe 114"/>
          <p:cNvGrpSpPr>
            <a:grpSpLocks/>
          </p:cNvGrpSpPr>
          <p:nvPr/>
        </p:nvGrpSpPr>
        <p:grpSpPr bwMode="auto">
          <a:xfrm>
            <a:off x="6545263" y="2996207"/>
            <a:ext cx="385763" cy="233363"/>
            <a:chOff x="3707904" y="2404258"/>
            <a:chExt cx="385762" cy="232654"/>
          </a:xfrm>
        </p:grpSpPr>
        <p:sp>
          <p:nvSpPr>
            <p:cNvPr id="52271" name="Line 111"/>
            <p:cNvSpPr>
              <a:spLocks noChangeShapeType="1"/>
            </p:cNvSpPr>
            <p:nvPr/>
          </p:nvSpPr>
          <p:spPr bwMode="auto">
            <a:xfrm>
              <a:off x="3707904" y="2404258"/>
              <a:ext cx="385762" cy="1588"/>
            </a:xfrm>
            <a:prstGeom prst="line">
              <a:avLst/>
            </a:prstGeom>
            <a:noFill/>
            <a:ln w="3810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4" name="Arc 113"/>
            <p:cNvSpPr/>
            <p:nvPr/>
          </p:nvSpPr>
          <p:spPr>
            <a:xfrm>
              <a:off x="3779341" y="2421668"/>
              <a:ext cx="215900" cy="215244"/>
            </a:xfrm>
            <a:prstGeom prst="arc">
              <a:avLst>
                <a:gd name="adj1" fmla="val 10066886"/>
                <a:gd name="adj2" fmla="val 700010"/>
              </a:avLst>
            </a:prstGeom>
            <a:ln w="38100">
              <a:solidFill>
                <a:srgbClr val="3399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A"/>
            </a:p>
          </p:txBody>
        </p:sp>
      </p:grpSp>
      <p:sp>
        <p:nvSpPr>
          <p:cNvPr id="116" name="Line 121"/>
          <p:cNvSpPr>
            <a:spLocks noChangeShapeType="1"/>
          </p:cNvSpPr>
          <p:nvPr/>
        </p:nvSpPr>
        <p:spPr bwMode="auto">
          <a:xfrm flipV="1">
            <a:off x="6732588" y="2853331"/>
            <a:ext cx="431800" cy="206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620545" name="Arc 1"/>
          <p:cNvSpPr>
            <a:spLocks noChangeAspect="1"/>
          </p:cNvSpPr>
          <p:nvPr/>
        </p:nvSpPr>
        <p:spPr bwMode="auto">
          <a:xfrm flipH="1">
            <a:off x="5470525" y="4821831"/>
            <a:ext cx="131763" cy="247650"/>
          </a:xfrm>
          <a:custGeom>
            <a:avLst/>
            <a:gdLst>
              <a:gd name="T0" fmla="*/ 1432016 w 39778"/>
              <a:gd name="T1" fmla="*/ 6374271 h 43200"/>
              <a:gd name="T2" fmla="*/ 1445756 w 39778"/>
              <a:gd name="T3" fmla="*/ 1871489 h 43200"/>
              <a:gd name="T4" fmla="*/ 785063 w 39778"/>
              <a:gd name="T5" fmla="*/ 4069279 h 43200"/>
              <a:gd name="T6" fmla="*/ 0 60000 65536"/>
              <a:gd name="T7" fmla="*/ 0 60000 65536"/>
              <a:gd name="T8" fmla="*/ 0 60000 65536"/>
              <a:gd name="T9" fmla="*/ 0 w 39778"/>
              <a:gd name="T10" fmla="*/ 0 h 43200"/>
              <a:gd name="T11" fmla="*/ 39778 w 39778"/>
              <a:gd name="T12" fmla="*/ 43200 h 43200"/>
            </a:gdLst>
            <a:ahLst/>
            <a:cxnLst>
              <a:cxn ang="T6">
                <a:pos x="T0" y="T1"/>
              </a:cxn>
              <a:cxn ang="T7">
                <a:pos x="T2" y="T3"/>
              </a:cxn>
              <a:cxn ang="T8">
                <a:pos x="T4" y="T5"/>
              </a:cxn>
            </a:cxnLst>
            <a:rect l="T9" t="T10" r="T11" b="T12"/>
            <a:pathLst>
              <a:path w="39778" h="43200" fill="none" extrusionOk="0">
                <a:moveTo>
                  <a:pt x="39400" y="33835"/>
                </a:moveTo>
                <a:cubicBezTo>
                  <a:pt x="35371" y="39697"/>
                  <a:pt x="28713" y="43199"/>
                  <a:pt x="21600" y="43200"/>
                </a:cubicBezTo>
                <a:cubicBezTo>
                  <a:pt x="9670" y="43200"/>
                  <a:pt x="0" y="33529"/>
                  <a:pt x="0" y="21600"/>
                </a:cubicBezTo>
                <a:cubicBezTo>
                  <a:pt x="0" y="9670"/>
                  <a:pt x="9670" y="0"/>
                  <a:pt x="21600" y="0"/>
                </a:cubicBezTo>
                <a:cubicBezTo>
                  <a:pt x="28955" y="-1"/>
                  <a:pt x="35805" y="3743"/>
                  <a:pt x="39778" y="9933"/>
                </a:cubicBezTo>
              </a:path>
              <a:path w="39778" h="43200" stroke="0" extrusionOk="0">
                <a:moveTo>
                  <a:pt x="39400" y="33835"/>
                </a:moveTo>
                <a:cubicBezTo>
                  <a:pt x="35371" y="39697"/>
                  <a:pt x="28713" y="43199"/>
                  <a:pt x="21600" y="43200"/>
                </a:cubicBezTo>
                <a:cubicBezTo>
                  <a:pt x="9670" y="43200"/>
                  <a:pt x="0" y="33529"/>
                  <a:pt x="0" y="21600"/>
                </a:cubicBezTo>
                <a:cubicBezTo>
                  <a:pt x="0" y="9670"/>
                  <a:pt x="9670" y="0"/>
                  <a:pt x="21600" y="0"/>
                </a:cubicBezTo>
                <a:cubicBezTo>
                  <a:pt x="28955" y="-1"/>
                  <a:pt x="35805" y="3743"/>
                  <a:pt x="39778" y="9933"/>
                </a:cubicBezTo>
                <a:lnTo>
                  <a:pt x="21600" y="21600"/>
                </a:lnTo>
                <a:close/>
              </a:path>
            </a:pathLst>
          </a:custGeom>
          <a:noFill/>
          <a:ln w="12700">
            <a:solidFill>
              <a:srgbClr val="000000"/>
            </a:solidFill>
            <a:round/>
            <a:headEnd type="triangle" w="med" len="sm"/>
            <a:tailEnd type="triangle" w="med" len="sm"/>
          </a:ln>
          <a:extLst>
            <a:ext uri="{909E8E84-426E-40DD-AFC4-6F175D3DCCD1}">
              <a14:hiddenFill xmlns:a14="http://schemas.microsoft.com/office/drawing/2010/main" xmlns="">
                <a:solidFill>
                  <a:srgbClr val="FFFFFF"/>
                </a:solidFill>
              </a14:hiddenFill>
            </a:ext>
          </a:extLst>
        </p:spPr>
        <p:txBody>
          <a:bodyPr/>
          <a:lstStyle/>
          <a:p>
            <a:endParaRPr lang="fr-CA"/>
          </a:p>
        </p:txBody>
      </p:sp>
      <p:sp>
        <p:nvSpPr>
          <p:cNvPr id="118" name="Arc 1"/>
          <p:cNvSpPr>
            <a:spLocks noChangeAspect="1"/>
          </p:cNvSpPr>
          <p:nvPr/>
        </p:nvSpPr>
        <p:spPr bwMode="auto">
          <a:xfrm rot="16200000" flipH="1">
            <a:off x="7222332" y="2722363"/>
            <a:ext cx="131763" cy="247651"/>
          </a:xfrm>
          <a:custGeom>
            <a:avLst/>
            <a:gdLst>
              <a:gd name="T0" fmla="*/ 1432016 w 39778"/>
              <a:gd name="T1" fmla="*/ 6374271 h 43200"/>
              <a:gd name="T2" fmla="*/ 1445756 w 39778"/>
              <a:gd name="T3" fmla="*/ 1871489 h 43200"/>
              <a:gd name="T4" fmla="*/ 785063 w 39778"/>
              <a:gd name="T5" fmla="*/ 4069279 h 43200"/>
              <a:gd name="T6" fmla="*/ 0 60000 65536"/>
              <a:gd name="T7" fmla="*/ 0 60000 65536"/>
              <a:gd name="T8" fmla="*/ 0 60000 65536"/>
              <a:gd name="T9" fmla="*/ 0 w 39778"/>
              <a:gd name="T10" fmla="*/ 0 h 43200"/>
              <a:gd name="T11" fmla="*/ 39778 w 39778"/>
              <a:gd name="T12" fmla="*/ 43200 h 43200"/>
            </a:gdLst>
            <a:ahLst/>
            <a:cxnLst>
              <a:cxn ang="T6">
                <a:pos x="T0" y="T1"/>
              </a:cxn>
              <a:cxn ang="T7">
                <a:pos x="T2" y="T3"/>
              </a:cxn>
              <a:cxn ang="T8">
                <a:pos x="T4" y="T5"/>
              </a:cxn>
            </a:cxnLst>
            <a:rect l="T9" t="T10" r="T11" b="T12"/>
            <a:pathLst>
              <a:path w="39778" h="43200" fill="none" extrusionOk="0">
                <a:moveTo>
                  <a:pt x="39400" y="33835"/>
                </a:moveTo>
                <a:cubicBezTo>
                  <a:pt x="35371" y="39697"/>
                  <a:pt x="28713" y="43199"/>
                  <a:pt x="21600" y="43200"/>
                </a:cubicBezTo>
                <a:cubicBezTo>
                  <a:pt x="9670" y="43200"/>
                  <a:pt x="0" y="33529"/>
                  <a:pt x="0" y="21600"/>
                </a:cubicBezTo>
                <a:cubicBezTo>
                  <a:pt x="0" y="9670"/>
                  <a:pt x="9670" y="0"/>
                  <a:pt x="21600" y="0"/>
                </a:cubicBezTo>
                <a:cubicBezTo>
                  <a:pt x="28955" y="-1"/>
                  <a:pt x="35805" y="3743"/>
                  <a:pt x="39778" y="9933"/>
                </a:cubicBezTo>
              </a:path>
              <a:path w="39778" h="43200" stroke="0" extrusionOk="0">
                <a:moveTo>
                  <a:pt x="39400" y="33835"/>
                </a:moveTo>
                <a:cubicBezTo>
                  <a:pt x="35371" y="39697"/>
                  <a:pt x="28713" y="43199"/>
                  <a:pt x="21600" y="43200"/>
                </a:cubicBezTo>
                <a:cubicBezTo>
                  <a:pt x="9670" y="43200"/>
                  <a:pt x="0" y="33529"/>
                  <a:pt x="0" y="21600"/>
                </a:cubicBezTo>
                <a:cubicBezTo>
                  <a:pt x="0" y="9670"/>
                  <a:pt x="9670" y="0"/>
                  <a:pt x="21600" y="0"/>
                </a:cubicBezTo>
                <a:cubicBezTo>
                  <a:pt x="28955" y="-1"/>
                  <a:pt x="35805" y="3743"/>
                  <a:pt x="39778" y="9933"/>
                </a:cubicBezTo>
                <a:lnTo>
                  <a:pt x="21600" y="21600"/>
                </a:lnTo>
                <a:close/>
              </a:path>
            </a:pathLst>
          </a:custGeom>
          <a:noFill/>
          <a:ln w="6350">
            <a:solidFill>
              <a:srgbClr val="000000"/>
            </a:solidFill>
            <a:round/>
            <a:headEnd type="triangle" w="med" len="sm"/>
            <a:tailEnd type="triangle" w="med" len="sm"/>
          </a:ln>
          <a:extLst>
            <a:ext uri="{909E8E84-426E-40DD-AFC4-6F175D3DCCD1}">
              <a14:hiddenFill xmlns:a14="http://schemas.microsoft.com/office/drawing/2010/main" xmlns="">
                <a:solidFill>
                  <a:srgbClr val="FFFFFF"/>
                </a:solidFill>
              </a14:hiddenFill>
            </a:ext>
          </a:extLst>
        </p:spPr>
        <p:txBody>
          <a:bodyPr/>
          <a:lstStyle/>
          <a:p>
            <a:endParaRPr lang="fr-CA"/>
          </a:p>
        </p:txBody>
      </p:sp>
      <p:sp>
        <p:nvSpPr>
          <p:cNvPr id="123" name="Line 121"/>
          <p:cNvSpPr>
            <a:spLocks noChangeShapeType="1"/>
          </p:cNvSpPr>
          <p:nvPr/>
        </p:nvSpPr>
        <p:spPr bwMode="auto">
          <a:xfrm flipH="1" flipV="1">
            <a:off x="5603875" y="4952006"/>
            <a:ext cx="363539" cy="14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pic>
        <p:nvPicPr>
          <p:cNvPr id="52269" name="Image 1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16013" y="2061170"/>
            <a:ext cx="2735263"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70" name="ZoneTexte 98"/>
          <p:cNvSpPr txBox="1">
            <a:spLocks noChangeArrowheads="1"/>
          </p:cNvSpPr>
          <p:nvPr/>
        </p:nvSpPr>
        <p:spPr bwMode="auto">
          <a:xfrm>
            <a:off x="5334001" y="6480175"/>
            <a:ext cx="345598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CA" sz="1100" i="1">
                <a:latin typeface="Gill Sans MT" pitchFamily="34" charset="0"/>
              </a:rPr>
              <a:t>Diapositive inspirée du CDP</a:t>
            </a:r>
          </a:p>
        </p:txBody>
      </p:sp>
    </p:spTree>
    <p:extLst>
      <p:ext uri="{BB962C8B-B14F-4D97-AF65-F5344CB8AC3E}">
        <p14:creationId xmlns:p14="http://schemas.microsoft.com/office/powerpoint/2010/main" xmlns="" val="2486282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8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07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307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307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308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307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307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0887"/>
                                        </p:tgtEl>
                                        <p:attrNameLst>
                                          <p:attrName>style.visibility</p:attrName>
                                        </p:attrNameLst>
                                      </p:cBhvr>
                                      <p:to>
                                        <p:strVal val="visible"/>
                                      </p:to>
                                    </p:set>
                                    <p:animEffect transition="in" filter="wipe(down)">
                                      <p:cBhvr>
                                        <p:cTn id="41" dur="500"/>
                                        <p:tgtEl>
                                          <p:spTgt spid="3088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884"/>
                                        </p:tgtEl>
                                        <p:attrNameLst>
                                          <p:attrName>style.visibility</p:attrName>
                                        </p:attrNameLst>
                                      </p:cBhvr>
                                      <p:to>
                                        <p:strVal val="visible"/>
                                      </p:to>
                                    </p:set>
                                    <p:animEffect transition="in" filter="wipe(down)">
                                      <p:cBhvr>
                                        <p:cTn id="44" dur="500"/>
                                        <p:tgtEl>
                                          <p:spTgt spid="3088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0888"/>
                                        </p:tgtEl>
                                        <p:attrNameLst>
                                          <p:attrName>style.visibility</p:attrName>
                                        </p:attrNameLst>
                                      </p:cBhvr>
                                      <p:to>
                                        <p:strVal val="visible"/>
                                      </p:to>
                                    </p:set>
                                    <p:animEffect transition="in" filter="wipe(down)">
                                      <p:cBhvr>
                                        <p:cTn id="47" dur="500"/>
                                        <p:tgtEl>
                                          <p:spTgt spid="3088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885"/>
                                        </p:tgtEl>
                                        <p:attrNameLst>
                                          <p:attrName>style.visibility</p:attrName>
                                        </p:attrNameLst>
                                      </p:cBhvr>
                                      <p:to>
                                        <p:strVal val="visible"/>
                                      </p:to>
                                    </p:set>
                                    <p:animEffect transition="in" filter="wipe(down)">
                                      <p:cBhvr>
                                        <p:cTn id="50" dur="500"/>
                                        <p:tgtEl>
                                          <p:spTgt spid="3088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0893"/>
                                        </p:tgtEl>
                                        <p:attrNameLst>
                                          <p:attrName>style.visibility</p:attrName>
                                        </p:attrNameLst>
                                      </p:cBhvr>
                                      <p:to>
                                        <p:strVal val="visible"/>
                                      </p:to>
                                    </p:set>
                                    <p:animEffect transition="in" filter="wipe(down)">
                                      <p:cBhvr>
                                        <p:cTn id="53" dur="500"/>
                                        <p:tgtEl>
                                          <p:spTgt spid="3089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892"/>
                                        </p:tgtEl>
                                        <p:attrNameLst>
                                          <p:attrName>style.visibility</p:attrName>
                                        </p:attrNameLst>
                                      </p:cBhvr>
                                      <p:to>
                                        <p:strVal val="visible"/>
                                      </p:to>
                                    </p:set>
                                    <p:animEffect transition="in" filter="wipe(down)">
                                      <p:cBhvr>
                                        <p:cTn id="56" dur="500"/>
                                        <p:tgtEl>
                                          <p:spTgt spid="3089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0891"/>
                                        </p:tgtEl>
                                        <p:attrNameLst>
                                          <p:attrName>style.visibility</p:attrName>
                                        </p:attrNameLst>
                                      </p:cBhvr>
                                      <p:to>
                                        <p:strVal val="visible"/>
                                      </p:to>
                                    </p:set>
                                    <p:animEffect transition="in" filter="wipe(down)">
                                      <p:cBhvr>
                                        <p:cTn id="59" dur="500"/>
                                        <p:tgtEl>
                                          <p:spTgt spid="3089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0890"/>
                                        </p:tgtEl>
                                        <p:attrNameLst>
                                          <p:attrName>style.visibility</p:attrName>
                                        </p:attrNameLst>
                                      </p:cBhvr>
                                      <p:to>
                                        <p:strVal val="visible"/>
                                      </p:to>
                                    </p:set>
                                    <p:animEffect transition="in" filter="wipe(down)">
                                      <p:cBhvr>
                                        <p:cTn id="62" dur="500"/>
                                        <p:tgtEl>
                                          <p:spTgt spid="3089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0889"/>
                                        </p:tgtEl>
                                        <p:attrNameLst>
                                          <p:attrName>style.visibility</p:attrName>
                                        </p:attrNameLst>
                                      </p:cBhvr>
                                      <p:to>
                                        <p:strVal val="visible"/>
                                      </p:to>
                                    </p:set>
                                    <p:animEffect transition="in" filter="wipe(down)">
                                      <p:cBhvr>
                                        <p:cTn id="65" dur="500"/>
                                        <p:tgtEl>
                                          <p:spTgt spid="3088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0886"/>
                                        </p:tgtEl>
                                        <p:attrNameLst>
                                          <p:attrName>style.visibility</p:attrName>
                                        </p:attrNameLst>
                                      </p:cBhvr>
                                      <p:to>
                                        <p:strVal val="visible"/>
                                      </p:to>
                                    </p:set>
                                    <p:animEffect transition="in" filter="wipe(down)">
                                      <p:cBhvr>
                                        <p:cTn id="68" dur="500"/>
                                        <p:tgtEl>
                                          <p:spTgt spid="308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00"/>
                                        <p:tgtEl>
                                          <p:spTgt spid="7"/>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11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down)">
                                      <p:cBhvr>
                                        <p:cTn id="82" dur="5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00"/>
                                        <p:tgtEl>
                                          <p:spTgt spid="8"/>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62054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30878"/>
                                        </p:tgtEl>
                                        <p:attrNameLst>
                                          <p:attrName>style.visibility</p:attrName>
                                        </p:attrNameLst>
                                      </p:cBhvr>
                                      <p:to>
                                        <p:strVal val="visible"/>
                                      </p:to>
                                    </p:set>
                                    <p:animEffect transition="in" filter="wipe(down)">
                                      <p:cBhvr>
                                        <p:cTn id="96" dur="500"/>
                                        <p:tgtEl>
                                          <p:spTgt spid="30878"/>
                                        </p:tgtEl>
                                      </p:cBhvr>
                                    </p:animEffect>
                                  </p:childTnLst>
                                </p:cTn>
                              </p:par>
                              <p:par>
                                <p:cTn id="97" presetID="22" presetClass="entr" presetSubtype="4"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down)">
                                      <p:cBhvr>
                                        <p:cTn id="99" dur="500"/>
                                        <p:tgtEl>
                                          <p:spTgt spid="16"/>
                                        </p:tgtEl>
                                      </p:cBhvr>
                                    </p:animEffect>
                                  </p:childTnLst>
                                </p:cTn>
                              </p:par>
                              <p:par>
                                <p:cTn id="100" presetID="22" presetClass="entr" presetSubtype="4"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par>
                                <p:cTn id="103" presetID="22" presetClass="entr" presetSubtype="4"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0879"/>
                                        </p:tgtEl>
                                        <p:attrNameLst>
                                          <p:attrName>style.visibility</p:attrName>
                                        </p:attrNameLst>
                                      </p:cBhvr>
                                      <p:to>
                                        <p:strVal val="visible"/>
                                      </p:to>
                                    </p:set>
                                    <p:animEffect transition="in" filter="wipe(down)">
                                      <p:cBhvr>
                                        <p:cTn id="110" dur="500"/>
                                        <p:tgtEl>
                                          <p:spTgt spid="3087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0880"/>
                                        </p:tgtEl>
                                        <p:attrNameLst>
                                          <p:attrName>style.visibility</p:attrName>
                                        </p:attrNameLst>
                                      </p:cBhvr>
                                      <p:to>
                                        <p:strVal val="visible"/>
                                      </p:to>
                                    </p:set>
                                    <p:animEffect transition="in" filter="wipe(down)">
                                      <p:cBhvr>
                                        <p:cTn id="113" dur="500"/>
                                        <p:tgtEl>
                                          <p:spTgt spid="30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8" grpId="0"/>
      <p:bldP spid="30879" grpId="0" animBg="1"/>
      <p:bldP spid="30880" grpId="0"/>
      <p:bldP spid="30884" grpId="0"/>
      <p:bldP spid="30885" grpId="0"/>
      <p:bldP spid="30886" grpId="0"/>
      <p:bldP spid="30887" grpId="0" animBg="1"/>
      <p:bldP spid="30888" grpId="0" animBg="1"/>
      <p:bldP spid="30889" grpId="0" animBg="1"/>
      <p:bldP spid="30890" grpId="0"/>
      <p:bldP spid="30891" grpId="0" animBg="1"/>
      <p:bldP spid="30892" grpId="0"/>
      <p:bldP spid="30893" grpId="0" animBg="1"/>
      <p:bldP spid="116" grpId="0" animBg="1"/>
      <p:bldP spid="620545" grpId="0" animBg="1"/>
      <p:bldP spid="118" grpId="0" animBg="1"/>
      <p:bldP spid="1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864097" y="1700808"/>
            <a:ext cx="4248151" cy="4968875"/>
          </a:xfrm>
          <a:prstGeom prst="rect">
            <a:avLst/>
          </a:prstGeom>
          <a:solidFill>
            <a:schemeClr val="bg1"/>
          </a:solidFill>
          <a:ln w="57150">
            <a:solidFill>
              <a:schemeClr val="tx1"/>
            </a:solidFill>
            <a:miter lim="800000"/>
            <a:headEnd/>
            <a:tailEnd/>
          </a:ln>
        </p:spPr>
        <p:txBody>
          <a:bodyPr wrap="none" anchor="ctr"/>
          <a:lstStyle/>
          <a:p>
            <a:pPr algn="ctr"/>
            <a:endParaRPr lang="fr-FR"/>
          </a:p>
        </p:txBody>
      </p:sp>
      <p:sp>
        <p:nvSpPr>
          <p:cNvPr id="53251" name="Freeform 97" descr="5 %"/>
          <p:cNvSpPr>
            <a:spLocks/>
          </p:cNvSpPr>
          <p:nvPr/>
        </p:nvSpPr>
        <p:spPr bwMode="auto">
          <a:xfrm>
            <a:off x="2246810" y="5139332"/>
            <a:ext cx="1443037" cy="153988"/>
          </a:xfrm>
          <a:custGeom>
            <a:avLst/>
            <a:gdLst>
              <a:gd name="T0" fmla="*/ 20161244 w 909"/>
              <a:gd name="T1" fmla="*/ 115927577 h 97"/>
              <a:gd name="T2" fmla="*/ 32761230 w 909"/>
              <a:gd name="T3" fmla="*/ 52924255 h 97"/>
              <a:gd name="T4" fmla="*/ 55443428 w 909"/>
              <a:gd name="T5" fmla="*/ 35282303 h 97"/>
              <a:gd name="T6" fmla="*/ 85685285 w 909"/>
              <a:gd name="T7" fmla="*/ 22682273 h 97"/>
              <a:gd name="T8" fmla="*/ 110886856 w 909"/>
              <a:gd name="T9" fmla="*/ 7561288 h 97"/>
              <a:gd name="T10" fmla="*/ 138607764 w 909"/>
              <a:gd name="T11" fmla="*/ 5040329 h 97"/>
              <a:gd name="T12" fmla="*/ 141128713 w 909"/>
              <a:gd name="T13" fmla="*/ 42843588 h 97"/>
              <a:gd name="T14" fmla="*/ 141128713 w 909"/>
              <a:gd name="T15" fmla="*/ 73085564 h 97"/>
              <a:gd name="T16" fmla="*/ 178930240 w 909"/>
              <a:gd name="T17" fmla="*/ 73085564 h 97"/>
              <a:gd name="T18" fmla="*/ 252015569 w 909"/>
              <a:gd name="T19" fmla="*/ 73085564 h 97"/>
              <a:gd name="T20" fmla="*/ 342741138 w 909"/>
              <a:gd name="T21" fmla="*/ 73085564 h 97"/>
              <a:gd name="T22" fmla="*/ 428426497 w 909"/>
              <a:gd name="T23" fmla="*/ 73085564 h 97"/>
              <a:gd name="T24" fmla="*/ 587195450 w 909"/>
              <a:gd name="T25" fmla="*/ 73085564 h 97"/>
              <a:gd name="T26" fmla="*/ 766127227 w 909"/>
              <a:gd name="T27" fmla="*/ 73085564 h 97"/>
              <a:gd name="T28" fmla="*/ 1063505680 w 909"/>
              <a:gd name="T29" fmla="*/ 68045237 h 97"/>
              <a:gd name="T30" fmla="*/ 1318040511 w 909"/>
              <a:gd name="T31" fmla="*/ 68045237 h 97"/>
              <a:gd name="T32" fmla="*/ 1575096291 w 909"/>
              <a:gd name="T33" fmla="*/ 68045237 h 97"/>
              <a:gd name="T34" fmla="*/ 1741426898 w 909"/>
              <a:gd name="T35" fmla="*/ 65524279 h 97"/>
              <a:gd name="T36" fmla="*/ 1937998964 w 909"/>
              <a:gd name="T37" fmla="*/ 65524279 h 97"/>
              <a:gd name="T38" fmla="*/ 2023684224 w 909"/>
              <a:gd name="T39" fmla="*/ 65524279 h 97"/>
              <a:gd name="T40" fmla="*/ 2111890432 w 909"/>
              <a:gd name="T41" fmla="*/ 68045237 h 97"/>
              <a:gd name="T42" fmla="*/ 2147483647 w 909"/>
              <a:gd name="T43" fmla="*/ 68045237 h 97"/>
              <a:gd name="T44" fmla="*/ 2147483647 w 909"/>
              <a:gd name="T45" fmla="*/ 7561288 h 97"/>
              <a:gd name="T46" fmla="*/ 2147483647 w 909"/>
              <a:gd name="T47" fmla="*/ 20161315 h 97"/>
              <a:gd name="T48" fmla="*/ 2147483647 w 909"/>
              <a:gd name="T49" fmla="*/ 57964582 h 97"/>
              <a:gd name="T50" fmla="*/ 2147483647 w 909"/>
              <a:gd name="T51" fmla="*/ 88206546 h 97"/>
              <a:gd name="T52" fmla="*/ 2147483647 w 909"/>
              <a:gd name="T53" fmla="*/ 128529189 h 97"/>
              <a:gd name="T54" fmla="*/ 2147483647 w 909"/>
              <a:gd name="T55" fmla="*/ 166330850 h 97"/>
              <a:gd name="T56" fmla="*/ 2147483647 w 909"/>
              <a:gd name="T57" fmla="*/ 196572814 h 97"/>
              <a:gd name="T58" fmla="*/ 2147483647 w 909"/>
              <a:gd name="T59" fmla="*/ 224295457 h 97"/>
              <a:gd name="T60" fmla="*/ 2147483647 w 909"/>
              <a:gd name="T61" fmla="*/ 234376112 h 97"/>
              <a:gd name="T62" fmla="*/ 2147483647 w 909"/>
              <a:gd name="T63" fmla="*/ 241935809 h 97"/>
              <a:gd name="T64" fmla="*/ 2144651650 w 909"/>
              <a:gd name="T65" fmla="*/ 211693845 h 97"/>
              <a:gd name="T66" fmla="*/ 2144651650 w 909"/>
              <a:gd name="T67" fmla="*/ 181451832 h 97"/>
              <a:gd name="T68" fmla="*/ 2053926080 w 909"/>
              <a:gd name="T69" fmla="*/ 181451832 h 97"/>
              <a:gd name="T70" fmla="*/ 1925398984 w 909"/>
              <a:gd name="T71" fmla="*/ 181451832 h 97"/>
              <a:gd name="T72" fmla="*/ 1766628445 w 909"/>
              <a:gd name="T73" fmla="*/ 181451832 h 97"/>
              <a:gd name="T74" fmla="*/ 1612899405 w 909"/>
              <a:gd name="T75" fmla="*/ 186492159 h 97"/>
              <a:gd name="T76" fmla="*/ 1454128865 w 909"/>
              <a:gd name="T77" fmla="*/ 189013116 h 97"/>
              <a:gd name="T78" fmla="*/ 1260077747 w 909"/>
              <a:gd name="T79" fmla="*/ 189013116 h 97"/>
              <a:gd name="T80" fmla="*/ 1086186279 w 909"/>
              <a:gd name="T81" fmla="*/ 181451832 h 97"/>
              <a:gd name="T82" fmla="*/ 940017306 w 909"/>
              <a:gd name="T83" fmla="*/ 186492159 h 97"/>
              <a:gd name="T84" fmla="*/ 753525660 w 909"/>
              <a:gd name="T85" fmla="*/ 181451832 h 97"/>
              <a:gd name="T86" fmla="*/ 579635779 w 909"/>
              <a:gd name="T87" fmla="*/ 181451832 h 97"/>
              <a:gd name="T88" fmla="*/ 466228024 w 909"/>
              <a:gd name="T89" fmla="*/ 181451832 h 97"/>
              <a:gd name="T90" fmla="*/ 365421737 w 909"/>
              <a:gd name="T91" fmla="*/ 181451832 h 97"/>
              <a:gd name="T92" fmla="*/ 239414002 w 909"/>
              <a:gd name="T93" fmla="*/ 181451832 h 97"/>
              <a:gd name="T94" fmla="*/ 194051168 w 909"/>
              <a:gd name="T95" fmla="*/ 181451832 h 97"/>
              <a:gd name="T96" fmla="*/ 156249641 w 909"/>
              <a:gd name="T97" fmla="*/ 181451832 h 97"/>
              <a:gd name="T98" fmla="*/ 148688383 w 909"/>
              <a:gd name="T99" fmla="*/ 216734172 h 97"/>
              <a:gd name="T100" fmla="*/ 141128713 w 909"/>
              <a:gd name="T101" fmla="*/ 241935809 h 97"/>
              <a:gd name="T102" fmla="*/ 103325574 w 909"/>
              <a:gd name="T103" fmla="*/ 234376112 h 97"/>
              <a:gd name="T104" fmla="*/ 78124027 w 909"/>
              <a:gd name="T105" fmla="*/ 224295457 h 97"/>
              <a:gd name="T106" fmla="*/ 55443428 w 909"/>
              <a:gd name="T107" fmla="*/ 211693845 h 97"/>
              <a:gd name="T108" fmla="*/ 32761230 w 909"/>
              <a:gd name="T109" fmla="*/ 194053444 h 97"/>
              <a:gd name="T110" fmla="*/ 17640295 w 909"/>
              <a:gd name="T111" fmla="*/ 166330850 h 97"/>
              <a:gd name="T112" fmla="*/ 2519362 w 909"/>
              <a:gd name="T113" fmla="*/ 136088886 h 97"/>
              <a:gd name="T114" fmla="*/ 20161244 w 909"/>
              <a:gd name="T115" fmla="*/ 115927577 h 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9"/>
              <a:gd name="T175" fmla="*/ 0 h 97"/>
              <a:gd name="T176" fmla="*/ 909 w 909"/>
              <a:gd name="T177" fmla="*/ 97 h 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9" h="97">
                <a:moveTo>
                  <a:pt x="8" y="46"/>
                </a:moveTo>
                <a:cubicBezTo>
                  <a:pt x="10" y="41"/>
                  <a:pt x="11" y="26"/>
                  <a:pt x="13" y="21"/>
                </a:cubicBezTo>
                <a:cubicBezTo>
                  <a:pt x="15" y="16"/>
                  <a:pt x="19" y="16"/>
                  <a:pt x="22" y="14"/>
                </a:cubicBezTo>
                <a:cubicBezTo>
                  <a:pt x="25" y="12"/>
                  <a:pt x="31" y="11"/>
                  <a:pt x="34" y="9"/>
                </a:cubicBezTo>
                <a:cubicBezTo>
                  <a:pt x="37" y="7"/>
                  <a:pt x="41" y="4"/>
                  <a:pt x="44" y="3"/>
                </a:cubicBezTo>
                <a:cubicBezTo>
                  <a:pt x="47" y="2"/>
                  <a:pt x="53" y="0"/>
                  <a:pt x="55" y="2"/>
                </a:cubicBezTo>
                <a:cubicBezTo>
                  <a:pt x="57" y="4"/>
                  <a:pt x="56" y="13"/>
                  <a:pt x="56" y="17"/>
                </a:cubicBezTo>
                <a:cubicBezTo>
                  <a:pt x="56" y="21"/>
                  <a:pt x="53" y="27"/>
                  <a:pt x="56" y="29"/>
                </a:cubicBezTo>
                <a:cubicBezTo>
                  <a:pt x="59" y="31"/>
                  <a:pt x="64" y="29"/>
                  <a:pt x="71" y="29"/>
                </a:cubicBezTo>
                <a:cubicBezTo>
                  <a:pt x="78" y="29"/>
                  <a:pt x="89" y="29"/>
                  <a:pt x="100" y="29"/>
                </a:cubicBezTo>
                <a:cubicBezTo>
                  <a:pt x="111" y="29"/>
                  <a:pt x="124" y="29"/>
                  <a:pt x="136" y="29"/>
                </a:cubicBezTo>
                <a:cubicBezTo>
                  <a:pt x="148" y="29"/>
                  <a:pt x="154" y="29"/>
                  <a:pt x="170" y="29"/>
                </a:cubicBezTo>
                <a:cubicBezTo>
                  <a:pt x="186" y="29"/>
                  <a:pt x="211" y="29"/>
                  <a:pt x="233" y="29"/>
                </a:cubicBezTo>
                <a:cubicBezTo>
                  <a:pt x="255" y="29"/>
                  <a:pt x="273" y="29"/>
                  <a:pt x="304" y="29"/>
                </a:cubicBezTo>
                <a:cubicBezTo>
                  <a:pt x="335" y="29"/>
                  <a:pt x="386" y="27"/>
                  <a:pt x="422" y="27"/>
                </a:cubicBezTo>
                <a:cubicBezTo>
                  <a:pt x="458" y="27"/>
                  <a:pt x="489" y="27"/>
                  <a:pt x="523" y="27"/>
                </a:cubicBezTo>
                <a:cubicBezTo>
                  <a:pt x="557" y="27"/>
                  <a:pt x="597" y="27"/>
                  <a:pt x="625" y="27"/>
                </a:cubicBezTo>
                <a:cubicBezTo>
                  <a:pt x="653" y="27"/>
                  <a:pt x="667" y="26"/>
                  <a:pt x="691" y="26"/>
                </a:cubicBezTo>
                <a:cubicBezTo>
                  <a:pt x="715" y="26"/>
                  <a:pt x="750" y="26"/>
                  <a:pt x="769" y="26"/>
                </a:cubicBezTo>
                <a:cubicBezTo>
                  <a:pt x="788" y="26"/>
                  <a:pt x="792" y="26"/>
                  <a:pt x="803" y="26"/>
                </a:cubicBezTo>
                <a:cubicBezTo>
                  <a:pt x="814" y="26"/>
                  <a:pt x="830" y="27"/>
                  <a:pt x="838" y="27"/>
                </a:cubicBezTo>
                <a:cubicBezTo>
                  <a:pt x="846" y="27"/>
                  <a:pt x="850" y="31"/>
                  <a:pt x="853" y="27"/>
                </a:cubicBezTo>
                <a:cubicBezTo>
                  <a:pt x="856" y="23"/>
                  <a:pt x="848" y="6"/>
                  <a:pt x="853" y="3"/>
                </a:cubicBezTo>
                <a:cubicBezTo>
                  <a:pt x="858" y="0"/>
                  <a:pt x="874" y="5"/>
                  <a:pt x="881" y="8"/>
                </a:cubicBezTo>
                <a:cubicBezTo>
                  <a:pt x="888" y="11"/>
                  <a:pt x="894" y="19"/>
                  <a:pt x="898" y="23"/>
                </a:cubicBezTo>
                <a:cubicBezTo>
                  <a:pt x="902" y="27"/>
                  <a:pt x="907" y="30"/>
                  <a:pt x="908" y="35"/>
                </a:cubicBezTo>
                <a:cubicBezTo>
                  <a:pt x="909" y="40"/>
                  <a:pt x="908" y="46"/>
                  <a:pt x="907" y="51"/>
                </a:cubicBezTo>
                <a:cubicBezTo>
                  <a:pt x="906" y="56"/>
                  <a:pt x="904" y="62"/>
                  <a:pt x="902" y="66"/>
                </a:cubicBezTo>
                <a:cubicBezTo>
                  <a:pt x="900" y="70"/>
                  <a:pt x="897" y="74"/>
                  <a:pt x="893" y="78"/>
                </a:cubicBezTo>
                <a:cubicBezTo>
                  <a:pt x="889" y="82"/>
                  <a:pt x="884" y="86"/>
                  <a:pt x="880" y="89"/>
                </a:cubicBezTo>
                <a:cubicBezTo>
                  <a:pt x="876" y="92"/>
                  <a:pt x="872" y="92"/>
                  <a:pt x="868" y="93"/>
                </a:cubicBezTo>
                <a:cubicBezTo>
                  <a:pt x="864" y="94"/>
                  <a:pt x="860" y="97"/>
                  <a:pt x="857" y="96"/>
                </a:cubicBezTo>
                <a:cubicBezTo>
                  <a:pt x="854" y="95"/>
                  <a:pt x="852" y="88"/>
                  <a:pt x="851" y="84"/>
                </a:cubicBezTo>
                <a:cubicBezTo>
                  <a:pt x="850" y="80"/>
                  <a:pt x="857" y="74"/>
                  <a:pt x="851" y="72"/>
                </a:cubicBezTo>
                <a:cubicBezTo>
                  <a:pt x="845" y="70"/>
                  <a:pt x="829" y="72"/>
                  <a:pt x="815" y="72"/>
                </a:cubicBezTo>
                <a:cubicBezTo>
                  <a:pt x="801" y="72"/>
                  <a:pt x="783" y="72"/>
                  <a:pt x="764" y="72"/>
                </a:cubicBezTo>
                <a:cubicBezTo>
                  <a:pt x="745" y="72"/>
                  <a:pt x="722" y="72"/>
                  <a:pt x="701" y="72"/>
                </a:cubicBezTo>
                <a:cubicBezTo>
                  <a:pt x="680" y="72"/>
                  <a:pt x="661" y="74"/>
                  <a:pt x="640" y="74"/>
                </a:cubicBezTo>
                <a:cubicBezTo>
                  <a:pt x="619" y="74"/>
                  <a:pt x="600" y="75"/>
                  <a:pt x="577" y="75"/>
                </a:cubicBezTo>
                <a:cubicBezTo>
                  <a:pt x="554" y="75"/>
                  <a:pt x="524" y="76"/>
                  <a:pt x="500" y="75"/>
                </a:cubicBezTo>
                <a:cubicBezTo>
                  <a:pt x="476" y="74"/>
                  <a:pt x="452" y="72"/>
                  <a:pt x="431" y="72"/>
                </a:cubicBezTo>
                <a:cubicBezTo>
                  <a:pt x="410" y="72"/>
                  <a:pt x="395" y="74"/>
                  <a:pt x="373" y="74"/>
                </a:cubicBezTo>
                <a:cubicBezTo>
                  <a:pt x="351" y="74"/>
                  <a:pt x="323" y="72"/>
                  <a:pt x="299" y="72"/>
                </a:cubicBezTo>
                <a:cubicBezTo>
                  <a:pt x="275" y="72"/>
                  <a:pt x="249" y="72"/>
                  <a:pt x="230" y="72"/>
                </a:cubicBezTo>
                <a:cubicBezTo>
                  <a:pt x="211" y="72"/>
                  <a:pt x="199" y="72"/>
                  <a:pt x="185" y="72"/>
                </a:cubicBezTo>
                <a:cubicBezTo>
                  <a:pt x="171" y="72"/>
                  <a:pt x="160" y="72"/>
                  <a:pt x="145" y="72"/>
                </a:cubicBezTo>
                <a:cubicBezTo>
                  <a:pt x="130" y="72"/>
                  <a:pt x="106" y="72"/>
                  <a:pt x="95" y="72"/>
                </a:cubicBezTo>
                <a:cubicBezTo>
                  <a:pt x="84" y="72"/>
                  <a:pt x="82" y="72"/>
                  <a:pt x="77" y="72"/>
                </a:cubicBezTo>
                <a:cubicBezTo>
                  <a:pt x="72" y="72"/>
                  <a:pt x="65" y="70"/>
                  <a:pt x="62" y="72"/>
                </a:cubicBezTo>
                <a:cubicBezTo>
                  <a:pt x="59" y="74"/>
                  <a:pt x="60" y="82"/>
                  <a:pt x="59" y="86"/>
                </a:cubicBezTo>
                <a:cubicBezTo>
                  <a:pt x="58" y="90"/>
                  <a:pt x="59" y="95"/>
                  <a:pt x="56" y="96"/>
                </a:cubicBezTo>
                <a:cubicBezTo>
                  <a:pt x="53" y="97"/>
                  <a:pt x="45" y="94"/>
                  <a:pt x="41" y="93"/>
                </a:cubicBezTo>
                <a:cubicBezTo>
                  <a:pt x="37" y="92"/>
                  <a:pt x="34" y="90"/>
                  <a:pt x="31" y="89"/>
                </a:cubicBezTo>
                <a:cubicBezTo>
                  <a:pt x="28" y="88"/>
                  <a:pt x="25" y="86"/>
                  <a:pt x="22" y="84"/>
                </a:cubicBezTo>
                <a:cubicBezTo>
                  <a:pt x="19" y="82"/>
                  <a:pt x="16" y="80"/>
                  <a:pt x="13" y="77"/>
                </a:cubicBezTo>
                <a:cubicBezTo>
                  <a:pt x="10" y="74"/>
                  <a:pt x="9" y="70"/>
                  <a:pt x="7" y="66"/>
                </a:cubicBezTo>
                <a:cubicBezTo>
                  <a:pt x="5" y="62"/>
                  <a:pt x="2" y="58"/>
                  <a:pt x="1" y="54"/>
                </a:cubicBezTo>
                <a:cubicBezTo>
                  <a:pt x="0" y="50"/>
                  <a:pt x="6" y="51"/>
                  <a:pt x="8" y="46"/>
                </a:cubicBezTo>
                <a:close/>
              </a:path>
            </a:pathLst>
          </a:custGeom>
          <a:pattFill prst="pct5">
            <a:fgClr>
              <a:srgbClr val="9900CC"/>
            </a:fgClr>
            <a:bgClr>
              <a:schemeClr val="bg1"/>
            </a:bgClr>
          </a:pattFill>
          <a:ln w="9525">
            <a:solidFill>
              <a:srgbClr val="9900CC"/>
            </a:solidFill>
            <a:round/>
            <a:headEnd/>
            <a:tailEnd/>
          </a:ln>
        </p:spPr>
        <p:txBody>
          <a:bodyPr/>
          <a:lstStyle/>
          <a:p>
            <a:endParaRPr lang="fr-CA"/>
          </a:p>
        </p:txBody>
      </p:sp>
      <p:sp>
        <p:nvSpPr>
          <p:cNvPr id="53252" name="Text Box 99"/>
          <p:cNvSpPr txBox="1">
            <a:spLocks noChangeArrowheads="1"/>
          </p:cNvSpPr>
          <p:nvPr/>
        </p:nvSpPr>
        <p:spPr bwMode="auto">
          <a:xfrm>
            <a:off x="870446" y="1764308"/>
            <a:ext cx="41036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Schéma de construction d’une serre en C</a:t>
            </a:r>
          </a:p>
        </p:txBody>
      </p:sp>
      <p:sp>
        <p:nvSpPr>
          <p:cNvPr id="53253" name="Text Box 109"/>
          <p:cNvSpPr txBox="1">
            <a:spLocks noChangeArrowheads="1"/>
          </p:cNvSpPr>
          <p:nvPr/>
        </p:nvSpPr>
        <p:spPr bwMode="auto">
          <a:xfrm>
            <a:off x="2942136" y="5810846"/>
            <a:ext cx="21050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1400"/>
              <a:t>Légende des matériaux</a:t>
            </a:r>
            <a:r>
              <a:rPr lang="fr-CA">
                <a:latin typeface="Comic Sans MS" pitchFamily="66" charset="0"/>
              </a:rPr>
              <a:t>  </a:t>
            </a:r>
          </a:p>
        </p:txBody>
      </p:sp>
      <p:sp>
        <p:nvSpPr>
          <p:cNvPr id="53254" name="Rectangle 110"/>
          <p:cNvSpPr>
            <a:spLocks noChangeArrowheads="1"/>
          </p:cNvSpPr>
          <p:nvPr/>
        </p:nvSpPr>
        <p:spPr bwMode="auto">
          <a:xfrm>
            <a:off x="2859585" y="5782271"/>
            <a:ext cx="2143125" cy="7397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53255" name="Rectangle 111" descr="5 %"/>
          <p:cNvSpPr>
            <a:spLocks noChangeArrowheads="1"/>
          </p:cNvSpPr>
          <p:nvPr/>
        </p:nvSpPr>
        <p:spPr bwMode="auto">
          <a:xfrm>
            <a:off x="3132636" y="6150571"/>
            <a:ext cx="276225" cy="263525"/>
          </a:xfrm>
          <a:prstGeom prst="rect">
            <a:avLst/>
          </a:prstGeom>
          <a:pattFill prst="pct5">
            <a:fgClr>
              <a:schemeClr val="tx1"/>
            </a:fgClr>
            <a:bgClr>
              <a:schemeClr val="bg1"/>
            </a:bgClr>
          </a:pattFill>
          <a:ln w="9525">
            <a:solidFill>
              <a:schemeClr val="tx1"/>
            </a:solidFill>
            <a:miter lim="800000"/>
            <a:headEnd/>
            <a:tailEnd/>
          </a:ln>
        </p:spPr>
        <p:txBody>
          <a:bodyPr wrap="none" anchor="ctr"/>
          <a:lstStyle/>
          <a:p>
            <a:endParaRPr lang="fr-CA">
              <a:latin typeface="Gill Sans MT" pitchFamily="34" charset="0"/>
            </a:endParaRPr>
          </a:p>
        </p:txBody>
      </p:sp>
      <p:sp>
        <p:nvSpPr>
          <p:cNvPr id="53256" name="Text Box 113"/>
          <p:cNvSpPr txBox="1">
            <a:spLocks noChangeArrowheads="1"/>
          </p:cNvSpPr>
          <p:nvPr/>
        </p:nvSpPr>
        <p:spPr bwMode="auto">
          <a:xfrm>
            <a:off x="3605711" y="6150571"/>
            <a:ext cx="9366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Acier</a:t>
            </a:r>
            <a:endParaRPr lang="fr-CA">
              <a:latin typeface="Comic Sans MS" pitchFamily="66" charset="0"/>
            </a:endParaRPr>
          </a:p>
        </p:txBody>
      </p:sp>
      <p:sp>
        <p:nvSpPr>
          <p:cNvPr id="53257" name="Freeform 116" descr="5 %"/>
          <p:cNvSpPr>
            <a:spLocks/>
          </p:cNvSpPr>
          <p:nvPr/>
        </p:nvSpPr>
        <p:spPr bwMode="auto">
          <a:xfrm>
            <a:off x="2527796" y="3175596"/>
            <a:ext cx="371475" cy="2189162"/>
          </a:xfrm>
          <a:custGeom>
            <a:avLst/>
            <a:gdLst>
              <a:gd name="T0" fmla="*/ 216733480 w 234"/>
              <a:gd name="T1" fmla="*/ 20161244 h 1379"/>
              <a:gd name="T2" fmla="*/ 435987910 w 234"/>
              <a:gd name="T3" fmla="*/ 20161244 h 1379"/>
              <a:gd name="T4" fmla="*/ 572076312 w 234"/>
              <a:gd name="T5" fmla="*/ 20161244 h 1379"/>
              <a:gd name="T6" fmla="*/ 556955378 w 234"/>
              <a:gd name="T7" fmla="*/ 141128717 h 1379"/>
              <a:gd name="T8" fmla="*/ 488910383 w 234"/>
              <a:gd name="T9" fmla="*/ 231854339 h 1379"/>
              <a:gd name="T10" fmla="*/ 405745943 w 234"/>
              <a:gd name="T11" fmla="*/ 315018653 h 1379"/>
              <a:gd name="T12" fmla="*/ 405745943 w 234"/>
              <a:gd name="T13" fmla="*/ 519152084 h 1379"/>
              <a:gd name="T14" fmla="*/ 398184683 w 234"/>
              <a:gd name="T15" fmla="*/ 987901071 h 1379"/>
              <a:gd name="T16" fmla="*/ 383063749 w 234"/>
              <a:gd name="T17" fmla="*/ 1706144787 h 1379"/>
              <a:gd name="T18" fmla="*/ 398184683 w 234"/>
              <a:gd name="T19" fmla="*/ 2147483647 h 1379"/>
              <a:gd name="T20" fmla="*/ 398184683 w 234"/>
              <a:gd name="T21" fmla="*/ 2147483647 h 1379"/>
              <a:gd name="T22" fmla="*/ 398184683 w 234"/>
              <a:gd name="T23" fmla="*/ 2147483647 h 1379"/>
              <a:gd name="T24" fmla="*/ 519152251 w 234"/>
              <a:gd name="T25" fmla="*/ 2147483647 h 1379"/>
              <a:gd name="T26" fmla="*/ 526713511 w 234"/>
              <a:gd name="T27" fmla="*/ 2147483647 h 1379"/>
              <a:gd name="T28" fmla="*/ 519152251 w 234"/>
              <a:gd name="T29" fmla="*/ 2147483647 h 1379"/>
              <a:gd name="T30" fmla="*/ 466229777 w 234"/>
              <a:gd name="T31" fmla="*/ 2147483647 h 1379"/>
              <a:gd name="T32" fmla="*/ 163810957 w 234"/>
              <a:gd name="T33" fmla="*/ 2147483647 h 1379"/>
              <a:gd name="T34" fmla="*/ 73085331 w 234"/>
              <a:gd name="T35" fmla="*/ 2147483647 h 1379"/>
              <a:gd name="T36" fmla="*/ 73085331 w 234"/>
              <a:gd name="T37" fmla="*/ 2147483647 h 1379"/>
              <a:gd name="T38" fmla="*/ 73085331 w 234"/>
              <a:gd name="T39" fmla="*/ 2147483647 h 1379"/>
              <a:gd name="T40" fmla="*/ 156249696 w 234"/>
              <a:gd name="T41" fmla="*/ 2147483647 h 1379"/>
              <a:gd name="T42" fmla="*/ 194052824 w 234"/>
              <a:gd name="T43" fmla="*/ 2147483647 h 1379"/>
              <a:gd name="T44" fmla="*/ 186491563 w 234"/>
              <a:gd name="T45" fmla="*/ 2147483647 h 1379"/>
              <a:gd name="T46" fmla="*/ 186491563 w 234"/>
              <a:gd name="T47" fmla="*/ 2147483647 h 1379"/>
              <a:gd name="T48" fmla="*/ 186491563 w 234"/>
              <a:gd name="T49" fmla="*/ 2147483647 h 1379"/>
              <a:gd name="T50" fmla="*/ 186491563 w 234"/>
              <a:gd name="T51" fmla="*/ 1751507574 h 1379"/>
              <a:gd name="T52" fmla="*/ 194052824 w 234"/>
              <a:gd name="T53" fmla="*/ 1252516530 h 1379"/>
              <a:gd name="T54" fmla="*/ 194052824 w 234"/>
              <a:gd name="T55" fmla="*/ 844251455 h 1379"/>
              <a:gd name="T56" fmla="*/ 194052824 w 234"/>
              <a:gd name="T57" fmla="*/ 466228039 h 1379"/>
              <a:gd name="T58" fmla="*/ 194052824 w 234"/>
              <a:gd name="T59" fmla="*/ 330139582 h 1379"/>
              <a:gd name="T60" fmla="*/ 118448156 w 234"/>
              <a:gd name="T61" fmla="*/ 194051174 h 1379"/>
              <a:gd name="T62" fmla="*/ 12601575 w 234"/>
              <a:gd name="T63" fmla="*/ 103325577 h 1379"/>
              <a:gd name="T64" fmla="*/ 30241880 w 234"/>
              <a:gd name="T65" fmla="*/ 5040311 h 13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1379"/>
              <a:gd name="T101" fmla="*/ 234 w 234"/>
              <a:gd name="T102" fmla="*/ 1379 h 13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1379">
                <a:moveTo>
                  <a:pt x="12" y="2"/>
                </a:moveTo>
                <a:cubicBezTo>
                  <a:pt x="24" y="0"/>
                  <a:pt x="66" y="7"/>
                  <a:pt x="86" y="8"/>
                </a:cubicBezTo>
                <a:cubicBezTo>
                  <a:pt x="106" y="9"/>
                  <a:pt x="120" y="8"/>
                  <a:pt x="134" y="8"/>
                </a:cubicBezTo>
                <a:cubicBezTo>
                  <a:pt x="148" y="8"/>
                  <a:pt x="161" y="8"/>
                  <a:pt x="173" y="8"/>
                </a:cubicBezTo>
                <a:cubicBezTo>
                  <a:pt x="185" y="8"/>
                  <a:pt x="200" y="8"/>
                  <a:pt x="209" y="8"/>
                </a:cubicBezTo>
                <a:cubicBezTo>
                  <a:pt x="218" y="8"/>
                  <a:pt x="223" y="3"/>
                  <a:pt x="227" y="8"/>
                </a:cubicBezTo>
                <a:cubicBezTo>
                  <a:pt x="231" y="13"/>
                  <a:pt x="234" y="30"/>
                  <a:pt x="233" y="38"/>
                </a:cubicBezTo>
                <a:cubicBezTo>
                  <a:pt x="232" y="46"/>
                  <a:pt x="225" y="50"/>
                  <a:pt x="221" y="56"/>
                </a:cubicBezTo>
                <a:cubicBezTo>
                  <a:pt x="217" y="62"/>
                  <a:pt x="214" y="68"/>
                  <a:pt x="209" y="74"/>
                </a:cubicBezTo>
                <a:cubicBezTo>
                  <a:pt x="204" y="80"/>
                  <a:pt x="199" y="88"/>
                  <a:pt x="194" y="92"/>
                </a:cubicBezTo>
                <a:cubicBezTo>
                  <a:pt x="189" y="96"/>
                  <a:pt x="181" y="96"/>
                  <a:pt x="176" y="101"/>
                </a:cubicBezTo>
                <a:cubicBezTo>
                  <a:pt x="171" y="106"/>
                  <a:pt x="163" y="117"/>
                  <a:pt x="161" y="125"/>
                </a:cubicBezTo>
                <a:cubicBezTo>
                  <a:pt x="159" y="133"/>
                  <a:pt x="164" y="136"/>
                  <a:pt x="164" y="149"/>
                </a:cubicBezTo>
                <a:cubicBezTo>
                  <a:pt x="164" y="162"/>
                  <a:pt x="161" y="183"/>
                  <a:pt x="161" y="206"/>
                </a:cubicBezTo>
                <a:cubicBezTo>
                  <a:pt x="161" y="229"/>
                  <a:pt x="162" y="259"/>
                  <a:pt x="161" y="290"/>
                </a:cubicBezTo>
                <a:cubicBezTo>
                  <a:pt x="160" y="321"/>
                  <a:pt x="158" y="354"/>
                  <a:pt x="158" y="392"/>
                </a:cubicBezTo>
                <a:cubicBezTo>
                  <a:pt x="158" y="430"/>
                  <a:pt x="159" y="471"/>
                  <a:pt x="158" y="518"/>
                </a:cubicBezTo>
                <a:cubicBezTo>
                  <a:pt x="157" y="565"/>
                  <a:pt x="153" y="631"/>
                  <a:pt x="152" y="677"/>
                </a:cubicBezTo>
                <a:cubicBezTo>
                  <a:pt x="151" y="723"/>
                  <a:pt x="151" y="760"/>
                  <a:pt x="152" y="794"/>
                </a:cubicBezTo>
                <a:cubicBezTo>
                  <a:pt x="153" y="828"/>
                  <a:pt x="157" y="848"/>
                  <a:pt x="158" y="884"/>
                </a:cubicBezTo>
                <a:cubicBezTo>
                  <a:pt x="159" y="920"/>
                  <a:pt x="158" y="974"/>
                  <a:pt x="158" y="1010"/>
                </a:cubicBezTo>
                <a:cubicBezTo>
                  <a:pt x="158" y="1046"/>
                  <a:pt x="158" y="1076"/>
                  <a:pt x="158" y="1100"/>
                </a:cubicBezTo>
                <a:cubicBezTo>
                  <a:pt x="158" y="1124"/>
                  <a:pt x="161" y="1142"/>
                  <a:pt x="161" y="1157"/>
                </a:cubicBezTo>
                <a:cubicBezTo>
                  <a:pt x="161" y="1172"/>
                  <a:pt x="155" y="1188"/>
                  <a:pt x="158" y="1193"/>
                </a:cubicBezTo>
                <a:cubicBezTo>
                  <a:pt x="161" y="1198"/>
                  <a:pt x="174" y="1190"/>
                  <a:pt x="182" y="1190"/>
                </a:cubicBezTo>
                <a:cubicBezTo>
                  <a:pt x="190" y="1190"/>
                  <a:pt x="202" y="1188"/>
                  <a:pt x="206" y="1193"/>
                </a:cubicBezTo>
                <a:cubicBezTo>
                  <a:pt x="210" y="1198"/>
                  <a:pt x="208" y="1209"/>
                  <a:pt x="209" y="1220"/>
                </a:cubicBezTo>
                <a:cubicBezTo>
                  <a:pt x="210" y="1231"/>
                  <a:pt x="209" y="1245"/>
                  <a:pt x="209" y="1259"/>
                </a:cubicBezTo>
                <a:cubicBezTo>
                  <a:pt x="209" y="1273"/>
                  <a:pt x="206" y="1292"/>
                  <a:pt x="206" y="1307"/>
                </a:cubicBezTo>
                <a:cubicBezTo>
                  <a:pt x="206" y="1322"/>
                  <a:pt x="206" y="1339"/>
                  <a:pt x="206" y="1349"/>
                </a:cubicBezTo>
                <a:cubicBezTo>
                  <a:pt x="206" y="1359"/>
                  <a:pt x="209" y="1363"/>
                  <a:pt x="206" y="1367"/>
                </a:cubicBezTo>
                <a:cubicBezTo>
                  <a:pt x="203" y="1371"/>
                  <a:pt x="203" y="1374"/>
                  <a:pt x="185" y="1376"/>
                </a:cubicBezTo>
                <a:cubicBezTo>
                  <a:pt x="167" y="1378"/>
                  <a:pt x="115" y="1379"/>
                  <a:pt x="95" y="1379"/>
                </a:cubicBezTo>
                <a:cubicBezTo>
                  <a:pt x="75" y="1379"/>
                  <a:pt x="74" y="1378"/>
                  <a:pt x="65" y="1376"/>
                </a:cubicBezTo>
                <a:cubicBezTo>
                  <a:pt x="56" y="1374"/>
                  <a:pt x="47" y="1374"/>
                  <a:pt x="41" y="1367"/>
                </a:cubicBezTo>
                <a:cubicBezTo>
                  <a:pt x="35" y="1360"/>
                  <a:pt x="31" y="1343"/>
                  <a:pt x="29" y="1334"/>
                </a:cubicBezTo>
                <a:cubicBezTo>
                  <a:pt x="27" y="1325"/>
                  <a:pt x="29" y="1321"/>
                  <a:pt x="29" y="1313"/>
                </a:cubicBezTo>
                <a:cubicBezTo>
                  <a:pt x="29" y="1305"/>
                  <a:pt x="29" y="1294"/>
                  <a:pt x="29" y="1283"/>
                </a:cubicBezTo>
                <a:cubicBezTo>
                  <a:pt x="29" y="1272"/>
                  <a:pt x="29" y="1258"/>
                  <a:pt x="29" y="1247"/>
                </a:cubicBezTo>
                <a:cubicBezTo>
                  <a:pt x="29" y="1236"/>
                  <a:pt x="29" y="1222"/>
                  <a:pt x="29" y="1214"/>
                </a:cubicBezTo>
                <a:cubicBezTo>
                  <a:pt x="29" y="1206"/>
                  <a:pt x="27" y="1200"/>
                  <a:pt x="32" y="1196"/>
                </a:cubicBezTo>
                <a:cubicBezTo>
                  <a:pt x="37" y="1192"/>
                  <a:pt x="54" y="1192"/>
                  <a:pt x="62" y="1190"/>
                </a:cubicBezTo>
                <a:cubicBezTo>
                  <a:pt x="70" y="1188"/>
                  <a:pt x="78" y="1188"/>
                  <a:pt x="80" y="1184"/>
                </a:cubicBezTo>
                <a:cubicBezTo>
                  <a:pt x="82" y="1180"/>
                  <a:pt x="78" y="1170"/>
                  <a:pt x="77" y="1163"/>
                </a:cubicBezTo>
                <a:cubicBezTo>
                  <a:pt x="76" y="1156"/>
                  <a:pt x="74" y="1150"/>
                  <a:pt x="74" y="1142"/>
                </a:cubicBezTo>
                <a:cubicBezTo>
                  <a:pt x="74" y="1134"/>
                  <a:pt x="74" y="1126"/>
                  <a:pt x="74" y="1115"/>
                </a:cubicBezTo>
                <a:cubicBezTo>
                  <a:pt x="74" y="1104"/>
                  <a:pt x="74" y="1093"/>
                  <a:pt x="74" y="1073"/>
                </a:cubicBezTo>
                <a:cubicBezTo>
                  <a:pt x="74" y="1053"/>
                  <a:pt x="74" y="1018"/>
                  <a:pt x="74" y="992"/>
                </a:cubicBezTo>
                <a:cubicBezTo>
                  <a:pt x="74" y="966"/>
                  <a:pt x="77" y="937"/>
                  <a:pt x="77" y="914"/>
                </a:cubicBezTo>
                <a:cubicBezTo>
                  <a:pt x="77" y="891"/>
                  <a:pt x="74" y="878"/>
                  <a:pt x="74" y="854"/>
                </a:cubicBezTo>
                <a:cubicBezTo>
                  <a:pt x="74" y="830"/>
                  <a:pt x="77" y="793"/>
                  <a:pt x="77" y="767"/>
                </a:cubicBezTo>
                <a:cubicBezTo>
                  <a:pt x="77" y="741"/>
                  <a:pt x="74" y="722"/>
                  <a:pt x="74" y="695"/>
                </a:cubicBezTo>
                <a:cubicBezTo>
                  <a:pt x="74" y="668"/>
                  <a:pt x="76" y="638"/>
                  <a:pt x="77" y="605"/>
                </a:cubicBezTo>
                <a:cubicBezTo>
                  <a:pt x="78" y="572"/>
                  <a:pt x="77" y="530"/>
                  <a:pt x="77" y="497"/>
                </a:cubicBezTo>
                <a:cubicBezTo>
                  <a:pt x="77" y="464"/>
                  <a:pt x="77" y="431"/>
                  <a:pt x="77" y="404"/>
                </a:cubicBezTo>
                <a:cubicBezTo>
                  <a:pt x="77" y="377"/>
                  <a:pt x="77" y="357"/>
                  <a:pt x="77" y="335"/>
                </a:cubicBezTo>
                <a:cubicBezTo>
                  <a:pt x="77" y="313"/>
                  <a:pt x="77" y="294"/>
                  <a:pt x="77" y="269"/>
                </a:cubicBezTo>
                <a:cubicBezTo>
                  <a:pt x="77" y="244"/>
                  <a:pt x="77" y="205"/>
                  <a:pt x="77" y="185"/>
                </a:cubicBezTo>
                <a:cubicBezTo>
                  <a:pt x="77" y="165"/>
                  <a:pt x="77" y="158"/>
                  <a:pt x="77" y="149"/>
                </a:cubicBezTo>
                <a:cubicBezTo>
                  <a:pt x="77" y="140"/>
                  <a:pt x="78" y="137"/>
                  <a:pt x="77" y="131"/>
                </a:cubicBezTo>
                <a:cubicBezTo>
                  <a:pt x="76" y="125"/>
                  <a:pt x="76" y="119"/>
                  <a:pt x="71" y="110"/>
                </a:cubicBezTo>
                <a:cubicBezTo>
                  <a:pt x="66" y="101"/>
                  <a:pt x="56" y="86"/>
                  <a:pt x="47" y="77"/>
                </a:cubicBezTo>
                <a:cubicBezTo>
                  <a:pt x="38" y="68"/>
                  <a:pt x="24" y="62"/>
                  <a:pt x="17" y="56"/>
                </a:cubicBezTo>
                <a:cubicBezTo>
                  <a:pt x="10" y="50"/>
                  <a:pt x="6" y="46"/>
                  <a:pt x="5" y="41"/>
                </a:cubicBezTo>
                <a:cubicBezTo>
                  <a:pt x="4" y="36"/>
                  <a:pt x="9" y="30"/>
                  <a:pt x="11" y="23"/>
                </a:cubicBezTo>
                <a:cubicBezTo>
                  <a:pt x="13" y="16"/>
                  <a:pt x="0" y="4"/>
                  <a:pt x="12" y="2"/>
                </a:cubicBezTo>
                <a:close/>
              </a:path>
            </a:pathLst>
          </a:custGeom>
          <a:pattFill prst="pct5">
            <a:fgClr>
              <a:schemeClr val="folHlink"/>
            </a:fgClr>
            <a:bgClr>
              <a:schemeClr val="bg1"/>
            </a:bgClr>
          </a:pattFill>
          <a:ln w="28575" cmpd="sng">
            <a:solidFill>
              <a:schemeClr val="folHlink"/>
            </a:solidFill>
            <a:round/>
            <a:headEnd/>
            <a:tailEnd/>
          </a:ln>
        </p:spPr>
        <p:txBody>
          <a:bodyPr/>
          <a:lstStyle/>
          <a:p>
            <a:endParaRPr lang="fr-CA"/>
          </a:p>
        </p:txBody>
      </p:sp>
      <p:sp>
        <p:nvSpPr>
          <p:cNvPr id="53258" name="Freeform 96" descr="5 %"/>
          <p:cNvSpPr>
            <a:spLocks/>
          </p:cNvSpPr>
          <p:nvPr/>
        </p:nvSpPr>
        <p:spPr bwMode="auto">
          <a:xfrm>
            <a:off x="2550023" y="2240557"/>
            <a:ext cx="1255713" cy="2455863"/>
          </a:xfrm>
          <a:custGeom>
            <a:avLst/>
            <a:gdLst>
              <a:gd name="T0" fmla="*/ 645160256 w 791"/>
              <a:gd name="T1" fmla="*/ 2147483647 h 1547"/>
              <a:gd name="T2" fmla="*/ 992942048 w 791"/>
              <a:gd name="T3" fmla="*/ 2147483647 h 1547"/>
              <a:gd name="T4" fmla="*/ 1204635192 w 791"/>
              <a:gd name="T5" fmla="*/ 2147483647 h 1547"/>
              <a:gd name="T6" fmla="*/ 1507053969 w 791"/>
              <a:gd name="T7" fmla="*/ 2147483647 h 1547"/>
              <a:gd name="T8" fmla="*/ 1764110327 w 791"/>
              <a:gd name="T9" fmla="*/ 2147483647 h 1547"/>
              <a:gd name="T10" fmla="*/ 1907760040 w 791"/>
              <a:gd name="T11" fmla="*/ 2147483647 h 1547"/>
              <a:gd name="T12" fmla="*/ 1983364734 w 791"/>
              <a:gd name="T13" fmla="*/ 2147483647 h 1547"/>
              <a:gd name="T14" fmla="*/ 1990924410 w 791"/>
              <a:gd name="T15" fmla="*/ 2147483647 h 1547"/>
              <a:gd name="T16" fmla="*/ 1990924410 w 791"/>
              <a:gd name="T17" fmla="*/ 2147483647 h 1547"/>
              <a:gd name="T18" fmla="*/ 1990924410 w 791"/>
              <a:gd name="T19" fmla="*/ 1643142088 h 1547"/>
              <a:gd name="T20" fmla="*/ 1990924410 w 791"/>
              <a:gd name="T21" fmla="*/ 1030744981 h 1547"/>
              <a:gd name="T22" fmla="*/ 1983364734 w 791"/>
              <a:gd name="T23" fmla="*/ 561995773 h 1547"/>
              <a:gd name="T24" fmla="*/ 1885077838 w 791"/>
              <a:gd name="T25" fmla="*/ 259576958 h 1547"/>
              <a:gd name="T26" fmla="*/ 1680945957 w 791"/>
              <a:gd name="T27" fmla="*/ 93246589 h 1547"/>
              <a:gd name="T28" fmla="*/ 1416328336 w 791"/>
              <a:gd name="T29" fmla="*/ 10080627 h 1547"/>
              <a:gd name="T30" fmla="*/ 1091228945 w 791"/>
              <a:gd name="T31" fmla="*/ 2520950 h 1547"/>
              <a:gd name="T32" fmla="*/ 803930908 w 791"/>
              <a:gd name="T33" fmla="*/ 55443456 h 1547"/>
              <a:gd name="T34" fmla="*/ 531754009 w 791"/>
              <a:gd name="T35" fmla="*/ 176410967 h 1547"/>
              <a:gd name="T36" fmla="*/ 365423582 w 791"/>
              <a:gd name="T37" fmla="*/ 312499439 h 1547"/>
              <a:gd name="T38" fmla="*/ 259577010 w 791"/>
              <a:gd name="T39" fmla="*/ 456149222 h 1547"/>
              <a:gd name="T40" fmla="*/ 123488511 w 791"/>
              <a:gd name="T41" fmla="*/ 569555447 h 1547"/>
              <a:gd name="T42" fmla="*/ 32762840 w 791"/>
              <a:gd name="T43" fmla="*/ 682963259 h 1547"/>
              <a:gd name="T44" fmla="*/ 17641895 w 791"/>
              <a:gd name="T45" fmla="*/ 811490420 h 1547"/>
              <a:gd name="T46" fmla="*/ 259577010 w 791"/>
              <a:gd name="T47" fmla="*/ 841732490 h 1547"/>
              <a:gd name="T48" fmla="*/ 425907437 w 791"/>
              <a:gd name="T49" fmla="*/ 834172816 h 1547"/>
              <a:gd name="T50" fmla="*/ 546874947 w 791"/>
              <a:gd name="T51" fmla="*/ 834172816 h 1547"/>
              <a:gd name="T52" fmla="*/ 554434623 w 791"/>
              <a:gd name="T53" fmla="*/ 720764805 h 1547"/>
              <a:gd name="T54" fmla="*/ 652721519 w 791"/>
              <a:gd name="T55" fmla="*/ 561995773 h 1547"/>
              <a:gd name="T56" fmla="*/ 849293923 w 791"/>
              <a:gd name="T57" fmla="*/ 486391094 h 1547"/>
              <a:gd name="T58" fmla="*/ 1060987067 w 791"/>
              <a:gd name="T59" fmla="*/ 478829832 h 1547"/>
              <a:gd name="T60" fmla="*/ 1272680211 w 791"/>
              <a:gd name="T61" fmla="*/ 554434511 h 1547"/>
              <a:gd name="T62" fmla="*/ 1378526783 w 791"/>
              <a:gd name="T63" fmla="*/ 690522934 h 1547"/>
              <a:gd name="T64" fmla="*/ 1393647722 w 791"/>
              <a:gd name="T65" fmla="*/ 1000503110 h 1547"/>
              <a:gd name="T66" fmla="*/ 1393647722 w 791"/>
              <a:gd name="T67" fmla="*/ 1333163698 h 1547"/>
              <a:gd name="T68" fmla="*/ 1393647722 w 791"/>
              <a:gd name="T69" fmla="*/ 1696066554 h 1547"/>
              <a:gd name="T70" fmla="*/ 1401207397 w 791"/>
              <a:gd name="T71" fmla="*/ 2089210885 h 1547"/>
              <a:gd name="T72" fmla="*/ 1401207397 w 791"/>
              <a:gd name="T73" fmla="*/ 2147483647 h 1547"/>
              <a:gd name="T74" fmla="*/ 1401207397 w 791"/>
              <a:gd name="T75" fmla="*/ 2147483647 h 1547"/>
              <a:gd name="T76" fmla="*/ 1386086458 w 791"/>
              <a:gd name="T77" fmla="*/ 2147483647 h 1547"/>
              <a:gd name="T78" fmla="*/ 1363405844 w 791"/>
              <a:gd name="T79" fmla="*/ 2147483647 h 1547"/>
              <a:gd name="T80" fmla="*/ 1280239886 w 791"/>
              <a:gd name="T81" fmla="*/ 2147483647 h 1547"/>
              <a:gd name="T82" fmla="*/ 1068546743 w 791"/>
              <a:gd name="T83" fmla="*/ 2147483647 h 1547"/>
              <a:gd name="T84" fmla="*/ 811490584 w 791"/>
              <a:gd name="T85" fmla="*/ 2147483647 h 1547"/>
              <a:gd name="T86" fmla="*/ 501512131 w 791"/>
              <a:gd name="T87" fmla="*/ 2147483647 h 1547"/>
              <a:gd name="T88" fmla="*/ 252015747 w 791"/>
              <a:gd name="T89" fmla="*/ 2147483647 h 1547"/>
              <a:gd name="T90" fmla="*/ 47883779 w 791"/>
              <a:gd name="T91" fmla="*/ 2147483647 h 1547"/>
              <a:gd name="T92" fmla="*/ 47883779 w 791"/>
              <a:gd name="T93" fmla="*/ 2147483647 h 1547"/>
              <a:gd name="T94" fmla="*/ 47883779 w 791"/>
              <a:gd name="T95" fmla="*/ 2147483647 h 1547"/>
              <a:gd name="T96" fmla="*/ 221773869 w 791"/>
              <a:gd name="T97" fmla="*/ 2147483647 h 1547"/>
              <a:gd name="T98" fmla="*/ 433467112 w 791"/>
              <a:gd name="T99" fmla="*/ 2147483647 h 1547"/>
              <a:gd name="T100" fmla="*/ 577116825 w 791"/>
              <a:gd name="T101" fmla="*/ 2147483647 h 1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1"/>
              <a:gd name="T154" fmla="*/ 0 h 1547"/>
              <a:gd name="T155" fmla="*/ 791 w 791"/>
              <a:gd name="T156" fmla="*/ 1547 h 15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1" h="1547">
                <a:moveTo>
                  <a:pt x="272" y="1459"/>
                </a:moveTo>
                <a:lnTo>
                  <a:pt x="256" y="1444"/>
                </a:lnTo>
                <a:cubicBezTo>
                  <a:pt x="265" y="1446"/>
                  <a:pt x="305" y="1462"/>
                  <a:pt x="328" y="1471"/>
                </a:cubicBezTo>
                <a:cubicBezTo>
                  <a:pt x="351" y="1480"/>
                  <a:pt x="376" y="1488"/>
                  <a:pt x="394" y="1495"/>
                </a:cubicBezTo>
                <a:cubicBezTo>
                  <a:pt x="412" y="1502"/>
                  <a:pt x="422" y="1508"/>
                  <a:pt x="436" y="1513"/>
                </a:cubicBezTo>
                <a:cubicBezTo>
                  <a:pt x="450" y="1518"/>
                  <a:pt x="463" y="1521"/>
                  <a:pt x="478" y="1525"/>
                </a:cubicBezTo>
                <a:cubicBezTo>
                  <a:pt x="493" y="1529"/>
                  <a:pt x="509" y="1537"/>
                  <a:pt x="529" y="1540"/>
                </a:cubicBezTo>
                <a:cubicBezTo>
                  <a:pt x="549" y="1543"/>
                  <a:pt x="580" y="1543"/>
                  <a:pt x="598" y="1543"/>
                </a:cubicBezTo>
                <a:cubicBezTo>
                  <a:pt x="616" y="1543"/>
                  <a:pt x="623" y="1547"/>
                  <a:pt x="640" y="1543"/>
                </a:cubicBezTo>
                <a:cubicBezTo>
                  <a:pt x="657" y="1539"/>
                  <a:pt x="684" y="1526"/>
                  <a:pt x="700" y="1516"/>
                </a:cubicBezTo>
                <a:cubicBezTo>
                  <a:pt x="716" y="1506"/>
                  <a:pt x="727" y="1492"/>
                  <a:pt x="736" y="1480"/>
                </a:cubicBezTo>
                <a:cubicBezTo>
                  <a:pt x="745" y="1468"/>
                  <a:pt x="750" y="1462"/>
                  <a:pt x="757" y="1447"/>
                </a:cubicBezTo>
                <a:cubicBezTo>
                  <a:pt x="764" y="1432"/>
                  <a:pt x="773" y="1412"/>
                  <a:pt x="778" y="1390"/>
                </a:cubicBezTo>
                <a:cubicBezTo>
                  <a:pt x="783" y="1368"/>
                  <a:pt x="785" y="1342"/>
                  <a:pt x="787" y="1315"/>
                </a:cubicBezTo>
                <a:cubicBezTo>
                  <a:pt x="789" y="1288"/>
                  <a:pt x="789" y="1260"/>
                  <a:pt x="790" y="1228"/>
                </a:cubicBezTo>
                <a:cubicBezTo>
                  <a:pt x="791" y="1196"/>
                  <a:pt x="790" y="1163"/>
                  <a:pt x="790" y="1123"/>
                </a:cubicBezTo>
                <a:cubicBezTo>
                  <a:pt x="790" y="1083"/>
                  <a:pt x="790" y="1027"/>
                  <a:pt x="790" y="988"/>
                </a:cubicBezTo>
                <a:cubicBezTo>
                  <a:pt x="790" y="949"/>
                  <a:pt x="790" y="923"/>
                  <a:pt x="790" y="889"/>
                </a:cubicBezTo>
                <a:cubicBezTo>
                  <a:pt x="790" y="855"/>
                  <a:pt x="790" y="820"/>
                  <a:pt x="790" y="781"/>
                </a:cubicBezTo>
                <a:cubicBezTo>
                  <a:pt x="790" y="742"/>
                  <a:pt x="790" y="696"/>
                  <a:pt x="790" y="652"/>
                </a:cubicBezTo>
                <a:cubicBezTo>
                  <a:pt x="790" y="608"/>
                  <a:pt x="790" y="557"/>
                  <a:pt x="790" y="517"/>
                </a:cubicBezTo>
                <a:cubicBezTo>
                  <a:pt x="790" y="477"/>
                  <a:pt x="790" y="442"/>
                  <a:pt x="790" y="409"/>
                </a:cubicBezTo>
                <a:cubicBezTo>
                  <a:pt x="790" y="376"/>
                  <a:pt x="791" y="347"/>
                  <a:pt x="790" y="316"/>
                </a:cubicBezTo>
                <a:cubicBezTo>
                  <a:pt x="789" y="285"/>
                  <a:pt x="790" y="251"/>
                  <a:pt x="787" y="223"/>
                </a:cubicBezTo>
                <a:cubicBezTo>
                  <a:pt x="784" y="195"/>
                  <a:pt x="779" y="168"/>
                  <a:pt x="772" y="148"/>
                </a:cubicBezTo>
                <a:cubicBezTo>
                  <a:pt x="765" y="128"/>
                  <a:pt x="757" y="116"/>
                  <a:pt x="748" y="103"/>
                </a:cubicBezTo>
                <a:cubicBezTo>
                  <a:pt x="739" y="90"/>
                  <a:pt x="728" y="78"/>
                  <a:pt x="715" y="67"/>
                </a:cubicBezTo>
                <a:cubicBezTo>
                  <a:pt x="702" y="56"/>
                  <a:pt x="683" y="45"/>
                  <a:pt x="667" y="37"/>
                </a:cubicBezTo>
                <a:cubicBezTo>
                  <a:pt x="651" y="29"/>
                  <a:pt x="636" y="24"/>
                  <a:pt x="619" y="19"/>
                </a:cubicBezTo>
                <a:cubicBezTo>
                  <a:pt x="602" y="14"/>
                  <a:pt x="583" y="7"/>
                  <a:pt x="562" y="4"/>
                </a:cubicBezTo>
                <a:cubicBezTo>
                  <a:pt x="541" y="1"/>
                  <a:pt x="514" y="1"/>
                  <a:pt x="493" y="1"/>
                </a:cubicBezTo>
                <a:cubicBezTo>
                  <a:pt x="472" y="1"/>
                  <a:pt x="452" y="1"/>
                  <a:pt x="433" y="1"/>
                </a:cubicBezTo>
                <a:cubicBezTo>
                  <a:pt x="414" y="1"/>
                  <a:pt x="395" y="0"/>
                  <a:pt x="376" y="4"/>
                </a:cubicBezTo>
                <a:cubicBezTo>
                  <a:pt x="357" y="8"/>
                  <a:pt x="337" y="17"/>
                  <a:pt x="319" y="22"/>
                </a:cubicBezTo>
                <a:cubicBezTo>
                  <a:pt x="301" y="27"/>
                  <a:pt x="286" y="29"/>
                  <a:pt x="268" y="37"/>
                </a:cubicBezTo>
                <a:cubicBezTo>
                  <a:pt x="250" y="45"/>
                  <a:pt x="227" y="59"/>
                  <a:pt x="211" y="70"/>
                </a:cubicBezTo>
                <a:cubicBezTo>
                  <a:pt x="195" y="81"/>
                  <a:pt x="180" y="94"/>
                  <a:pt x="169" y="103"/>
                </a:cubicBezTo>
                <a:cubicBezTo>
                  <a:pt x="158" y="112"/>
                  <a:pt x="153" y="115"/>
                  <a:pt x="145" y="124"/>
                </a:cubicBezTo>
                <a:cubicBezTo>
                  <a:pt x="137" y="133"/>
                  <a:pt x="128" y="145"/>
                  <a:pt x="121" y="154"/>
                </a:cubicBezTo>
                <a:cubicBezTo>
                  <a:pt x="114" y="163"/>
                  <a:pt x="111" y="172"/>
                  <a:pt x="103" y="181"/>
                </a:cubicBezTo>
                <a:cubicBezTo>
                  <a:pt x="95" y="190"/>
                  <a:pt x="79" y="204"/>
                  <a:pt x="70" y="211"/>
                </a:cubicBezTo>
                <a:cubicBezTo>
                  <a:pt x="61" y="218"/>
                  <a:pt x="56" y="221"/>
                  <a:pt x="49" y="226"/>
                </a:cubicBezTo>
                <a:cubicBezTo>
                  <a:pt x="42" y="231"/>
                  <a:pt x="34" y="234"/>
                  <a:pt x="28" y="241"/>
                </a:cubicBezTo>
                <a:cubicBezTo>
                  <a:pt x="22" y="248"/>
                  <a:pt x="17" y="262"/>
                  <a:pt x="13" y="271"/>
                </a:cubicBezTo>
                <a:cubicBezTo>
                  <a:pt x="9" y="280"/>
                  <a:pt x="8" y="290"/>
                  <a:pt x="7" y="298"/>
                </a:cubicBezTo>
                <a:cubicBezTo>
                  <a:pt x="6" y="306"/>
                  <a:pt x="0" y="316"/>
                  <a:pt x="7" y="322"/>
                </a:cubicBezTo>
                <a:cubicBezTo>
                  <a:pt x="14" y="328"/>
                  <a:pt x="36" y="332"/>
                  <a:pt x="52" y="334"/>
                </a:cubicBezTo>
                <a:cubicBezTo>
                  <a:pt x="68" y="336"/>
                  <a:pt x="90" y="334"/>
                  <a:pt x="103" y="334"/>
                </a:cubicBezTo>
                <a:cubicBezTo>
                  <a:pt x="116" y="334"/>
                  <a:pt x="119" y="332"/>
                  <a:pt x="130" y="331"/>
                </a:cubicBezTo>
                <a:cubicBezTo>
                  <a:pt x="141" y="330"/>
                  <a:pt x="158" y="331"/>
                  <a:pt x="169" y="331"/>
                </a:cubicBezTo>
                <a:cubicBezTo>
                  <a:pt x="180" y="331"/>
                  <a:pt x="191" y="331"/>
                  <a:pt x="199" y="331"/>
                </a:cubicBezTo>
                <a:cubicBezTo>
                  <a:pt x="207" y="331"/>
                  <a:pt x="214" y="335"/>
                  <a:pt x="217" y="331"/>
                </a:cubicBezTo>
                <a:cubicBezTo>
                  <a:pt x="220" y="327"/>
                  <a:pt x="220" y="314"/>
                  <a:pt x="220" y="307"/>
                </a:cubicBezTo>
                <a:cubicBezTo>
                  <a:pt x="220" y="300"/>
                  <a:pt x="219" y="296"/>
                  <a:pt x="220" y="286"/>
                </a:cubicBezTo>
                <a:cubicBezTo>
                  <a:pt x="221" y="276"/>
                  <a:pt x="223" y="258"/>
                  <a:pt x="229" y="247"/>
                </a:cubicBezTo>
                <a:cubicBezTo>
                  <a:pt x="235" y="236"/>
                  <a:pt x="249" y="230"/>
                  <a:pt x="259" y="223"/>
                </a:cubicBezTo>
                <a:cubicBezTo>
                  <a:pt x="269" y="216"/>
                  <a:pt x="279" y="207"/>
                  <a:pt x="292" y="202"/>
                </a:cubicBezTo>
                <a:cubicBezTo>
                  <a:pt x="305" y="197"/>
                  <a:pt x="324" y="195"/>
                  <a:pt x="337" y="193"/>
                </a:cubicBezTo>
                <a:cubicBezTo>
                  <a:pt x="350" y="191"/>
                  <a:pt x="359" y="190"/>
                  <a:pt x="373" y="190"/>
                </a:cubicBezTo>
                <a:cubicBezTo>
                  <a:pt x="387" y="190"/>
                  <a:pt x="406" y="188"/>
                  <a:pt x="421" y="190"/>
                </a:cubicBezTo>
                <a:cubicBezTo>
                  <a:pt x="436" y="192"/>
                  <a:pt x="449" y="194"/>
                  <a:pt x="463" y="199"/>
                </a:cubicBezTo>
                <a:cubicBezTo>
                  <a:pt x="477" y="204"/>
                  <a:pt x="494" y="214"/>
                  <a:pt x="505" y="220"/>
                </a:cubicBezTo>
                <a:cubicBezTo>
                  <a:pt x="516" y="226"/>
                  <a:pt x="522" y="229"/>
                  <a:pt x="529" y="238"/>
                </a:cubicBezTo>
                <a:cubicBezTo>
                  <a:pt x="536" y="247"/>
                  <a:pt x="544" y="260"/>
                  <a:pt x="547" y="274"/>
                </a:cubicBezTo>
                <a:cubicBezTo>
                  <a:pt x="550" y="288"/>
                  <a:pt x="549" y="305"/>
                  <a:pt x="550" y="325"/>
                </a:cubicBezTo>
                <a:cubicBezTo>
                  <a:pt x="551" y="345"/>
                  <a:pt x="553" y="373"/>
                  <a:pt x="553" y="397"/>
                </a:cubicBezTo>
                <a:cubicBezTo>
                  <a:pt x="553" y="421"/>
                  <a:pt x="553" y="447"/>
                  <a:pt x="553" y="469"/>
                </a:cubicBezTo>
                <a:cubicBezTo>
                  <a:pt x="553" y="491"/>
                  <a:pt x="553" y="508"/>
                  <a:pt x="553" y="529"/>
                </a:cubicBezTo>
                <a:cubicBezTo>
                  <a:pt x="553" y="550"/>
                  <a:pt x="553" y="574"/>
                  <a:pt x="553" y="598"/>
                </a:cubicBezTo>
                <a:cubicBezTo>
                  <a:pt x="553" y="622"/>
                  <a:pt x="553" y="646"/>
                  <a:pt x="553" y="673"/>
                </a:cubicBezTo>
                <a:cubicBezTo>
                  <a:pt x="553" y="700"/>
                  <a:pt x="553" y="737"/>
                  <a:pt x="553" y="763"/>
                </a:cubicBezTo>
                <a:cubicBezTo>
                  <a:pt x="553" y="789"/>
                  <a:pt x="556" y="809"/>
                  <a:pt x="556" y="829"/>
                </a:cubicBezTo>
                <a:cubicBezTo>
                  <a:pt x="556" y="849"/>
                  <a:pt x="556" y="869"/>
                  <a:pt x="556" y="886"/>
                </a:cubicBezTo>
                <a:cubicBezTo>
                  <a:pt x="556" y="903"/>
                  <a:pt x="556" y="917"/>
                  <a:pt x="556" y="934"/>
                </a:cubicBezTo>
                <a:cubicBezTo>
                  <a:pt x="556" y="951"/>
                  <a:pt x="556" y="972"/>
                  <a:pt x="556" y="991"/>
                </a:cubicBezTo>
                <a:cubicBezTo>
                  <a:pt x="556" y="1010"/>
                  <a:pt x="557" y="1029"/>
                  <a:pt x="556" y="1051"/>
                </a:cubicBezTo>
                <a:cubicBezTo>
                  <a:pt x="555" y="1073"/>
                  <a:pt x="551" y="1106"/>
                  <a:pt x="550" y="1126"/>
                </a:cubicBezTo>
                <a:cubicBezTo>
                  <a:pt x="549" y="1146"/>
                  <a:pt x="550" y="1161"/>
                  <a:pt x="550" y="1174"/>
                </a:cubicBezTo>
                <a:cubicBezTo>
                  <a:pt x="550" y="1187"/>
                  <a:pt x="551" y="1195"/>
                  <a:pt x="550" y="1204"/>
                </a:cubicBezTo>
                <a:cubicBezTo>
                  <a:pt x="549" y="1213"/>
                  <a:pt x="544" y="1221"/>
                  <a:pt x="541" y="1231"/>
                </a:cubicBezTo>
                <a:cubicBezTo>
                  <a:pt x="538" y="1241"/>
                  <a:pt x="534" y="1256"/>
                  <a:pt x="529" y="1264"/>
                </a:cubicBezTo>
                <a:cubicBezTo>
                  <a:pt x="524" y="1272"/>
                  <a:pt x="518" y="1276"/>
                  <a:pt x="508" y="1279"/>
                </a:cubicBezTo>
                <a:cubicBezTo>
                  <a:pt x="498" y="1282"/>
                  <a:pt x="480" y="1284"/>
                  <a:pt x="466" y="1285"/>
                </a:cubicBezTo>
                <a:cubicBezTo>
                  <a:pt x="452" y="1286"/>
                  <a:pt x="439" y="1288"/>
                  <a:pt x="424" y="1288"/>
                </a:cubicBezTo>
                <a:cubicBezTo>
                  <a:pt x="409" y="1288"/>
                  <a:pt x="390" y="1288"/>
                  <a:pt x="373" y="1288"/>
                </a:cubicBezTo>
                <a:cubicBezTo>
                  <a:pt x="356" y="1288"/>
                  <a:pt x="343" y="1288"/>
                  <a:pt x="322" y="1288"/>
                </a:cubicBezTo>
                <a:cubicBezTo>
                  <a:pt x="301" y="1288"/>
                  <a:pt x="264" y="1288"/>
                  <a:pt x="244" y="1288"/>
                </a:cubicBezTo>
                <a:cubicBezTo>
                  <a:pt x="224" y="1288"/>
                  <a:pt x="214" y="1288"/>
                  <a:pt x="199" y="1288"/>
                </a:cubicBezTo>
                <a:cubicBezTo>
                  <a:pt x="184" y="1288"/>
                  <a:pt x="167" y="1288"/>
                  <a:pt x="151" y="1288"/>
                </a:cubicBezTo>
                <a:cubicBezTo>
                  <a:pt x="135" y="1288"/>
                  <a:pt x="115" y="1288"/>
                  <a:pt x="100" y="1288"/>
                </a:cubicBezTo>
                <a:cubicBezTo>
                  <a:pt x="85" y="1288"/>
                  <a:pt x="71" y="1288"/>
                  <a:pt x="58" y="1288"/>
                </a:cubicBezTo>
                <a:cubicBezTo>
                  <a:pt x="45" y="1288"/>
                  <a:pt x="25" y="1284"/>
                  <a:pt x="19" y="1288"/>
                </a:cubicBezTo>
                <a:cubicBezTo>
                  <a:pt x="13" y="1292"/>
                  <a:pt x="19" y="1304"/>
                  <a:pt x="19" y="1312"/>
                </a:cubicBezTo>
                <a:cubicBezTo>
                  <a:pt x="19" y="1320"/>
                  <a:pt x="19" y="1330"/>
                  <a:pt x="19" y="1339"/>
                </a:cubicBezTo>
                <a:cubicBezTo>
                  <a:pt x="19" y="1348"/>
                  <a:pt x="19" y="1358"/>
                  <a:pt x="19" y="1369"/>
                </a:cubicBezTo>
                <a:cubicBezTo>
                  <a:pt x="19" y="1380"/>
                  <a:pt x="19" y="1395"/>
                  <a:pt x="19" y="1405"/>
                </a:cubicBezTo>
                <a:cubicBezTo>
                  <a:pt x="19" y="1415"/>
                  <a:pt x="8" y="1425"/>
                  <a:pt x="19" y="1429"/>
                </a:cubicBezTo>
                <a:cubicBezTo>
                  <a:pt x="30" y="1433"/>
                  <a:pt x="72" y="1429"/>
                  <a:pt x="88" y="1429"/>
                </a:cubicBezTo>
                <a:cubicBezTo>
                  <a:pt x="104" y="1429"/>
                  <a:pt x="101" y="1428"/>
                  <a:pt x="115" y="1429"/>
                </a:cubicBezTo>
                <a:cubicBezTo>
                  <a:pt x="129" y="1430"/>
                  <a:pt x="159" y="1432"/>
                  <a:pt x="172" y="1432"/>
                </a:cubicBezTo>
                <a:cubicBezTo>
                  <a:pt x="185" y="1432"/>
                  <a:pt x="187" y="1431"/>
                  <a:pt x="196" y="1432"/>
                </a:cubicBezTo>
                <a:cubicBezTo>
                  <a:pt x="205" y="1433"/>
                  <a:pt x="218" y="1435"/>
                  <a:pt x="229" y="1438"/>
                </a:cubicBezTo>
                <a:cubicBezTo>
                  <a:pt x="240" y="1441"/>
                  <a:pt x="251" y="1445"/>
                  <a:pt x="272" y="1459"/>
                </a:cubicBezTo>
                <a:close/>
              </a:path>
            </a:pathLst>
          </a:custGeom>
          <a:pattFill prst="pct5">
            <a:fgClr>
              <a:srgbClr val="FF6600"/>
            </a:fgClr>
            <a:bgClr>
              <a:schemeClr val="bg1"/>
            </a:bgClr>
          </a:pattFill>
          <a:ln w="28575" cmpd="sng">
            <a:solidFill>
              <a:srgbClr val="FF6600"/>
            </a:solidFill>
            <a:round/>
            <a:headEnd/>
            <a:tailEnd/>
          </a:ln>
        </p:spPr>
        <p:txBody>
          <a:bodyPr/>
          <a:lstStyle/>
          <a:p>
            <a:endParaRPr lang="fr-CA"/>
          </a:p>
        </p:txBody>
      </p:sp>
      <p:sp>
        <p:nvSpPr>
          <p:cNvPr id="53259" name="Text Box 117"/>
          <p:cNvSpPr txBox="1">
            <a:spLocks noChangeArrowheads="1"/>
          </p:cNvSpPr>
          <p:nvPr/>
        </p:nvSpPr>
        <p:spPr bwMode="auto">
          <a:xfrm>
            <a:off x="1084761" y="2288182"/>
            <a:ext cx="10810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Mors fixe</a:t>
            </a:r>
          </a:p>
        </p:txBody>
      </p:sp>
      <p:sp>
        <p:nvSpPr>
          <p:cNvPr id="53260" name="Line 118"/>
          <p:cNvSpPr>
            <a:spLocks noChangeShapeType="1"/>
          </p:cNvSpPr>
          <p:nvPr/>
        </p:nvSpPr>
        <p:spPr bwMode="auto">
          <a:xfrm>
            <a:off x="2032497" y="2480270"/>
            <a:ext cx="531813" cy="184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3261" name="Text Box 119"/>
          <p:cNvSpPr txBox="1">
            <a:spLocks noChangeArrowheads="1"/>
          </p:cNvSpPr>
          <p:nvPr/>
        </p:nvSpPr>
        <p:spPr bwMode="auto">
          <a:xfrm>
            <a:off x="970459" y="2708870"/>
            <a:ext cx="13668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Mors mobile</a:t>
            </a:r>
          </a:p>
        </p:txBody>
      </p:sp>
      <p:sp>
        <p:nvSpPr>
          <p:cNvPr id="53262" name="Line 120"/>
          <p:cNvSpPr>
            <a:spLocks noChangeShapeType="1"/>
          </p:cNvSpPr>
          <p:nvPr/>
        </p:nvSpPr>
        <p:spPr bwMode="auto">
          <a:xfrm>
            <a:off x="2167434" y="2900957"/>
            <a:ext cx="387351" cy="255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3263" name="Text Box 121"/>
          <p:cNvSpPr txBox="1">
            <a:spLocks noChangeArrowheads="1"/>
          </p:cNvSpPr>
          <p:nvPr/>
        </p:nvSpPr>
        <p:spPr bwMode="auto">
          <a:xfrm>
            <a:off x="827584" y="4350345"/>
            <a:ext cx="16525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Vis de serrage</a:t>
            </a:r>
          </a:p>
        </p:txBody>
      </p:sp>
      <p:sp>
        <p:nvSpPr>
          <p:cNvPr id="53264" name="Line 122"/>
          <p:cNvSpPr>
            <a:spLocks noChangeShapeType="1"/>
          </p:cNvSpPr>
          <p:nvPr/>
        </p:nvSpPr>
        <p:spPr bwMode="auto">
          <a:xfrm>
            <a:off x="1683246" y="4618632"/>
            <a:ext cx="939800" cy="1905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3265" name="Text Box 123"/>
          <p:cNvSpPr txBox="1">
            <a:spLocks noChangeArrowheads="1"/>
          </p:cNvSpPr>
          <p:nvPr/>
        </p:nvSpPr>
        <p:spPr bwMode="auto">
          <a:xfrm>
            <a:off x="4027983" y="4013796"/>
            <a:ext cx="10080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Levier de serrage</a:t>
            </a:r>
          </a:p>
        </p:txBody>
      </p:sp>
      <p:sp>
        <p:nvSpPr>
          <p:cNvPr id="53266" name="Line 124"/>
          <p:cNvSpPr>
            <a:spLocks noChangeShapeType="1"/>
          </p:cNvSpPr>
          <p:nvPr/>
        </p:nvSpPr>
        <p:spPr bwMode="auto">
          <a:xfrm flipH="1">
            <a:off x="3634285" y="4439246"/>
            <a:ext cx="836612" cy="7223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53267" name="Text Box 125"/>
          <p:cNvSpPr txBox="1">
            <a:spLocks noChangeArrowheads="1"/>
          </p:cNvSpPr>
          <p:nvPr/>
        </p:nvSpPr>
        <p:spPr bwMode="auto">
          <a:xfrm>
            <a:off x="4008934" y="2621557"/>
            <a:ext cx="10080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a:latin typeface="Comic Sans MS" pitchFamily="66" charset="0"/>
              </a:rPr>
              <a:t>Monture</a:t>
            </a:r>
          </a:p>
        </p:txBody>
      </p:sp>
      <p:sp>
        <p:nvSpPr>
          <p:cNvPr id="53268" name="Line 126"/>
          <p:cNvSpPr>
            <a:spLocks noChangeShapeType="1"/>
          </p:cNvSpPr>
          <p:nvPr/>
        </p:nvSpPr>
        <p:spPr bwMode="auto">
          <a:xfrm flipH="1">
            <a:off x="3791447" y="2881907"/>
            <a:ext cx="766763"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53269" name="Group 131"/>
          <p:cNvGrpSpPr>
            <a:grpSpLocks/>
          </p:cNvGrpSpPr>
          <p:nvPr/>
        </p:nvGrpSpPr>
        <p:grpSpPr bwMode="auto">
          <a:xfrm>
            <a:off x="1519734" y="5364757"/>
            <a:ext cx="1079500" cy="865188"/>
            <a:chOff x="3334" y="2704"/>
            <a:chExt cx="680" cy="545"/>
          </a:xfrm>
        </p:grpSpPr>
        <p:pic>
          <p:nvPicPr>
            <p:cNvPr id="53273" name="Picture 12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9" y="2922"/>
              <a:ext cx="397"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74" name="Oval 128"/>
            <p:cNvSpPr>
              <a:spLocks noChangeArrowheads="1"/>
            </p:cNvSpPr>
            <p:nvPr/>
          </p:nvSpPr>
          <p:spPr bwMode="auto">
            <a:xfrm>
              <a:off x="3334" y="2750"/>
              <a:ext cx="499" cy="499"/>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53275" name="Line 129"/>
            <p:cNvSpPr>
              <a:spLocks noChangeShapeType="1"/>
            </p:cNvSpPr>
            <p:nvPr/>
          </p:nvSpPr>
          <p:spPr bwMode="auto">
            <a:xfrm flipV="1">
              <a:off x="3833" y="2704"/>
              <a:ext cx="18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53270" name="Text Box 197"/>
          <p:cNvSpPr txBox="1">
            <a:spLocks noChangeArrowheads="1"/>
          </p:cNvSpPr>
          <p:nvPr/>
        </p:nvSpPr>
        <p:spPr bwMode="auto">
          <a:xfrm>
            <a:off x="2303960" y="4817070"/>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A"/>
          </a:p>
        </p:txBody>
      </p:sp>
      <p:pic>
        <p:nvPicPr>
          <p:cNvPr id="53271" name="Picture 64" descr="Numériser0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6569" y="2049760"/>
            <a:ext cx="2963863"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72" name="ZoneTexte 26"/>
          <p:cNvSpPr txBox="1">
            <a:spLocks noChangeArrowheads="1"/>
          </p:cNvSpPr>
          <p:nvPr/>
        </p:nvSpPr>
        <p:spPr bwMode="auto">
          <a:xfrm>
            <a:off x="5334001" y="6480175"/>
            <a:ext cx="345598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a:latin typeface="Gill Sans MT" pitchFamily="34" charset="0"/>
              </a:rPr>
              <a:t>Diapositive inspirée du CDP et d’Emmanuel Fournier, Estrie</a:t>
            </a:r>
          </a:p>
        </p:txBody>
      </p:sp>
      <p:sp>
        <p:nvSpPr>
          <p:cNvPr id="28" name="Titre 1"/>
          <p:cNvSpPr txBox="1">
            <a:spLocks/>
          </p:cNvSpPr>
          <p:nvPr/>
        </p:nvSpPr>
        <p:spPr>
          <a:xfrm>
            <a:off x="426128" y="408373"/>
            <a:ext cx="8260672" cy="103942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fr-CA" sz="4000" cap="all" dirty="0">
                <a:solidFill>
                  <a:schemeClr val="tx1"/>
                </a:solidFill>
                <a:latin typeface="+mj-lt"/>
                <a:ea typeface="+mj-ea"/>
                <a:cs typeface="+mj-cs"/>
              </a:rPr>
              <a:t>Schéma de construction</a:t>
            </a:r>
          </a:p>
        </p:txBody>
      </p:sp>
    </p:spTree>
    <p:extLst>
      <p:ext uri="{BB962C8B-B14F-4D97-AF65-F5344CB8AC3E}">
        <p14:creationId xmlns:p14="http://schemas.microsoft.com/office/powerpoint/2010/main" xmlns="" val="3410080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87625" y="260649"/>
            <a:ext cx="7056463" cy="523220"/>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C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 petit jeu d’association…</a:t>
            </a:r>
          </a:p>
        </p:txBody>
      </p:sp>
      <p:pic>
        <p:nvPicPr>
          <p:cNvPr id="54275" name="Picture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7757" y="4292600"/>
            <a:ext cx="17145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6899" y="3754058"/>
            <a:ext cx="18288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114" y="5661025"/>
            <a:ext cx="194310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51313" y="4368800"/>
            <a:ext cx="18288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9"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2214" y="1629493"/>
            <a:ext cx="13716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92951" y="3263901"/>
            <a:ext cx="171450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1"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09391" y="905808"/>
            <a:ext cx="1828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2" name="Rectangle 42"/>
          <p:cNvSpPr>
            <a:spLocks noChangeArrowheads="1"/>
          </p:cNvSpPr>
          <p:nvPr/>
        </p:nvSpPr>
        <p:spPr bwMode="auto">
          <a:xfrm>
            <a:off x="1" y="15823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fr-FR"/>
          </a:p>
        </p:txBody>
      </p:sp>
      <p:sp>
        <p:nvSpPr>
          <p:cNvPr id="54283" name="Rectangle 49"/>
          <p:cNvSpPr>
            <a:spLocks noChangeArrowheads="1"/>
          </p:cNvSpPr>
          <p:nvPr/>
        </p:nvSpPr>
        <p:spPr bwMode="auto">
          <a:xfrm>
            <a:off x="1" y="594070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fr-FR"/>
          </a:p>
        </p:txBody>
      </p:sp>
      <p:sp>
        <p:nvSpPr>
          <p:cNvPr id="54284" name="Rectangle 55"/>
          <p:cNvSpPr>
            <a:spLocks noChangeArrowheads="1"/>
          </p:cNvSpPr>
          <p:nvPr/>
        </p:nvSpPr>
        <p:spPr bwMode="auto">
          <a:xfrm>
            <a:off x="6588126" y="454052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fr-FR"/>
          </a:p>
        </p:txBody>
      </p:sp>
      <p:pic>
        <p:nvPicPr>
          <p:cNvPr id="54285" name="Picture 6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27314" y="944563"/>
            <a:ext cx="17811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6" name="Picture 6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79487" y="3500438"/>
            <a:ext cx="166687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7" name="Picture 6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769549" y="2358312"/>
            <a:ext cx="18288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8" name="Picture 6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9033" y="2194664"/>
            <a:ext cx="17049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ZoneTexte 17"/>
          <p:cNvSpPr txBox="1"/>
          <p:nvPr/>
        </p:nvSpPr>
        <p:spPr>
          <a:xfrm>
            <a:off x="5364088" y="4941169"/>
            <a:ext cx="3779912" cy="1384995"/>
          </a:xfrm>
          <a:prstGeom prst="rect">
            <a:avLst/>
          </a:prstGeom>
          <a:noFill/>
        </p:spPr>
        <p:txBody>
          <a:bodyPr>
            <a:spAutoFit/>
          </a:bodyPr>
          <a:lstStyle/>
          <a:p>
            <a:pPr fontAlgn="auto">
              <a:spcBef>
                <a:spcPts val="0"/>
              </a:spcBef>
              <a:spcAft>
                <a:spcPts val="0"/>
              </a:spcAft>
              <a:defRPr/>
            </a:pPr>
            <a:r>
              <a:rPr lang="fr-C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Saurez-vous les regrouper correctement ?</a:t>
            </a:r>
          </a:p>
        </p:txBody>
      </p:sp>
      <p:sp>
        <p:nvSpPr>
          <p:cNvPr id="54290" name="Text Box 21"/>
          <p:cNvSpPr txBox="1">
            <a:spLocks noChangeArrowheads="1"/>
          </p:cNvSpPr>
          <p:nvPr/>
        </p:nvSpPr>
        <p:spPr bwMode="auto">
          <a:xfrm>
            <a:off x="3036106" y="2194664"/>
            <a:ext cx="11668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800" dirty="0">
                <a:latin typeface="Comic Sans MS" pitchFamily="66" charset="0"/>
              </a:rPr>
              <a:t>Écrou </a:t>
            </a:r>
            <a:endParaRPr lang="fr-CA" dirty="0">
              <a:latin typeface="Comic Sans MS" pitchFamily="66" charset="0"/>
            </a:endParaRPr>
          </a:p>
        </p:txBody>
      </p:sp>
      <p:sp>
        <p:nvSpPr>
          <p:cNvPr id="54291" name="Text Box 21"/>
          <p:cNvSpPr txBox="1">
            <a:spLocks noChangeArrowheads="1"/>
          </p:cNvSpPr>
          <p:nvPr/>
        </p:nvSpPr>
        <p:spPr bwMode="auto">
          <a:xfrm>
            <a:off x="215899" y="1373188"/>
            <a:ext cx="25209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800" dirty="0">
                <a:latin typeface="Comic Sans MS" pitchFamily="66" charset="0"/>
              </a:rPr>
              <a:t>Cisaillement </a:t>
            </a:r>
            <a:endParaRPr lang="fr-CA" dirty="0">
              <a:latin typeface="Comic Sans MS" pitchFamily="66" charset="0"/>
            </a:endParaRPr>
          </a:p>
        </p:txBody>
      </p:sp>
      <p:sp>
        <p:nvSpPr>
          <p:cNvPr id="54292" name="Text Box 21"/>
          <p:cNvSpPr txBox="1">
            <a:spLocks noChangeArrowheads="1"/>
          </p:cNvSpPr>
          <p:nvPr/>
        </p:nvSpPr>
        <p:spPr bwMode="auto">
          <a:xfrm>
            <a:off x="428423" y="4679559"/>
            <a:ext cx="21605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800" dirty="0">
                <a:latin typeface="Comic Sans MS" pitchFamily="66" charset="0"/>
              </a:rPr>
              <a:t>Pignon et crémaillère</a:t>
            </a:r>
            <a:endParaRPr lang="fr-CA" dirty="0">
              <a:latin typeface="Comic Sans MS" pitchFamily="66" charset="0"/>
            </a:endParaRPr>
          </a:p>
        </p:txBody>
      </p:sp>
      <p:sp>
        <p:nvSpPr>
          <p:cNvPr id="54293" name="Text Box 21"/>
          <p:cNvSpPr txBox="1">
            <a:spLocks noChangeArrowheads="1"/>
          </p:cNvSpPr>
          <p:nvPr/>
        </p:nvSpPr>
        <p:spPr bwMode="auto">
          <a:xfrm>
            <a:off x="720617" y="3002291"/>
            <a:ext cx="42481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800" dirty="0">
                <a:latin typeface="Comic Sans MS" pitchFamily="66" charset="0"/>
              </a:rPr>
              <a:t>Guidage en translation </a:t>
            </a:r>
            <a:endParaRPr lang="fr-CA" dirty="0">
              <a:latin typeface="Comic Sans MS" pitchFamily="66" charset="0"/>
            </a:endParaRPr>
          </a:p>
        </p:txBody>
      </p:sp>
    </p:spTree>
    <p:extLst>
      <p:ext uri="{BB962C8B-B14F-4D97-AF65-F5344CB8AC3E}">
        <p14:creationId xmlns:p14="http://schemas.microsoft.com/office/powerpoint/2010/main" xmlns="" val="4273261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ctr"/>
            <a:endParaRPr lang="fr-FR"/>
          </a:p>
        </p:txBody>
      </p:sp>
      <p:pic>
        <p:nvPicPr>
          <p:cNvPr id="40963" name="Picture 1028" descr="Numériser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13" y="69850"/>
            <a:ext cx="1593851"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Line 1032"/>
          <p:cNvSpPr>
            <a:spLocks noChangeShapeType="1"/>
          </p:cNvSpPr>
          <p:nvPr/>
        </p:nvSpPr>
        <p:spPr bwMode="auto">
          <a:xfrm>
            <a:off x="1809751" y="2060576"/>
            <a:ext cx="4824413" cy="2232025"/>
          </a:xfrm>
          <a:prstGeom prst="line">
            <a:avLst/>
          </a:prstGeom>
          <a:noFill/>
          <a:ln w="76200">
            <a:solidFill>
              <a:srgbClr val="00CC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40965" name="Line 1033"/>
          <p:cNvSpPr>
            <a:spLocks noChangeShapeType="1"/>
          </p:cNvSpPr>
          <p:nvPr/>
        </p:nvSpPr>
        <p:spPr bwMode="auto">
          <a:xfrm flipV="1">
            <a:off x="1809750" y="2349501"/>
            <a:ext cx="4897439" cy="2232025"/>
          </a:xfrm>
          <a:prstGeom prst="line">
            <a:avLst/>
          </a:prstGeom>
          <a:noFill/>
          <a:ln w="762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40966" name="Oval 1034"/>
          <p:cNvSpPr>
            <a:spLocks noChangeArrowheads="1"/>
          </p:cNvSpPr>
          <p:nvPr/>
        </p:nvSpPr>
        <p:spPr bwMode="auto">
          <a:xfrm>
            <a:off x="4384676" y="3205163"/>
            <a:ext cx="288925" cy="287337"/>
          </a:xfrm>
          <a:prstGeom prst="ellipse">
            <a:avLst/>
          </a:prstGeom>
          <a:solidFill>
            <a:srgbClr val="FF99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sp>
        <p:nvSpPr>
          <p:cNvPr id="40967" name="Line 1035"/>
          <p:cNvSpPr>
            <a:spLocks noChangeShapeType="1"/>
          </p:cNvSpPr>
          <p:nvPr/>
        </p:nvSpPr>
        <p:spPr bwMode="auto">
          <a:xfrm>
            <a:off x="5821363" y="1501775"/>
            <a:ext cx="392112"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0968" name="Line 1036"/>
          <p:cNvSpPr>
            <a:spLocks noChangeShapeType="1"/>
          </p:cNvSpPr>
          <p:nvPr/>
        </p:nvSpPr>
        <p:spPr bwMode="auto">
          <a:xfrm flipV="1">
            <a:off x="6015039" y="4095750"/>
            <a:ext cx="104775" cy="8699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0969" name="Line 1037"/>
          <p:cNvSpPr>
            <a:spLocks noChangeShapeType="1"/>
          </p:cNvSpPr>
          <p:nvPr/>
        </p:nvSpPr>
        <p:spPr bwMode="auto">
          <a:xfrm flipV="1">
            <a:off x="4402139" y="3492501"/>
            <a:ext cx="101600" cy="1016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0970" name="Text Box 1039"/>
          <p:cNvSpPr txBox="1">
            <a:spLocks noChangeArrowheads="1"/>
          </p:cNvSpPr>
          <p:nvPr/>
        </p:nvSpPr>
        <p:spPr bwMode="auto">
          <a:xfrm>
            <a:off x="4799014" y="1198564"/>
            <a:ext cx="2016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Lame supérieure</a:t>
            </a:r>
          </a:p>
        </p:txBody>
      </p:sp>
      <p:sp>
        <p:nvSpPr>
          <p:cNvPr id="40971" name="Text Box 1040"/>
          <p:cNvSpPr txBox="1">
            <a:spLocks noChangeArrowheads="1"/>
          </p:cNvSpPr>
          <p:nvPr/>
        </p:nvSpPr>
        <p:spPr bwMode="auto">
          <a:xfrm>
            <a:off x="5100639" y="4899026"/>
            <a:ext cx="2016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Lame inférieure  </a:t>
            </a:r>
          </a:p>
        </p:txBody>
      </p:sp>
      <p:sp>
        <p:nvSpPr>
          <p:cNvPr id="40972" name="Text Box 1041"/>
          <p:cNvSpPr txBox="1">
            <a:spLocks noChangeArrowheads="1"/>
          </p:cNvSpPr>
          <p:nvPr/>
        </p:nvSpPr>
        <p:spPr bwMode="auto">
          <a:xfrm>
            <a:off x="3059832" y="4427820"/>
            <a:ext cx="24511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dirty="0" smtClean="0">
                <a:latin typeface="Comic Sans MS" pitchFamily="66" charset="0"/>
              </a:rPr>
              <a:t>Système vis et écrou</a:t>
            </a:r>
            <a:endParaRPr lang="fr-CA" dirty="0">
              <a:latin typeface="Comic Sans MS" pitchFamily="66" charset="0"/>
            </a:endParaRPr>
          </a:p>
        </p:txBody>
      </p:sp>
      <p:sp>
        <p:nvSpPr>
          <p:cNvPr id="40973" name="AutoShape 1042"/>
          <p:cNvSpPr>
            <a:spLocks noChangeArrowheads="1"/>
          </p:cNvSpPr>
          <p:nvPr/>
        </p:nvSpPr>
        <p:spPr bwMode="auto">
          <a:xfrm rot="1063817">
            <a:off x="2170114" y="1557338"/>
            <a:ext cx="288925" cy="647700"/>
          </a:xfrm>
          <a:prstGeom prst="downArrow">
            <a:avLst>
              <a:gd name="adj1" fmla="val 50000"/>
              <a:gd name="adj2" fmla="val 56044"/>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40974" name="AutoShape 1043"/>
          <p:cNvSpPr>
            <a:spLocks noChangeArrowheads="1"/>
          </p:cNvSpPr>
          <p:nvPr/>
        </p:nvSpPr>
        <p:spPr bwMode="auto">
          <a:xfrm rot="9738018">
            <a:off x="2268539" y="4397375"/>
            <a:ext cx="288925" cy="647700"/>
          </a:xfrm>
          <a:prstGeom prst="downArrow">
            <a:avLst>
              <a:gd name="adj1" fmla="val 50000"/>
              <a:gd name="adj2" fmla="val 56044"/>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40975" name="Text Box 1044"/>
          <p:cNvSpPr txBox="1">
            <a:spLocks noChangeArrowheads="1"/>
          </p:cNvSpPr>
          <p:nvPr/>
        </p:nvSpPr>
        <p:spPr bwMode="auto">
          <a:xfrm>
            <a:off x="2097088" y="1279526"/>
            <a:ext cx="431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F</a:t>
            </a:r>
          </a:p>
        </p:txBody>
      </p:sp>
      <p:sp>
        <p:nvSpPr>
          <p:cNvPr id="40976" name="Text Box 1045"/>
          <p:cNvSpPr txBox="1">
            <a:spLocks noChangeArrowheads="1"/>
          </p:cNvSpPr>
          <p:nvPr/>
        </p:nvSpPr>
        <p:spPr bwMode="auto">
          <a:xfrm>
            <a:off x="2541588" y="4829175"/>
            <a:ext cx="431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F</a:t>
            </a:r>
          </a:p>
        </p:txBody>
      </p:sp>
      <p:sp>
        <p:nvSpPr>
          <p:cNvPr id="40977" name="Line 1047"/>
          <p:cNvSpPr>
            <a:spLocks noChangeShapeType="1"/>
          </p:cNvSpPr>
          <p:nvPr/>
        </p:nvSpPr>
        <p:spPr bwMode="auto">
          <a:xfrm flipH="1">
            <a:off x="4522789" y="2714625"/>
            <a:ext cx="7937" cy="4889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40978" name="Group 1053"/>
          <p:cNvGrpSpPr>
            <a:grpSpLocks/>
          </p:cNvGrpSpPr>
          <p:nvPr/>
        </p:nvGrpSpPr>
        <p:grpSpPr bwMode="auto">
          <a:xfrm>
            <a:off x="1258889" y="1352551"/>
            <a:ext cx="549275" cy="1081088"/>
            <a:chOff x="1172" y="852"/>
            <a:chExt cx="346" cy="681"/>
          </a:xfrm>
        </p:grpSpPr>
        <p:pic>
          <p:nvPicPr>
            <p:cNvPr id="40994" name="Picture 104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664138">
              <a:off x="975" y="1049"/>
              <a:ext cx="68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5" name="Oval 1050"/>
            <p:cNvSpPr>
              <a:spLocks noChangeArrowheads="1"/>
            </p:cNvSpPr>
            <p:nvPr/>
          </p:nvSpPr>
          <p:spPr bwMode="auto">
            <a:xfrm>
              <a:off x="1204" y="1132"/>
              <a:ext cx="77" cy="7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sp>
          <p:nvSpPr>
            <p:cNvPr id="40996" name="Line 1052"/>
            <p:cNvSpPr>
              <a:spLocks noChangeShapeType="1"/>
            </p:cNvSpPr>
            <p:nvPr/>
          </p:nvSpPr>
          <p:spPr bwMode="auto">
            <a:xfrm>
              <a:off x="1248" y="1170"/>
              <a:ext cx="270" cy="12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40979" name="Group 1055"/>
          <p:cNvGrpSpPr>
            <a:grpSpLocks/>
          </p:cNvGrpSpPr>
          <p:nvPr/>
        </p:nvGrpSpPr>
        <p:grpSpPr bwMode="auto">
          <a:xfrm>
            <a:off x="1262063" y="4200526"/>
            <a:ext cx="550863" cy="1081088"/>
            <a:chOff x="1174" y="2646"/>
            <a:chExt cx="347" cy="681"/>
          </a:xfrm>
        </p:grpSpPr>
        <p:pic>
          <p:nvPicPr>
            <p:cNvPr id="40991" name="Picture 10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708838">
              <a:off x="977" y="2843"/>
              <a:ext cx="68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2" name="Oval 1051"/>
            <p:cNvSpPr>
              <a:spLocks noChangeArrowheads="1"/>
            </p:cNvSpPr>
            <p:nvPr/>
          </p:nvSpPr>
          <p:spPr bwMode="auto">
            <a:xfrm>
              <a:off x="1202" y="2976"/>
              <a:ext cx="77" cy="7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sp>
          <p:nvSpPr>
            <p:cNvPr id="40993" name="Line 1054"/>
            <p:cNvSpPr>
              <a:spLocks noChangeShapeType="1"/>
            </p:cNvSpPr>
            <p:nvPr/>
          </p:nvSpPr>
          <p:spPr bwMode="auto">
            <a:xfrm flipV="1">
              <a:off x="1239" y="2883"/>
              <a:ext cx="282" cy="12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40990" name="Oval 1046"/>
          <p:cNvSpPr>
            <a:spLocks noChangeArrowheads="1"/>
          </p:cNvSpPr>
          <p:nvPr/>
        </p:nvSpPr>
        <p:spPr bwMode="auto">
          <a:xfrm>
            <a:off x="3889375" y="1646239"/>
            <a:ext cx="1174751" cy="1063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39971" name="Text Box 1059"/>
          <p:cNvSpPr txBox="1">
            <a:spLocks noChangeArrowheads="1"/>
          </p:cNvSpPr>
          <p:nvPr/>
        </p:nvSpPr>
        <p:spPr bwMode="auto">
          <a:xfrm>
            <a:off x="7537451" y="2503489"/>
            <a:ext cx="10080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Feuille</a:t>
            </a:r>
          </a:p>
        </p:txBody>
      </p:sp>
      <p:sp>
        <p:nvSpPr>
          <p:cNvPr id="39972" name="Line 1060"/>
          <p:cNvSpPr>
            <a:spLocks noChangeShapeType="1"/>
          </p:cNvSpPr>
          <p:nvPr/>
        </p:nvSpPr>
        <p:spPr bwMode="auto">
          <a:xfrm flipH="1">
            <a:off x="7942263" y="2752726"/>
            <a:ext cx="112712" cy="6064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pic>
        <p:nvPicPr>
          <p:cNvPr id="39973" name="Picture 106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6579396" y="3077370"/>
            <a:ext cx="1539875"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70" name="Line 1058"/>
          <p:cNvSpPr>
            <a:spLocks noChangeShapeType="1"/>
          </p:cNvSpPr>
          <p:nvPr/>
        </p:nvSpPr>
        <p:spPr bwMode="auto">
          <a:xfrm flipH="1" flipV="1">
            <a:off x="6659565" y="3397251"/>
            <a:ext cx="1538287" cy="4763"/>
          </a:xfrm>
          <a:prstGeom prst="line">
            <a:avLst/>
          </a:prstGeom>
          <a:noFill/>
          <a:ln w="76200">
            <a:solidFill>
              <a:srgbClr val="FF33CC"/>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39974" name="Text Box 1062"/>
          <p:cNvSpPr txBox="1">
            <a:spLocks noChangeArrowheads="1"/>
          </p:cNvSpPr>
          <p:nvPr/>
        </p:nvSpPr>
        <p:spPr bwMode="auto">
          <a:xfrm>
            <a:off x="6973888" y="2681288"/>
            <a:ext cx="431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F</a:t>
            </a:r>
          </a:p>
        </p:txBody>
      </p:sp>
      <p:sp>
        <p:nvSpPr>
          <p:cNvPr id="40986" name="Text Box 1063"/>
          <p:cNvSpPr txBox="1">
            <a:spLocks noChangeArrowheads="1"/>
          </p:cNvSpPr>
          <p:nvPr/>
        </p:nvSpPr>
        <p:spPr bwMode="auto">
          <a:xfrm>
            <a:off x="2017714" y="454026"/>
            <a:ext cx="65151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2400" u="sng"/>
              <a:t>Schéma des principes d’une paire de ciseaux  </a:t>
            </a:r>
          </a:p>
        </p:txBody>
      </p:sp>
      <p:pic>
        <p:nvPicPr>
          <p:cNvPr id="39976" name="Picture 1064" descr="ciseaux3"/>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61163" y="2390775"/>
            <a:ext cx="21463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8" name="ZoneTexte 35"/>
          <p:cNvSpPr txBox="1">
            <a:spLocks noChangeArrowheads="1"/>
          </p:cNvSpPr>
          <p:nvPr/>
        </p:nvSpPr>
        <p:spPr bwMode="auto">
          <a:xfrm>
            <a:off x="5364164" y="6381751"/>
            <a:ext cx="345598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a:latin typeface="Gill Sans MT" pitchFamily="34" charset="0"/>
              </a:rPr>
              <a:t>Diapositive inspirée du CDP et d’Emmanuel Fournier, Estrie</a:t>
            </a:r>
          </a:p>
        </p:txBody>
      </p:sp>
      <p:grpSp>
        <p:nvGrpSpPr>
          <p:cNvPr id="5" name="Groupe 4"/>
          <p:cNvGrpSpPr/>
          <p:nvPr/>
        </p:nvGrpSpPr>
        <p:grpSpPr>
          <a:xfrm rot="5400000">
            <a:off x="4192951" y="1649653"/>
            <a:ext cx="627751" cy="1033672"/>
            <a:chOff x="3075260" y="3100388"/>
            <a:chExt cx="633730" cy="1120700"/>
          </a:xfrm>
        </p:grpSpPr>
        <p:grpSp>
          <p:nvGrpSpPr>
            <p:cNvPr id="2" name="Groupe 1"/>
            <p:cNvGrpSpPr/>
            <p:nvPr/>
          </p:nvGrpSpPr>
          <p:grpSpPr>
            <a:xfrm>
              <a:off x="3203848" y="3100388"/>
              <a:ext cx="381000" cy="1120700"/>
              <a:chOff x="3203848" y="3100388"/>
              <a:chExt cx="381000" cy="1120700"/>
            </a:xfrm>
          </p:grpSpPr>
          <p:cxnSp>
            <p:nvCxnSpPr>
              <p:cNvPr id="38" name="Connecteur droit 37"/>
              <p:cNvCxnSpPr/>
              <p:nvPr/>
            </p:nvCxnSpPr>
            <p:spPr>
              <a:xfrm>
                <a:off x="3375298" y="3100388"/>
                <a:ext cx="0" cy="1116000"/>
              </a:xfrm>
              <a:prstGeom prst="line">
                <a:avLst/>
              </a:prstGeom>
              <a:ln w="34925">
                <a:solidFill>
                  <a:schemeClr val="accent3">
                    <a:lumMod val="50000"/>
                  </a:schemeClr>
                </a:solidFill>
              </a:ln>
              <a:effectLst>
                <a:outerShdw dist="20000" dir="5400000" rotWithShape="0">
                  <a:schemeClr val="accent3">
                    <a:lumMod val="50000"/>
                    <a:alpha val="0"/>
                  </a:schemeClr>
                </a:outerShdw>
              </a:effectLst>
            </p:spPr>
            <p:style>
              <a:lnRef idx="2">
                <a:schemeClr val="accent3"/>
              </a:lnRef>
              <a:fillRef idx="0">
                <a:schemeClr val="accent3"/>
              </a:fillRef>
              <a:effectRef idx="1">
                <a:schemeClr val="accent3"/>
              </a:effectRef>
              <a:fontRef idx="minor">
                <a:schemeClr val="tx1"/>
              </a:fontRef>
            </p:style>
          </p:cxnSp>
          <p:cxnSp>
            <p:nvCxnSpPr>
              <p:cNvPr id="39" name="Connecteur droit 38"/>
              <p:cNvCxnSpPr/>
              <p:nvPr/>
            </p:nvCxnSpPr>
            <p:spPr>
              <a:xfrm flipV="1">
                <a:off x="3203848" y="3328988"/>
                <a:ext cx="381000" cy="142875"/>
              </a:xfrm>
              <a:prstGeom prst="line">
                <a:avLst/>
              </a:prstGeom>
              <a:ln w="34925">
                <a:solidFill>
                  <a:schemeClr val="accent3">
                    <a:lumMod val="50000"/>
                  </a:schemeClr>
                </a:solidFill>
              </a:ln>
              <a:effectLst>
                <a:outerShdw dist="20000" dir="5400000" rotWithShape="0">
                  <a:schemeClr val="accent3">
                    <a:lumMod val="50000"/>
                    <a:alpha val="0"/>
                  </a:schemeClr>
                </a:outerShdw>
              </a:effectLst>
            </p:spPr>
            <p:style>
              <a:lnRef idx="2">
                <a:schemeClr val="accent3"/>
              </a:lnRef>
              <a:fillRef idx="0">
                <a:schemeClr val="accent3"/>
              </a:fillRef>
              <a:effectRef idx="1">
                <a:schemeClr val="accent3"/>
              </a:effectRef>
              <a:fontRef idx="minor">
                <a:schemeClr val="tx1"/>
              </a:fontRef>
            </p:style>
          </p:cxnSp>
          <p:cxnSp>
            <p:nvCxnSpPr>
              <p:cNvPr id="40" name="Connecteur droit 39"/>
              <p:cNvCxnSpPr/>
              <p:nvPr/>
            </p:nvCxnSpPr>
            <p:spPr>
              <a:xfrm flipV="1">
                <a:off x="3203848" y="3576638"/>
                <a:ext cx="381000" cy="142875"/>
              </a:xfrm>
              <a:prstGeom prst="line">
                <a:avLst/>
              </a:prstGeom>
              <a:ln w="34925">
                <a:solidFill>
                  <a:schemeClr val="accent3">
                    <a:lumMod val="50000"/>
                  </a:schemeClr>
                </a:solidFill>
              </a:ln>
              <a:effectLst>
                <a:outerShdw dist="20000" dir="5400000" rotWithShape="0">
                  <a:schemeClr val="accent3">
                    <a:lumMod val="50000"/>
                    <a:alpha val="0"/>
                  </a:schemeClr>
                </a:outerShdw>
              </a:effectLst>
            </p:spPr>
            <p:style>
              <a:lnRef idx="2">
                <a:schemeClr val="accent3"/>
              </a:lnRef>
              <a:fillRef idx="0">
                <a:schemeClr val="accent3"/>
              </a:fillRef>
              <a:effectRef idx="1">
                <a:schemeClr val="accent3"/>
              </a:effectRef>
              <a:fontRef idx="minor">
                <a:schemeClr val="tx1"/>
              </a:fontRef>
            </p:style>
          </p:cxnSp>
          <p:cxnSp>
            <p:nvCxnSpPr>
              <p:cNvPr id="41" name="Connecteur droit 40"/>
              <p:cNvCxnSpPr/>
              <p:nvPr/>
            </p:nvCxnSpPr>
            <p:spPr>
              <a:xfrm flipV="1">
                <a:off x="3203848" y="3824288"/>
                <a:ext cx="381000" cy="142875"/>
              </a:xfrm>
              <a:prstGeom prst="line">
                <a:avLst/>
              </a:prstGeom>
              <a:ln w="34925">
                <a:solidFill>
                  <a:schemeClr val="accent3">
                    <a:lumMod val="50000"/>
                  </a:schemeClr>
                </a:solidFill>
              </a:ln>
              <a:effectLst>
                <a:outerShdw dist="20000" dir="5400000" rotWithShape="0">
                  <a:schemeClr val="accent3">
                    <a:lumMod val="50000"/>
                    <a:alpha val="0"/>
                  </a:schemeClr>
                </a:outerShdw>
              </a:effectLst>
            </p:spPr>
            <p:style>
              <a:lnRef idx="2">
                <a:schemeClr val="accent3"/>
              </a:lnRef>
              <a:fillRef idx="0">
                <a:schemeClr val="accent3"/>
              </a:fillRef>
              <a:effectRef idx="1">
                <a:schemeClr val="accent3"/>
              </a:effectRef>
              <a:fontRef idx="minor">
                <a:schemeClr val="tx1"/>
              </a:fontRef>
            </p:style>
          </p:cxnSp>
          <p:cxnSp>
            <p:nvCxnSpPr>
              <p:cNvPr id="43" name="Connecteur droit 42"/>
              <p:cNvCxnSpPr/>
              <p:nvPr/>
            </p:nvCxnSpPr>
            <p:spPr>
              <a:xfrm flipV="1">
                <a:off x="3203848" y="4221088"/>
                <a:ext cx="381000" cy="0"/>
              </a:xfrm>
              <a:prstGeom prst="line">
                <a:avLst/>
              </a:prstGeom>
              <a:ln w="34925">
                <a:solidFill>
                  <a:schemeClr val="accent3">
                    <a:lumMod val="50000"/>
                  </a:schemeClr>
                </a:solidFill>
              </a:ln>
              <a:effectLst>
                <a:outerShdw dist="20000" dir="5400000" rotWithShape="0">
                  <a:schemeClr val="accent3">
                    <a:lumMod val="50000"/>
                    <a:alpha val="0"/>
                  </a:schemeClr>
                </a:outerShdw>
              </a:effectLst>
            </p:spPr>
            <p:style>
              <a:lnRef idx="2">
                <a:schemeClr val="accent3"/>
              </a:lnRef>
              <a:fillRef idx="0">
                <a:schemeClr val="accent3"/>
              </a:fillRef>
              <a:effectRef idx="1">
                <a:schemeClr val="accent3"/>
              </a:effectRef>
              <a:fontRef idx="minor">
                <a:schemeClr val="tx1"/>
              </a:fontRef>
            </p:style>
          </p:cxnSp>
        </p:grpSp>
        <p:grpSp>
          <p:nvGrpSpPr>
            <p:cNvPr id="4" name="Groupe 3"/>
            <p:cNvGrpSpPr/>
            <p:nvPr/>
          </p:nvGrpSpPr>
          <p:grpSpPr>
            <a:xfrm>
              <a:off x="3075260" y="3319953"/>
              <a:ext cx="243205" cy="630555"/>
              <a:chOff x="3075260" y="3319953"/>
              <a:chExt cx="243205" cy="630555"/>
            </a:xfrm>
          </p:grpSpPr>
          <p:cxnSp>
            <p:nvCxnSpPr>
              <p:cNvPr id="46" name="Connecteur droit 45"/>
              <p:cNvCxnSpPr/>
              <p:nvPr/>
            </p:nvCxnSpPr>
            <p:spPr>
              <a:xfrm>
                <a:off x="3084785" y="3319953"/>
                <a:ext cx="0" cy="6305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094310" y="3596178"/>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3084785" y="3805728"/>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075260" y="3358053"/>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e 2"/>
            <p:cNvGrpSpPr/>
            <p:nvPr/>
          </p:nvGrpSpPr>
          <p:grpSpPr>
            <a:xfrm>
              <a:off x="3475310" y="3367578"/>
              <a:ext cx="233680" cy="636270"/>
              <a:chOff x="3475310" y="3367578"/>
              <a:chExt cx="233680" cy="636270"/>
            </a:xfrm>
          </p:grpSpPr>
          <p:cxnSp>
            <p:nvCxnSpPr>
              <p:cNvPr id="50" name="Connecteur droit 49"/>
              <p:cNvCxnSpPr/>
              <p:nvPr/>
            </p:nvCxnSpPr>
            <p:spPr>
              <a:xfrm>
                <a:off x="3703010" y="3367578"/>
                <a:ext cx="0" cy="6305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3475310" y="3453303"/>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3475310" y="3681903"/>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84835" y="3939078"/>
                <a:ext cx="224155" cy="64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2049531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70"/>
                                        </p:tgtEl>
                                        <p:attrNameLst>
                                          <p:attrName>style.visibility</p:attrName>
                                        </p:attrNameLst>
                                      </p:cBhvr>
                                      <p:to>
                                        <p:strVal val="visible"/>
                                      </p:to>
                                    </p:set>
                                    <p:animEffect transition="in" filter="wipe(down)">
                                      <p:cBhvr>
                                        <p:cTn id="7" dur="500"/>
                                        <p:tgtEl>
                                          <p:spTgt spid="399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972"/>
                                        </p:tgtEl>
                                        <p:attrNameLst>
                                          <p:attrName>style.visibility</p:attrName>
                                        </p:attrNameLst>
                                      </p:cBhvr>
                                      <p:to>
                                        <p:strVal val="visible"/>
                                      </p:to>
                                    </p:set>
                                    <p:animEffect transition="in" filter="wipe(down)">
                                      <p:cBhvr>
                                        <p:cTn id="10" dur="500"/>
                                        <p:tgtEl>
                                          <p:spTgt spid="3997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971"/>
                                        </p:tgtEl>
                                        <p:attrNameLst>
                                          <p:attrName>style.visibility</p:attrName>
                                        </p:attrNameLst>
                                      </p:cBhvr>
                                      <p:to>
                                        <p:strVal val="visible"/>
                                      </p:to>
                                    </p:set>
                                    <p:animEffect transition="in" filter="wipe(down)">
                                      <p:cBhvr>
                                        <p:cTn id="13" dur="500"/>
                                        <p:tgtEl>
                                          <p:spTgt spid="39971"/>
                                        </p:tgtEl>
                                      </p:cBhvr>
                                    </p:animEffect>
                                  </p:childTnLst>
                                </p:cTn>
                              </p:par>
                              <p:par>
                                <p:cTn id="14" presetID="22" presetClass="entr" presetSubtype="4" fill="hold" nodeType="withEffect">
                                  <p:stCondLst>
                                    <p:cond delay="0"/>
                                  </p:stCondLst>
                                  <p:childTnLst>
                                    <p:set>
                                      <p:cBhvr>
                                        <p:cTn id="15" dur="1" fill="hold">
                                          <p:stCondLst>
                                            <p:cond delay="0"/>
                                          </p:stCondLst>
                                        </p:cTn>
                                        <p:tgtEl>
                                          <p:spTgt spid="39973"/>
                                        </p:tgtEl>
                                        <p:attrNameLst>
                                          <p:attrName>style.visibility</p:attrName>
                                        </p:attrNameLst>
                                      </p:cBhvr>
                                      <p:to>
                                        <p:strVal val="visible"/>
                                      </p:to>
                                    </p:set>
                                    <p:animEffect transition="in" filter="wipe(down)">
                                      <p:cBhvr>
                                        <p:cTn id="16" dur="500"/>
                                        <p:tgtEl>
                                          <p:spTgt spid="3997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974"/>
                                        </p:tgtEl>
                                        <p:attrNameLst>
                                          <p:attrName>style.visibility</p:attrName>
                                        </p:attrNameLst>
                                      </p:cBhvr>
                                      <p:to>
                                        <p:strVal val="visible"/>
                                      </p:to>
                                    </p:set>
                                    <p:animEffect transition="in" filter="wipe(down)">
                                      <p:cBhvr>
                                        <p:cTn id="19" dur="500"/>
                                        <p:tgtEl>
                                          <p:spTgt spid="399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39976"/>
                                        </p:tgtEl>
                                        <p:attrNameLst>
                                          <p:attrName>style.visibility</p:attrName>
                                        </p:attrNameLst>
                                      </p:cBhvr>
                                      <p:to>
                                        <p:strVal val="visible"/>
                                      </p:to>
                                    </p:set>
                                    <p:animScale>
                                      <p:cBhvr>
                                        <p:cTn id="24" dur="1000" decel="50000" fill="hold">
                                          <p:stCondLst>
                                            <p:cond delay="0"/>
                                          </p:stCondLst>
                                        </p:cTn>
                                        <p:tgtEl>
                                          <p:spTgt spid="399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9976"/>
                                        </p:tgtEl>
                                        <p:attrNameLst>
                                          <p:attrName>ppt_x</p:attrName>
                                          <p:attrName>ppt_y</p:attrName>
                                        </p:attrNameLst>
                                      </p:cBhvr>
                                    </p:animMotion>
                                    <p:animEffect transition="in" filter="fade">
                                      <p:cBhvr>
                                        <p:cTn id="26" dur="1000"/>
                                        <p:tgtEl>
                                          <p:spTgt spid="39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1" grpId="0"/>
      <p:bldP spid="39972" grpId="0" animBg="1"/>
      <p:bldP spid="39970" grpId="0" animBg="1"/>
      <p:bldP spid="399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1" y="0"/>
            <a:ext cx="9143999" cy="6858000"/>
          </a:xfrm>
          <a:prstGeom prst="rect">
            <a:avLst/>
          </a:prstGeom>
          <a:solidFill>
            <a:schemeClr val="bg1"/>
          </a:solidFill>
          <a:ln w="9525">
            <a:solidFill>
              <a:schemeClr val="tx1"/>
            </a:solidFill>
            <a:miter lim="800000"/>
            <a:headEnd/>
            <a:tailEnd/>
          </a:ln>
        </p:spPr>
        <p:txBody>
          <a:bodyPr wrap="none" anchor="ctr"/>
          <a:lstStyle/>
          <a:p>
            <a:pPr algn="ctr"/>
            <a:endParaRPr lang="fr-FR"/>
          </a:p>
        </p:txBody>
      </p:sp>
      <p:pic>
        <p:nvPicPr>
          <p:cNvPr id="41987" name="Picture 7" descr="Numériser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13" y="69850"/>
            <a:ext cx="1593851"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Text Box 14"/>
          <p:cNvSpPr txBox="1">
            <a:spLocks noChangeArrowheads="1"/>
          </p:cNvSpPr>
          <p:nvPr/>
        </p:nvSpPr>
        <p:spPr bwMode="auto">
          <a:xfrm>
            <a:off x="6534151" y="1978026"/>
            <a:ext cx="2016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Lame supérieure</a:t>
            </a:r>
          </a:p>
        </p:txBody>
      </p:sp>
      <p:sp>
        <p:nvSpPr>
          <p:cNvPr id="41989" name="Text Box 15"/>
          <p:cNvSpPr txBox="1">
            <a:spLocks noChangeArrowheads="1"/>
          </p:cNvSpPr>
          <p:nvPr/>
        </p:nvSpPr>
        <p:spPr bwMode="auto">
          <a:xfrm>
            <a:off x="6584951" y="4511676"/>
            <a:ext cx="2016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Lame inférieure  </a:t>
            </a:r>
          </a:p>
        </p:txBody>
      </p:sp>
      <p:sp>
        <p:nvSpPr>
          <p:cNvPr id="41990" name="Text Box 38"/>
          <p:cNvSpPr txBox="1">
            <a:spLocks noChangeArrowheads="1"/>
          </p:cNvSpPr>
          <p:nvPr/>
        </p:nvSpPr>
        <p:spPr bwMode="auto">
          <a:xfrm>
            <a:off x="1001714" y="1241426"/>
            <a:ext cx="23764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Poignée supérieure  </a:t>
            </a:r>
          </a:p>
        </p:txBody>
      </p:sp>
      <p:sp>
        <p:nvSpPr>
          <p:cNvPr id="41991" name="Text Box 39"/>
          <p:cNvSpPr txBox="1">
            <a:spLocks noChangeArrowheads="1"/>
          </p:cNvSpPr>
          <p:nvPr/>
        </p:nvSpPr>
        <p:spPr bwMode="auto">
          <a:xfrm>
            <a:off x="954090" y="4967289"/>
            <a:ext cx="23764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Poignée inférieure  </a:t>
            </a:r>
          </a:p>
        </p:txBody>
      </p:sp>
      <p:sp>
        <p:nvSpPr>
          <p:cNvPr id="41992" name="Text Box 40"/>
          <p:cNvSpPr txBox="1">
            <a:spLocks noChangeArrowheads="1"/>
          </p:cNvSpPr>
          <p:nvPr/>
        </p:nvSpPr>
        <p:spPr bwMode="auto">
          <a:xfrm>
            <a:off x="6249989" y="4983163"/>
            <a:ext cx="26638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Légende des matériaux</a:t>
            </a:r>
            <a:r>
              <a:rPr lang="fr-CA">
                <a:latin typeface="Comic Sans MS" pitchFamily="66" charset="0"/>
              </a:rPr>
              <a:t>  </a:t>
            </a:r>
          </a:p>
        </p:txBody>
      </p:sp>
      <p:sp>
        <p:nvSpPr>
          <p:cNvPr id="41993" name="Rectangle 41"/>
          <p:cNvSpPr>
            <a:spLocks noChangeArrowheads="1"/>
          </p:cNvSpPr>
          <p:nvPr/>
        </p:nvSpPr>
        <p:spPr bwMode="auto">
          <a:xfrm>
            <a:off x="6227765" y="4976814"/>
            <a:ext cx="2522537" cy="14620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41994" name="Rectangle 42" descr="5 %"/>
          <p:cNvSpPr>
            <a:spLocks noChangeArrowheads="1"/>
          </p:cNvSpPr>
          <p:nvPr/>
        </p:nvSpPr>
        <p:spPr bwMode="auto">
          <a:xfrm>
            <a:off x="6732590" y="5373689"/>
            <a:ext cx="358775" cy="358775"/>
          </a:xfrm>
          <a:prstGeom prst="rect">
            <a:avLst/>
          </a:prstGeom>
          <a:pattFill prst="pct5">
            <a:fgClr>
              <a:schemeClr val="tx1"/>
            </a:fgClr>
            <a:bgClr>
              <a:schemeClr val="bg1"/>
            </a:bgClr>
          </a:pattFill>
          <a:ln w="9525">
            <a:solidFill>
              <a:schemeClr val="tx1"/>
            </a:solidFill>
            <a:miter lim="800000"/>
            <a:headEnd/>
            <a:tailEnd/>
          </a:ln>
        </p:spPr>
        <p:txBody>
          <a:bodyPr wrap="none" anchor="ctr"/>
          <a:lstStyle/>
          <a:p>
            <a:endParaRPr lang="fr-CA">
              <a:latin typeface="Gill Sans MT" pitchFamily="34" charset="0"/>
            </a:endParaRPr>
          </a:p>
        </p:txBody>
      </p:sp>
      <p:sp>
        <p:nvSpPr>
          <p:cNvPr id="41995" name="Rectangle 43" descr="Diagonales larges vers le bas"/>
          <p:cNvSpPr>
            <a:spLocks noChangeArrowheads="1"/>
          </p:cNvSpPr>
          <p:nvPr/>
        </p:nvSpPr>
        <p:spPr bwMode="auto">
          <a:xfrm>
            <a:off x="6732590" y="5949951"/>
            <a:ext cx="358775" cy="358775"/>
          </a:xfrm>
          <a:prstGeom prst="rect">
            <a:avLst/>
          </a:prstGeom>
          <a:pattFill prst="wdDnDiag">
            <a:fgClr>
              <a:schemeClr val="tx1"/>
            </a:fgClr>
            <a:bgClr>
              <a:schemeClr val="bg1"/>
            </a:bgClr>
          </a:pattFill>
          <a:ln w="9525">
            <a:solidFill>
              <a:schemeClr val="tx1"/>
            </a:solidFill>
            <a:miter lim="800000"/>
            <a:headEnd/>
            <a:tailEnd/>
          </a:ln>
        </p:spPr>
        <p:txBody>
          <a:bodyPr wrap="none" anchor="ctr"/>
          <a:lstStyle/>
          <a:p>
            <a:endParaRPr lang="fr-CA">
              <a:latin typeface="Gill Sans MT" pitchFamily="34" charset="0"/>
            </a:endParaRPr>
          </a:p>
        </p:txBody>
      </p:sp>
      <p:sp>
        <p:nvSpPr>
          <p:cNvPr id="41996" name="Text Box 44"/>
          <p:cNvSpPr txBox="1">
            <a:spLocks noChangeArrowheads="1"/>
          </p:cNvSpPr>
          <p:nvPr/>
        </p:nvSpPr>
        <p:spPr bwMode="auto">
          <a:xfrm>
            <a:off x="7205665" y="5373689"/>
            <a:ext cx="9366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Acier</a:t>
            </a:r>
            <a:endParaRPr lang="fr-CA">
              <a:latin typeface="Comic Sans MS" pitchFamily="66" charset="0"/>
            </a:endParaRPr>
          </a:p>
        </p:txBody>
      </p:sp>
      <p:sp>
        <p:nvSpPr>
          <p:cNvPr id="41997" name="Text Box 45"/>
          <p:cNvSpPr txBox="1">
            <a:spLocks noChangeArrowheads="1"/>
          </p:cNvSpPr>
          <p:nvPr/>
        </p:nvSpPr>
        <p:spPr bwMode="auto">
          <a:xfrm>
            <a:off x="7235826" y="5953126"/>
            <a:ext cx="1152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Plastique</a:t>
            </a:r>
            <a:endParaRPr lang="fr-CA">
              <a:latin typeface="Comic Sans MS" pitchFamily="66" charset="0"/>
            </a:endParaRPr>
          </a:p>
        </p:txBody>
      </p:sp>
      <p:grpSp>
        <p:nvGrpSpPr>
          <p:cNvPr id="41998" name="Group 76"/>
          <p:cNvGrpSpPr>
            <a:grpSpLocks/>
          </p:cNvGrpSpPr>
          <p:nvPr/>
        </p:nvGrpSpPr>
        <p:grpSpPr bwMode="auto">
          <a:xfrm rot="1176342">
            <a:off x="1835150" y="2133601"/>
            <a:ext cx="2255839" cy="873125"/>
            <a:chOff x="1579" y="2387"/>
            <a:chExt cx="1421" cy="499"/>
          </a:xfrm>
        </p:grpSpPr>
        <p:sp>
          <p:nvSpPr>
            <p:cNvPr id="42026" name="Freeform 68" descr="Diagonales larges vers le bas"/>
            <p:cNvSpPr>
              <a:spLocks/>
            </p:cNvSpPr>
            <p:nvPr/>
          </p:nvSpPr>
          <p:spPr bwMode="auto">
            <a:xfrm>
              <a:off x="1579" y="2387"/>
              <a:ext cx="1421" cy="499"/>
            </a:xfrm>
            <a:custGeom>
              <a:avLst/>
              <a:gdLst>
                <a:gd name="T0" fmla="*/ 485 w 1421"/>
                <a:gd name="T1" fmla="*/ 492 h 499"/>
                <a:gd name="T2" fmla="*/ 604 w 1421"/>
                <a:gd name="T3" fmla="*/ 495 h 499"/>
                <a:gd name="T4" fmla="*/ 706 w 1421"/>
                <a:gd name="T5" fmla="*/ 492 h 499"/>
                <a:gd name="T6" fmla="*/ 787 w 1421"/>
                <a:gd name="T7" fmla="*/ 492 h 499"/>
                <a:gd name="T8" fmla="*/ 872 w 1421"/>
                <a:gd name="T9" fmla="*/ 492 h 499"/>
                <a:gd name="T10" fmla="*/ 952 w 1421"/>
                <a:gd name="T11" fmla="*/ 492 h 499"/>
                <a:gd name="T12" fmla="*/ 1028 w 1421"/>
                <a:gd name="T13" fmla="*/ 492 h 499"/>
                <a:gd name="T14" fmla="*/ 1114 w 1421"/>
                <a:gd name="T15" fmla="*/ 494 h 499"/>
                <a:gd name="T16" fmla="*/ 1208 w 1421"/>
                <a:gd name="T17" fmla="*/ 494 h 499"/>
                <a:gd name="T18" fmla="*/ 1277 w 1421"/>
                <a:gd name="T19" fmla="*/ 495 h 499"/>
                <a:gd name="T20" fmla="*/ 1348 w 1421"/>
                <a:gd name="T21" fmla="*/ 495 h 499"/>
                <a:gd name="T22" fmla="*/ 1387 w 1421"/>
                <a:gd name="T23" fmla="*/ 495 h 499"/>
                <a:gd name="T24" fmla="*/ 1403 w 1421"/>
                <a:gd name="T25" fmla="*/ 489 h 499"/>
                <a:gd name="T26" fmla="*/ 1417 w 1421"/>
                <a:gd name="T27" fmla="*/ 474 h 499"/>
                <a:gd name="T28" fmla="*/ 1420 w 1421"/>
                <a:gd name="T29" fmla="*/ 446 h 499"/>
                <a:gd name="T30" fmla="*/ 1420 w 1421"/>
                <a:gd name="T31" fmla="*/ 344 h 499"/>
                <a:gd name="T32" fmla="*/ 1420 w 1421"/>
                <a:gd name="T33" fmla="*/ 300 h 499"/>
                <a:gd name="T34" fmla="*/ 1412 w 1421"/>
                <a:gd name="T35" fmla="*/ 284 h 499"/>
                <a:gd name="T36" fmla="*/ 1399 w 1421"/>
                <a:gd name="T37" fmla="*/ 275 h 499"/>
                <a:gd name="T38" fmla="*/ 1375 w 1421"/>
                <a:gd name="T39" fmla="*/ 270 h 499"/>
                <a:gd name="T40" fmla="*/ 1267 w 1421"/>
                <a:gd name="T41" fmla="*/ 270 h 499"/>
                <a:gd name="T42" fmla="*/ 1193 w 1421"/>
                <a:gd name="T43" fmla="*/ 270 h 499"/>
                <a:gd name="T44" fmla="*/ 1082 w 1421"/>
                <a:gd name="T45" fmla="*/ 270 h 499"/>
                <a:gd name="T46" fmla="*/ 1009 w 1421"/>
                <a:gd name="T47" fmla="*/ 270 h 499"/>
                <a:gd name="T48" fmla="*/ 965 w 1421"/>
                <a:gd name="T49" fmla="*/ 270 h 499"/>
                <a:gd name="T50" fmla="*/ 911 w 1421"/>
                <a:gd name="T51" fmla="*/ 270 h 499"/>
                <a:gd name="T52" fmla="*/ 886 w 1421"/>
                <a:gd name="T53" fmla="*/ 270 h 499"/>
                <a:gd name="T54" fmla="*/ 856 w 1421"/>
                <a:gd name="T55" fmla="*/ 269 h 499"/>
                <a:gd name="T56" fmla="*/ 838 w 1421"/>
                <a:gd name="T57" fmla="*/ 264 h 499"/>
                <a:gd name="T58" fmla="*/ 823 w 1421"/>
                <a:gd name="T59" fmla="*/ 248 h 499"/>
                <a:gd name="T60" fmla="*/ 806 w 1421"/>
                <a:gd name="T61" fmla="*/ 225 h 499"/>
                <a:gd name="T62" fmla="*/ 788 w 1421"/>
                <a:gd name="T63" fmla="*/ 200 h 499"/>
                <a:gd name="T64" fmla="*/ 769 w 1421"/>
                <a:gd name="T65" fmla="*/ 173 h 499"/>
                <a:gd name="T66" fmla="*/ 754 w 1421"/>
                <a:gd name="T67" fmla="*/ 146 h 499"/>
                <a:gd name="T68" fmla="*/ 716 w 1421"/>
                <a:gd name="T69" fmla="*/ 81 h 499"/>
                <a:gd name="T70" fmla="*/ 676 w 1421"/>
                <a:gd name="T71" fmla="*/ 50 h 499"/>
                <a:gd name="T72" fmla="*/ 644 w 1421"/>
                <a:gd name="T73" fmla="*/ 33 h 499"/>
                <a:gd name="T74" fmla="*/ 601 w 1421"/>
                <a:gd name="T75" fmla="*/ 17 h 499"/>
                <a:gd name="T76" fmla="*/ 550 w 1421"/>
                <a:gd name="T77" fmla="*/ 8 h 499"/>
                <a:gd name="T78" fmla="*/ 499 w 1421"/>
                <a:gd name="T79" fmla="*/ 3 h 499"/>
                <a:gd name="T80" fmla="*/ 439 w 1421"/>
                <a:gd name="T81" fmla="*/ 0 h 499"/>
                <a:gd name="T82" fmla="*/ 389 w 1421"/>
                <a:gd name="T83" fmla="*/ 6 h 499"/>
                <a:gd name="T84" fmla="*/ 344 w 1421"/>
                <a:gd name="T85" fmla="*/ 11 h 499"/>
                <a:gd name="T86" fmla="*/ 286 w 1421"/>
                <a:gd name="T87" fmla="*/ 29 h 499"/>
                <a:gd name="T88" fmla="*/ 244 w 1421"/>
                <a:gd name="T89" fmla="*/ 41 h 499"/>
                <a:gd name="T90" fmla="*/ 209 w 1421"/>
                <a:gd name="T91" fmla="*/ 56 h 499"/>
                <a:gd name="T92" fmla="*/ 160 w 1421"/>
                <a:gd name="T93" fmla="*/ 81 h 499"/>
                <a:gd name="T94" fmla="*/ 122 w 1421"/>
                <a:gd name="T95" fmla="*/ 108 h 499"/>
                <a:gd name="T96" fmla="*/ 89 w 1421"/>
                <a:gd name="T97" fmla="*/ 135 h 499"/>
                <a:gd name="T98" fmla="*/ 55 w 1421"/>
                <a:gd name="T99" fmla="*/ 177 h 499"/>
                <a:gd name="T100" fmla="*/ 28 w 1421"/>
                <a:gd name="T101" fmla="*/ 225 h 499"/>
                <a:gd name="T102" fmla="*/ 8 w 1421"/>
                <a:gd name="T103" fmla="*/ 272 h 499"/>
                <a:gd name="T104" fmla="*/ 1 w 1421"/>
                <a:gd name="T105" fmla="*/ 309 h 499"/>
                <a:gd name="T106" fmla="*/ 1 w 1421"/>
                <a:gd name="T107" fmla="*/ 347 h 499"/>
                <a:gd name="T108" fmla="*/ 5 w 1421"/>
                <a:gd name="T109" fmla="*/ 386 h 499"/>
                <a:gd name="T110" fmla="*/ 23 w 1421"/>
                <a:gd name="T111" fmla="*/ 431 h 499"/>
                <a:gd name="T112" fmla="*/ 52 w 1421"/>
                <a:gd name="T113" fmla="*/ 468 h 499"/>
                <a:gd name="T114" fmla="*/ 98 w 1421"/>
                <a:gd name="T115" fmla="*/ 494 h 499"/>
                <a:gd name="T116" fmla="*/ 154 w 1421"/>
                <a:gd name="T117" fmla="*/ 497 h 499"/>
                <a:gd name="T118" fmla="*/ 233 w 1421"/>
                <a:gd name="T119" fmla="*/ 498 h 4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1"/>
                <a:gd name="T181" fmla="*/ 0 h 499"/>
                <a:gd name="T182" fmla="*/ 1421 w 1421"/>
                <a:gd name="T183" fmla="*/ 499 h 4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1" h="499">
                  <a:moveTo>
                    <a:pt x="485" y="492"/>
                  </a:moveTo>
                  <a:cubicBezTo>
                    <a:pt x="526" y="493"/>
                    <a:pt x="567" y="495"/>
                    <a:pt x="604" y="495"/>
                  </a:cubicBezTo>
                  <a:cubicBezTo>
                    <a:pt x="641" y="495"/>
                    <a:pt x="676" y="492"/>
                    <a:pt x="706" y="492"/>
                  </a:cubicBezTo>
                  <a:cubicBezTo>
                    <a:pt x="736" y="492"/>
                    <a:pt x="759" y="492"/>
                    <a:pt x="787" y="492"/>
                  </a:cubicBezTo>
                  <a:cubicBezTo>
                    <a:pt x="815" y="492"/>
                    <a:pt x="845" y="492"/>
                    <a:pt x="872" y="492"/>
                  </a:cubicBezTo>
                  <a:cubicBezTo>
                    <a:pt x="899" y="492"/>
                    <a:pt x="926" y="492"/>
                    <a:pt x="952" y="492"/>
                  </a:cubicBezTo>
                  <a:cubicBezTo>
                    <a:pt x="978" y="492"/>
                    <a:pt x="1001" y="492"/>
                    <a:pt x="1028" y="492"/>
                  </a:cubicBezTo>
                  <a:cubicBezTo>
                    <a:pt x="1055" y="492"/>
                    <a:pt x="1084" y="494"/>
                    <a:pt x="1114" y="494"/>
                  </a:cubicBezTo>
                  <a:cubicBezTo>
                    <a:pt x="1144" y="494"/>
                    <a:pt x="1181" y="494"/>
                    <a:pt x="1208" y="494"/>
                  </a:cubicBezTo>
                  <a:cubicBezTo>
                    <a:pt x="1235" y="494"/>
                    <a:pt x="1254" y="495"/>
                    <a:pt x="1277" y="495"/>
                  </a:cubicBezTo>
                  <a:cubicBezTo>
                    <a:pt x="1300" y="495"/>
                    <a:pt x="1330" y="495"/>
                    <a:pt x="1348" y="495"/>
                  </a:cubicBezTo>
                  <a:cubicBezTo>
                    <a:pt x="1366" y="495"/>
                    <a:pt x="1378" y="496"/>
                    <a:pt x="1387" y="495"/>
                  </a:cubicBezTo>
                  <a:cubicBezTo>
                    <a:pt x="1396" y="494"/>
                    <a:pt x="1398" y="492"/>
                    <a:pt x="1403" y="489"/>
                  </a:cubicBezTo>
                  <a:cubicBezTo>
                    <a:pt x="1408" y="486"/>
                    <a:pt x="1414" y="481"/>
                    <a:pt x="1417" y="474"/>
                  </a:cubicBezTo>
                  <a:cubicBezTo>
                    <a:pt x="1420" y="467"/>
                    <a:pt x="1419" y="468"/>
                    <a:pt x="1420" y="446"/>
                  </a:cubicBezTo>
                  <a:cubicBezTo>
                    <a:pt x="1421" y="424"/>
                    <a:pt x="1420" y="368"/>
                    <a:pt x="1420" y="344"/>
                  </a:cubicBezTo>
                  <a:cubicBezTo>
                    <a:pt x="1420" y="320"/>
                    <a:pt x="1421" y="310"/>
                    <a:pt x="1420" y="300"/>
                  </a:cubicBezTo>
                  <a:cubicBezTo>
                    <a:pt x="1419" y="290"/>
                    <a:pt x="1415" y="288"/>
                    <a:pt x="1412" y="284"/>
                  </a:cubicBezTo>
                  <a:cubicBezTo>
                    <a:pt x="1409" y="280"/>
                    <a:pt x="1405" y="277"/>
                    <a:pt x="1399" y="275"/>
                  </a:cubicBezTo>
                  <a:cubicBezTo>
                    <a:pt x="1393" y="273"/>
                    <a:pt x="1397" y="271"/>
                    <a:pt x="1375" y="270"/>
                  </a:cubicBezTo>
                  <a:cubicBezTo>
                    <a:pt x="1353" y="269"/>
                    <a:pt x="1297" y="270"/>
                    <a:pt x="1267" y="270"/>
                  </a:cubicBezTo>
                  <a:cubicBezTo>
                    <a:pt x="1237" y="270"/>
                    <a:pt x="1224" y="270"/>
                    <a:pt x="1193" y="270"/>
                  </a:cubicBezTo>
                  <a:cubicBezTo>
                    <a:pt x="1162" y="270"/>
                    <a:pt x="1113" y="270"/>
                    <a:pt x="1082" y="270"/>
                  </a:cubicBezTo>
                  <a:cubicBezTo>
                    <a:pt x="1051" y="270"/>
                    <a:pt x="1028" y="270"/>
                    <a:pt x="1009" y="270"/>
                  </a:cubicBezTo>
                  <a:cubicBezTo>
                    <a:pt x="990" y="270"/>
                    <a:pt x="981" y="270"/>
                    <a:pt x="965" y="270"/>
                  </a:cubicBezTo>
                  <a:cubicBezTo>
                    <a:pt x="949" y="270"/>
                    <a:pt x="924" y="270"/>
                    <a:pt x="911" y="270"/>
                  </a:cubicBezTo>
                  <a:cubicBezTo>
                    <a:pt x="898" y="270"/>
                    <a:pt x="895" y="270"/>
                    <a:pt x="886" y="270"/>
                  </a:cubicBezTo>
                  <a:cubicBezTo>
                    <a:pt x="877" y="270"/>
                    <a:pt x="864" y="270"/>
                    <a:pt x="856" y="269"/>
                  </a:cubicBezTo>
                  <a:cubicBezTo>
                    <a:pt x="848" y="268"/>
                    <a:pt x="843" y="267"/>
                    <a:pt x="838" y="264"/>
                  </a:cubicBezTo>
                  <a:cubicBezTo>
                    <a:pt x="833" y="261"/>
                    <a:pt x="828" y="254"/>
                    <a:pt x="823" y="248"/>
                  </a:cubicBezTo>
                  <a:cubicBezTo>
                    <a:pt x="818" y="242"/>
                    <a:pt x="812" y="233"/>
                    <a:pt x="806" y="225"/>
                  </a:cubicBezTo>
                  <a:cubicBezTo>
                    <a:pt x="800" y="217"/>
                    <a:pt x="794" y="209"/>
                    <a:pt x="788" y="200"/>
                  </a:cubicBezTo>
                  <a:cubicBezTo>
                    <a:pt x="782" y="191"/>
                    <a:pt x="775" y="182"/>
                    <a:pt x="769" y="173"/>
                  </a:cubicBezTo>
                  <a:cubicBezTo>
                    <a:pt x="763" y="164"/>
                    <a:pt x="763" y="161"/>
                    <a:pt x="754" y="146"/>
                  </a:cubicBezTo>
                  <a:cubicBezTo>
                    <a:pt x="745" y="131"/>
                    <a:pt x="729" y="97"/>
                    <a:pt x="716" y="81"/>
                  </a:cubicBezTo>
                  <a:cubicBezTo>
                    <a:pt x="703" y="65"/>
                    <a:pt x="688" y="58"/>
                    <a:pt x="676" y="50"/>
                  </a:cubicBezTo>
                  <a:cubicBezTo>
                    <a:pt x="664" y="42"/>
                    <a:pt x="656" y="38"/>
                    <a:pt x="644" y="33"/>
                  </a:cubicBezTo>
                  <a:cubicBezTo>
                    <a:pt x="632" y="28"/>
                    <a:pt x="617" y="21"/>
                    <a:pt x="601" y="17"/>
                  </a:cubicBezTo>
                  <a:cubicBezTo>
                    <a:pt x="585" y="13"/>
                    <a:pt x="567" y="10"/>
                    <a:pt x="550" y="8"/>
                  </a:cubicBezTo>
                  <a:cubicBezTo>
                    <a:pt x="533" y="6"/>
                    <a:pt x="517" y="4"/>
                    <a:pt x="499" y="3"/>
                  </a:cubicBezTo>
                  <a:cubicBezTo>
                    <a:pt x="481" y="2"/>
                    <a:pt x="457" y="0"/>
                    <a:pt x="439" y="0"/>
                  </a:cubicBezTo>
                  <a:cubicBezTo>
                    <a:pt x="421" y="0"/>
                    <a:pt x="405" y="4"/>
                    <a:pt x="389" y="6"/>
                  </a:cubicBezTo>
                  <a:cubicBezTo>
                    <a:pt x="373" y="8"/>
                    <a:pt x="361" y="7"/>
                    <a:pt x="344" y="11"/>
                  </a:cubicBezTo>
                  <a:cubicBezTo>
                    <a:pt x="327" y="15"/>
                    <a:pt x="303" y="24"/>
                    <a:pt x="286" y="29"/>
                  </a:cubicBezTo>
                  <a:cubicBezTo>
                    <a:pt x="269" y="34"/>
                    <a:pt x="257" y="37"/>
                    <a:pt x="244" y="41"/>
                  </a:cubicBezTo>
                  <a:cubicBezTo>
                    <a:pt x="231" y="45"/>
                    <a:pt x="223" y="49"/>
                    <a:pt x="209" y="56"/>
                  </a:cubicBezTo>
                  <a:cubicBezTo>
                    <a:pt x="195" y="63"/>
                    <a:pt x="174" y="72"/>
                    <a:pt x="160" y="81"/>
                  </a:cubicBezTo>
                  <a:cubicBezTo>
                    <a:pt x="146" y="90"/>
                    <a:pt x="134" y="99"/>
                    <a:pt x="122" y="108"/>
                  </a:cubicBezTo>
                  <a:cubicBezTo>
                    <a:pt x="110" y="117"/>
                    <a:pt x="100" y="124"/>
                    <a:pt x="89" y="135"/>
                  </a:cubicBezTo>
                  <a:cubicBezTo>
                    <a:pt x="78" y="146"/>
                    <a:pt x="65" y="162"/>
                    <a:pt x="55" y="177"/>
                  </a:cubicBezTo>
                  <a:cubicBezTo>
                    <a:pt x="45" y="192"/>
                    <a:pt x="36" y="209"/>
                    <a:pt x="28" y="225"/>
                  </a:cubicBezTo>
                  <a:cubicBezTo>
                    <a:pt x="20" y="241"/>
                    <a:pt x="13" y="258"/>
                    <a:pt x="8" y="272"/>
                  </a:cubicBezTo>
                  <a:cubicBezTo>
                    <a:pt x="3" y="286"/>
                    <a:pt x="2" y="297"/>
                    <a:pt x="1" y="309"/>
                  </a:cubicBezTo>
                  <a:cubicBezTo>
                    <a:pt x="0" y="321"/>
                    <a:pt x="0" y="334"/>
                    <a:pt x="1" y="347"/>
                  </a:cubicBezTo>
                  <a:cubicBezTo>
                    <a:pt x="2" y="360"/>
                    <a:pt x="1" y="372"/>
                    <a:pt x="5" y="386"/>
                  </a:cubicBezTo>
                  <a:cubicBezTo>
                    <a:pt x="9" y="400"/>
                    <a:pt x="15" y="417"/>
                    <a:pt x="23" y="431"/>
                  </a:cubicBezTo>
                  <a:cubicBezTo>
                    <a:pt x="31" y="445"/>
                    <a:pt x="39" y="457"/>
                    <a:pt x="52" y="468"/>
                  </a:cubicBezTo>
                  <a:cubicBezTo>
                    <a:pt x="65" y="479"/>
                    <a:pt x="81" y="489"/>
                    <a:pt x="98" y="494"/>
                  </a:cubicBezTo>
                  <a:cubicBezTo>
                    <a:pt x="115" y="499"/>
                    <a:pt x="132" y="496"/>
                    <a:pt x="154" y="497"/>
                  </a:cubicBezTo>
                  <a:cubicBezTo>
                    <a:pt x="176" y="498"/>
                    <a:pt x="204" y="498"/>
                    <a:pt x="233" y="498"/>
                  </a:cubicBezTo>
                </a:path>
              </a:pathLst>
            </a:custGeom>
            <a:pattFill prst="wdDnDiag">
              <a:fgClr>
                <a:srgbClr val="0066FF"/>
              </a:fgClr>
              <a:bgClr>
                <a:schemeClr val="bg1"/>
              </a:bgClr>
            </a:pattFill>
            <a:ln w="28575" cmpd="sng">
              <a:solidFill>
                <a:srgbClr val="0066FF"/>
              </a:solidFill>
              <a:round/>
              <a:headEnd/>
              <a:tailEnd/>
            </a:ln>
          </p:spPr>
          <p:txBody>
            <a:bodyPr/>
            <a:lstStyle/>
            <a:p>
              <a:endParaRPr lang="fr-CA"/>
            </a:p>
          </p:txBody>
        </p:sp>
        <p:sp>
          <p:nvSpPr>
            <p:cNvPr id="42027" name="Freeform 64"/>
            <p:cNvSpPr>
              <a:spLocks/>
            </p:cNvSpPr>
            <p:nvPr/>
          </p:nvSpPr>
          <p:spPr bwMode="auto">
            <a:xfrm>
              <a:off x="1703" y="2478"/>
              <a:ext cx="598" cy="285"/>
            </a:xfrm>
            <a:custGeom>
              <a:avLst/>
              <a:gdLst>
                <a:gd name="T0" fmla="*/ 270 w 598"/>
                <a:gd name="T1" fmla="*/ 12 h 285"/>
                <a:gd name="T2" fmla="*/ 157 w 598"/>
                <a:gd name="T3" fmla="*/ 38 h 285"/>
                <a:gd name="T4" fmla="*/ 52 w 598"/>
                <a:gd name="T5" fmla="*/ 101 h 285"/>
                <a:gd name="T6" fmla="*/ 7 w 598"/>
                <a:gd name="T7" fmla="*/ 185 h 285"/>
                <a:gd name="T8" fmla="*/ 12 w 598"/>
                <a:gd name="T9" fmla="*/ 241 h 285"/>
                <a:gd name="T10" fmla="*/ 45 w 598"/>
                <a:gd name="T11" fmla="*/ 272 h 285"/>
                <a:gd name="T12" fmla="*/ 117 w 598"/>
                <a:gd name="T13" fmla="*/ 284 h 285"/>
                <a:gd name="T14" fmla="*/ 243 w 598"/>
                <a:gd name="T15" fmla="*/ 278 h 285"/>
                <a:gd name="T16" fmla="*/ 358 w 598"/>
                <a:gd name="T17" fmla="*/ 277 h 285"/>
                <a:gd name="T18" fmla="*/ 481 w 598"/>
                <a:gd name="T19" fmla="*/ 278 h 285"/>
                <a:gd name="T20" fmla="*/ 555 w 598"/>
                <a:gd name="T21" fmla="*/ 278 h 285"/>
                <a:gd name="T22" fmla="*/ 588 w 598"/>
                <a:gd name="T23" fmla="*/ 257 h 285"/>
                <a:gd name="T24" fmla="*/ 598 w 598"/>
                <a:gd name="T25" fmla="*/ 217 h 285"/>
                <a:gd name="T26" fmla="*/ 589 w 598"/>
                <a:gd name="T27" fmla="*/ 169 h 285"/>
                <a:gd name="T28" fmla="*/ 562 w 598"/>
                <a:gd name="T29" fmla="*/ 112 h 285"/>
                <a:gd name="T30" fmla="*/ 513 w 598"/>
                <a:gd name="T31" fmla="*/ 56 h 285"/>
                <a:gd name="T32" fmla="*/ 435 w 598"/>
                <a:gd name="T33" fmla="*/ 14 h 285"/>
                <a:gd name="T34" fmla="*/ 348 w 598"/>
                <a:gd name="T35" fmla="*/ 2 h 285"/>
                <a:gd name="T36" fmla="*/ 270 w 598"/>
                <a:gd name="T37" fmla="*/ 12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8"/>
                <a:gd name="T58" fmla="*/ 0 h 285"/>
                <a:gd name="T59" fmla="*/ 598 w 598"/>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8" h="285">
                  <a:moveTo>
                    <a:pt x="270" y="12"/>
                  </a:moveTo>
                  <a:cubicBezTo>
                    <a:pt x="238" y="18"/>
                    <a:pt x="193" y="23"/>
                    <a:pt x="157" y="38"/>
                  </a:cubicBezTo>
                  <a:cubicBezTo>
                    <a:pt x="121" y="53"/>
                    <a:pt x="77" y="77"/>
                    <a:pt x="52" y="101"/>
                  </a:cubicBezTo>
                  <a:cubicBezTo>
                    <a:pt x="27" y="125"/>
                    <a:pt x="14" y="162"/>
                    <a:pt x="7" y="185"/>
                  </a:cubicBezTo>
                  <a:cubicBezTo>
                    <a:pt x="0" y="208"/>
                    <a:pt x="6" y="227"/>
                    <a:pt x="12" y="241"/>
                  </a:cubicBezTo>
                  <a:cubicBezTo>
                    <a:pt x="18" y="255"/>
                    <a:pt x="27" y="265"/>
                    <a:pt x="45" y="272"/>
                  </a:cubicBezTo>
                  <a:cubicBezTo>
                    <a:pt x="63" y="279"/>
                    <a:pt x="84" y="283"/>
                    <a:pt x="117" y="284"/>
                  </a:cubicBezTo>
                  <a:cubicBezTo>
                    <a:pt x="150" y="285"/>
                    <a:pt x="203" y="279"/>
                    <a:pt x="243" y="278"/>
                  </a:cubicBezTo>
                  <a:cubicBezTo>
                    <a:pt x="283" y="277"/>
                    <a:pt x="318" y="277"/>
                    <a:pt x="358" y="277"/>
                  </a:cubicBezTo>
                  <a:cubicBezTo>
                    <a:pt x="398" y="277"/>
                    <a:pt x="448" y="278"/>
                    <a:pt x="481" y="278"/>
                  </a:cubicBezTo>
                  <a:cubicBezTo>
                    <a:pt x="514" y="278"/>
                    <a:pt x="537" y="281"/>
                    <a:pt x="555" y="278"/>
                  </a:cubicBezTo>
                  <a:cubicBezTo>
                    <a:pt x="573" y="275"/>
                    <a:pt x="581" y="267"/>
                    <a:pt x="588" y="257"/>
                  </a:cubicBezTo>
                  <a:cubicBezTo>
                    <a:pt x="595" y="247"/>
                    <a:pt x="598" y="232"/>
                    <a:pt x="598" y="217"/>
                  </a:cubicBezTo>
                  <a:cubicBezTo>
                    <a:pt x="598" y="202"/>
                    <a:pt x="595" y="186"/>
                    <a:pt x="589" y="169"/>
                  </a:cubicBezTo>
                  <a:cubicBezTo>
                    <a:pt x="583" y="152"/>
                    <a:pt x="575" y="131"/>
                    <a:pt x="562" y="112"/>
                  </a:cubicBezTo>
                  <a:cubicBezTo>
                    <a:pt x="549" y="93"/>
                    <a:pt x="534" y="72"/>
                    <a:pt x="513" y="56"/>
                  </a:cubicBezTo>
                  <a:cubicBezTo>
                    <a:pt x="492" y="40"/>
                    <a:pt x="462" y="23"/>
                    <a:pt x="435" y="14"/>
                  </a:cubicBezTo>
                  <a:cubicBezTo>
                    <a:pt x="408" y="5"/>
                    <a:pt x="376" y="4"/>
                    <a:pt x="348" y="2"/>
                  </a:cubicBezTo>
                  <a:cubicBezTo>
                    <a:pt x="320" y="0"/>
                    <a:pt x="302" y="6"/>
                    <a:pt x="270" y="12"/>
                  </a:cubicBezTo>
                  <a:close/>
                </a:path>
              </a:pathLst>
            </a:custGeom>
            <a:solidFill>
              <a:schemeClr val="bg1"/>
            </a:solidFill>
            <a:ln w="19050" cmpd="sng">
              <a:solidFill>
                <a:srgbClr val="0066FF"/>
              </a:solidFill>
              <a:round/>
              <a:headEnd/>
              <a:tailEnd/>
            </a:ln>
          </p:spPr>
          <p:txBody>
            <a:bodyPr/>
            <a:lstStyle/>
            <a:p>
              <a:endParaRPr lang="fr-CA"/>
            </a:p>
          </p:txBody>
        </p:sp>
        <p:sp>
          <p:nvSpPr>
            <p:cNvPr id="42028" name="Freeform 69" descr="Diagonales larges vers le bas"/>
            <p:cNvSpPr>
              <a:spLocks/>
            </p:cNvSpPr>
            <p:nvPr/>
          </p:nvSpPr>
          <p:spPr bwMode="auto">
            <a:xfrm>
              <a:off x="1785" y="2878"/>
              <a:ext cx="287" cy="6"/>
            </a:xfrm>
            <a:custGeom>
              <a:avLst/>
              <a:gdLst>
                <a:gd name="T0" fmla="*/ 0 w 287"/>
                <a:gd name="T1" fmla="*/ 6 h 6"/>
                <a:gd name="T2" fmla="*/ 287 w 287"/>
                <a:gd name="T3" fmla="*/ 0 h 6"/>
                <a:gd name="T4" fmla="*/ 0 60000 65536"/>
                <a:gd name="T5" fmla="*/ 0 60000 65536"/>
                <a:gd name="T6" fmla="*/ 0 w 287"/>
                <a:gd name="T7" fmla="*/ 0 h 6"/>
                <a:gd name="T8" fmla="*/ 287 w 287"/>
                <a:gd name="T9" fmla="*/ 6 h 6"/>
              </a:gdLst>
              <a:ahLst/>
              <a:cxnLst>
                <a:cxn ang="T4">
                  <a:pos x="T0" y="T1"/>
                </a:cxn>
                <a:cxn ang="T5">
                  <a:pos x="T2" y="T3"/>
                </a:cxn>
              </a:cxnLst>
              <a:rect l="T6" t="T7" r="T8" b="T9"/>
              <a:pathLst>
                <a:path w="287" h="6">
                  <a:moveTo>
                    <a:pt x="0" y="6"/>
                  </a:moveTo>
                  <a:cubicBezTo>
                    <a:pt x="0" y="6"/>
                    <a:pt x="143" y="3"/>
                    <a:pt x="287" y="0"/>
                  </a:cubicBezTo>
                </a:path>
              </a:pathLst>
            </a:custGeom>
            <a:pattFill prst="wdDnDiag">
              <a:fgClr>
                <a:srgbClr val="0066FF"/>
              </a:fgClr>
              <a:bgClr>
                <a:schemeClr val="bg1"/>
              </a:bgClr>
            </a:pattFill>
            <a:ln w="28575" cmpd="sng">
              <a:solidFill>
                <a:srgbClr val="0066FF"/>
              </a:solidFill>
              <a:round/>
              <a:headEnd/>
              <a:tailEnd/>
            </a:ln>
          </p:spPr>
          <p:txBody>
            <a:bodyPr/>
            <a:lstStyle/>
            <a:p>
              <a:endParaRPr lang="fr-CA"/>
            </a:p>
          </p:txBody>
        </p:sp>
      </p:grpSp>
      <p:grpSp>
        <p:nvGrpSpPr>
          <p:cNvPr id="41999" name="Group 77"/>
          <p:cNvGrpSpPr>
            <a:grpSpLocks/>
          </p:cNvGrpSpPr>
          <p:nvPr/>
        </p:nvGrpSpPr>
        <p:grpSpPr bwMode="auto">
          <a:xfrm rot="20571798" flipV="1">
            <a:off x="1835150" y="3744913"/>
            <a:ext cx="2255839" cy="836612"/>
            <a:chOff x="1579" y="2387"/>
            <a:chExt cx="1421" cy="499"/>
          </a:xfrm>
        </p:grpSpPr>
        <p:sp>
          <p:nvSpPr>
            <p:cNvPr id="42023" name="Freeform 78" descr="Diagonales larges vers le bas"/>
            <p:cNvSpPr>
              <a:spLocks/>
            </p:cNvSpPr>
            <p:nvPr/>
          </p:nvSpPr>
          <p:spPr bwMode="auto">
            <a:xfrm>
              <a:off x="1579" y="2387"/>
              <a:ext cx="1421" cy="499"/>
            </a:xfrm>
            <a:custGeom>
              <a:avLst/>
              <a:gdLst>
                <a:gd name="T0" fmla="*/ 485 w 1421"/>
                <a:gd name="T1" fmla="*/ 492 h 499"/>
                <a:gd name="T2" fmla="*/ 604 w 1421"/>
                <a:gd name="T3" fmla="*/ 495 h 499"/>
                <a:gd name="T4" fmla="*/ 706 w 1421"/>
                <a:gd name="T5" fmla="*/ 492 h 499"/>
                <a:gd name="T6" fmla="*/ 787 w 1421"/>
                <a:gd name="T7" fmla="*/ 492 h 499"/>
                <a:gd name="T8" fmla="*/ 872 w 1421"/>
                <a:gd name="T9" fmla="*/ 492 h 499"/>
                <a:gd name="T10" fmla="*/ 952 w 1421"/>
                <a:gd name="T11" fmla="*/ 492 h 499"/>
                <a:gd name="T12" fmla="*/ 1028 w 1421"/>
                <a:gd name="T13" fmla="*/ 492 h 499"/>
                <a:gd name="T14" fmla="*/ 1114 w 1421"/>
                <a:gd name="T15" fmla="*/ 494 h 499"/>
                <a:gd name="T16" fmla="*/ 1208 w 1421"/>
                <a:gd name="T17" fmla="*/ 494 h 499"/>
                <a:gd name="T18" fmla="*/ 1277 w 1421"/>
                <a:gd name="T19" fmla="*/ 495 h 499"/>
                <a:gd name="T20" fmla="*/ 1348 w 1421"/>
                <a:gd name="T21" fmla="*/ 495 h 499"/>
                <a:gd name="T22" fmla="*/ 1387 w 1421"/>
                <a:gd name="T23" fmla="*/ 495 h 499"/>
                <a:gd name="T24" fmla="*/ 1403 w 1421"/>
                <a:gd name="T25" fmla="*/ 489 h 499"/>
                <a:gd name="T26" fmla="*/ 1417 w 1421"/>
                <a:gd name="T27" fmla="*/ 474 h 499"/>
                <a:gd name="T28" fmla="*/ 1420 w 1421"/>
                <a:gd name="T29" fmla="*/ 446 h 499"/>
                <a:gd name="T30" fmla="*/ 1420 w 1421"/>
                <a:gd name="T31" fmla="*/ 344 h 499"/>
                <a:gd name="T32" fmla="*/ 1420 w 1421"/>
                <a:gd name="T33" fmla="*/ 300 h 499"/>
                <a:gd name="T34" fmla="*/ 1412 w 1421"/>
                <a:gd name="T35" fmla="*/ 284 h 499"/>
                <a:gd name="T36" fmla="*/ 1399 w 1421"/>
                <a:gd name="T37" fmla="*/ 275 h 499"/>
                <a:gd name="T38" fmla="*/ 1375 w 1421"/>
                <a:gd name="T39" fmla="*/ 270 h 499"/>
                <a:gd name="T40" fmla="*/ 1267 w 1421"/>
                <a:gd name="T41" fmla="*/ 270 h 499"/>
                <a:gd name="T42" fmla="*/ 1193 w 1421"/>
                <a:gd name="T43" fmla="*/ 270 h 499"/>
                <a:gd name="T44" fmla="*/ 1082 w 1421"/>
                <a:gd name="T45" fmla="*/ 270 h 499"/>
                <a:gd name="T46" fmla="*/ 1009 w 1421"/>
                <a:gd name="T47" fmla="*/ 270 h 499"/>
                <a:gd name="T48" fmla="*/ 965 w 1421"/>
                <a:gd name="T49" fmla="*/ 270 h 499"/>
                <a:gd name="T50" fmla="*/ 911 w 1421"/>
                <a:gd name="T51" fmla="*/ 270 h 499"/>
                <a:gd name="T52" fmla="*/ 886 w 1421"/>
                <a:gd name="T53" fmla="*/ 270 h 499"/>
                <a:gd name="T54" fmla="*/ 856 w 1421"/>
                <a:gd name="T55" fmla="*/ 269 h 499"/>
                <a:gd name="T56" fmla="*/ 838 w 1421"/>
                <a:gd name="T57" fmla="*/ 264 h 499"/>
                <a:gd name="T58" fmla="*/ 823 w 1421"/>
                <a:gd name="T59" fmla="*/ 248 h 499"/>
                <a:gd name="T60" fmla="*/ 806 w 1421"/>
                <a:gd name="T61" fmla="*/ 225 h 499"/>
                <a:gd name="T62" fmla="*/ 788 w 1421"/>
                <a:gd name="T63" fmla="*/ 200 h 499"/>
                <a:gd name="T64" fmla="*/ 769 w 1421"/>
                <a:gd name="T65" fmla="*/ 173 h 499"/>
                <a:gd name="T66" fmla="*/ 754 w 1421"/>
                <a:gd name="T67" fmla="*/ 146 h 499"/>
                <a:gd name="T68" fmla="*/ 716 w 1421"/>
                <a:gd name="T69" fmla="*/ 81 h 499"/>
                <a:gd name="T70" fmla="*/ 676 w 1421"/>
                <a:gd name="T71" fmla="*/ 50 h 499"/>
                <a:gd name="T72" fmla="*/ 644 w 1421"/>
                <a:gd name="T73" fmla="*/ 33 h 499"/>
                <a:gd name="T74" fmla="*/ 601 w 1421"/>
                <a:gd name="T75" fmla="*/ 17 h 499"/>
                <a:gd name="T76" fmla="*/ 550 w 1421"/>
                <a:gd name="T77" fmla="*/ 8 h 499"/>
                <a:gd name="T78" fmla="*/ 499 w 1421"/>
                <a:gd name="T79" fmla="*/ 3 h 499"/>
                <a:gd name="T80" fmla="*/ 439 w 1421"/>
                <a:gd name="T81" fmla="*/ 0 h 499"/>
                <a:gd name="T82" fmla="*/ 389 w 1421"/>
                <a:gd name="T83" fmla="*/ 6 h 499"/>
                <a:gd name="T84" fmla="*/ 344 w 1421"/>
                <a:gd name="T85" fmla="*/ 11 h 499"/>
                <a:gd name="T86" fmla="*/ 286 w 1421"/>
                <a:gd name="T87" fmla="*/ 29 h 499"/>
                <a:gd name="T88" fmla="*/ 244 w 1421"/>
                <a:gd name="T89" fmla="*/ 41 h 499"/>
                <a:gd name="T90" fmla="*/ 209 w 1421"/>
                <a:gd name="T91" fmla="*/ 56 h 499"/>
                <a:gd name="T92" fmla="*/ 160 w 1421"/>
                <a:gd name="T93" fmla="*/ 81 h 499"/>
                <a:gd name="T94" fmla="*/ 122 w 1421"/>
                <a:gd name="T95" fmla="*/ 108 h 499"/>
                <a:gd name="T96" fmla="*/ 89 w 1421"/>
                <a:gd name="T97" fmla="*/ 135 h 499"/>
                <a:gd name="T98" fmla="*/ 55 w 1421"/>
                <a:gd name="T99" fmla="*/ 177 h 499"/>
                <a:gd name="T100" fmla="*/ 28 w 1421"/>
                <a:gd name="T101" fmla="*/ 225 h 499"/>
                <a:gd name="T102" fmla="*/ 8 w 1421"/>
                <a:gd name="T103" fmla="*/ 272 h 499"/>
                <a:gd name="T104" fmla="*/ 1 w 1421"/>
                <a:gd name="T105" fmla="*/ 309 h 499"/>
                <a:gd name="T106" fmla="*/ 1 w 1421"/>
                <a:gd name="T107" fmla="*/ 347 h 499"/>
                <a:gd name="T108" fmla="*/ 5 w 1421"/>
                <a:gd name="T109" fmla="*/ 386 h 499"/>
                <a:gd name="T110" fmla="*/ 23 w 1421"/>
                <a:gd name="T111" fmla="*/ 431 h 499"/>
                <a:gd name="T112" fmla="*/ 52 w 1421"/>
                <a:gd name="T113" fmla="*/ 468 h 499"/>
                <a:gd name="T114" fmla="*/ 98 w 1421"/>
                <a:gd name="T115" fmla="*/ 494 h 499"/>
                <a:gd name="T116" fmla="*/ 154 w 1421"/>
                <a:gd name="T117" fmla="*/ 497 h 499"/>
                <a:gd name="T118" fmla="*/ 233 w 1421"/>
                <a:gd name="T119" fmla="*/ 498 h 4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1"/>
                <a:gd name="T181" fmla="*/ 0 h 499"/>
                <a:gd name="T182" fmla="*/ 1421 w 1421"/>
                <a:gd name="T183" fmla="*/ 499 h 4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1" h="499">
                  <a:moveTo>
                    <a:pt x="485" y="492"/>
                  </a:moveTo>
                  <a:cubicBezTo>
                    <a:pt x="526" y="493"/>
                    <a:pt x="567" y="495"/>
                    <a:pt x="604" y="495"/>
                  </a:cubicBezTo>
                  <a:cubicBezTo>
                    <a:pt x="641" y="495"/>
                    <a:pt x="676" y="492"/>
                    <a:pt x="706" y="492"/>
                  </a:cubicBezTo>
                  <a:cubicBezTo>
                    <a:pt x="736" y="492"/>
                    <a:pt x="759" y="492"/>
                    <a:pt x="787" y="492"/>
                  </a:cubicBezTo>
                  <a:cubicBezTo>
                    <a:pt x="815" y="492"/>
                    <a:pt x="845" y="492"/>
                    <a:pt x="872" y="492"/>
                  </a:cubicBezTo>
                  <a:cubicBezTo>
                    <a:pt x="899" y="492"/>
                    <a:pt x="926" y="492"/>
                    <a:pt x="952" y="492"/>
                  </a:cubicBezTo>
                  <a:cubicBezTo>
                    <a:pt x="978" y="492"/>
                    <a:pt x="1001" y="492"/>
                    <a:pt x="1028" y="492"/>
                  </a:cubicBezTo>
                  <a:cubicBezTo>
                    <a:pt x="1055" y="492"/>
                    <a:pt x="1084" y="494"/>
                    <a:pt x="1114" y="494"/>
                  </a:cubicBezTo>
                  <a:cubicBezTo>
                    <a:pt x="1144" y="494"/>
                    <a:pt x="1181" y="494"/>
                    <a:pt x="1208" y="494"/>
                  </a:cubicBezTo>
                  <a:cubicBezTo>
                    <a:pt x="1235" y="494"/>
                    <a:pt x="1254" y="495"/>
                    <a:pt x="1277" y="495"/>
                  </a:cubicBezTo>
                  <a:cubicBezTo>
                    <a:pt x="1300" y="495"/>
                    <a:pt x="1330" y="495"/>
                    <a:pt x="1348" y="495"/>
                  </a:cubicBezTo>
                  <a:cubicBezTo>
                    <a:pt x="1366" y="495"/>
                    <a:pt x="1378" y="496"/>
                    <a:pt x="1387" y="495"/>
                  </a:cubicBezTo>
                  <a:cubicBezTo>
                    <a:pt x="1396" y="494"/>
                    <a:pt x="1398" y="492"/>
                    <a:pt x="1403" y="489"/>
                  </a:cubicBezTo>
                  <a:cubicBezTo>
                    <a:pt x="1408" y="486"/>
                    <a:pt x="1414" y="481"/>
                    <a:pt x="1417" y="474"/>
                  </a:cubicBezTo>
                  <a:cubicBezTo>
                    <a:pt x="1420" y="467"/>
                    <a:pt x="1419" y="468"/>
                    <a:pt x="1420" y="446"/>
                  </a:cubicBezTo>
                  <a:cubicBezTo>
                    <a:pt x="1421" y="424"/>
                    <a:pt x="1420" y="368"/>
                    <a:pt x="1420" y="344"/>
                  </a:cubicBezTo>
                  <a:cubicBezTo>
                    <a:pt x="1420" y="320"/>
                    <a:pt x="1421" y="310"/>
                    <a:pt x="1420" y="300"/>
                  </a:cubicBezTo>
                  <a:cubicBezTo>
                    <a:pt x="1419" y="290"/>
                    <a:pt x="1415" y="288"/>
                    <a:pt x="1412" y="284"/>
                  </a:cubicBezTo>
                  <a:cubicBezTo>
                    <a:pt x="1409" y="280"/>
                    <a:pt x="1405" y="277"/>
                    <a:pt x="1399" y="275"/>
                  </a:cubicBezTo>
                  <a:cubicBezTo>
                    <a:pt x="1393" y="273"/>
                    <a:pt x="1397" y="271"/>
                    <a:pt x="1375" y="270"/>
                  </a:cubicBezTo>
                  <a:cubicBezTo>
                    <a:pt x="1353" y="269"/>
                    <a:pt x="1297" y="270"/>
                    <a:pt x="1267" y="270"/>
                  </a:cubicBezTo>
                  <a:cubicBezTo>
                    <a:pt x="1237" y="270"/>
                    <a:pt x="1224" y="270"/>
                    <a:pt x="1193" y="270"/>
                  </a:cubicBezTo>
                  <a:cubicBezTo>
                    <a:pt x="1162" y="270"/>
                    <a:pt x="1113" y="270"/>
                    <a:pt x="1082" y="270"/>
                  </a:cubicBezTo>
                  <a:cubicBezTo>
                    <a:pt x="1051" y="270"/>
                    <a:pt x="1028" y="270"/>
                    <a:pt x="1009" y="270"/>
                  </a:cubicBezTo>
                  <a:cubicBezTo>
                    <a:pt x="990" y="270"/>
                    <a:pt x="981" y="270"/>
                    <a:pt x="965" y="270"/>
                  </a:cubicBezTo>
                  <a:cubicBezTo>
                    <a:pt x="949" y="270"/>
                    <a:pt x="924" y="270"/>
                    <a:pt x="911" y="270"/>
                  </a:cubicBezTo>
                  <a:cubicBezTo>
                    <a:pt x="898" y="270"/>
                    <a:pt x="895" y="270"/>
                    <a:pt x="886" y="270"/>
                  </a:cubicBezTo>
                  <a:cubicBezTo>
                    <a:pt x="877" y="270"/>
                    <a:pt x="864" y="270"/>
                    <a:pt x="856" y="269"/>
                  </a:cubicBezTo>
                  <a:cubicBezTo>
                    <a:pt x="848" y="268"/>
                    <a:pt x="843" y="267"/>
                    <a:pt x="838" y="264"/>
                  </a:cubicBezTo>
                  <a:cubicBezTo>
                    <a:pt x="833" y="261"/>
                    <a:pt x="828" y="254"/>
                    <a:pt x="823" y="248"/>
                  </a:cubicBezTo>
                  <a:cubicBezTo>
                    <a:pt x="818" y="242"/>
                    <a:pt x="812" y="233"/>
                    <a:pt x="806" y="225"/>
                  </a:cubicBezTo>
                  <a:cubicBezTo>
                    <a:pt x="800" y="217"/>
                    <a:pt x="794" y="209"/>
                    <a:pt x="788" y="200"/>
                  </a:cubicBezTo>
                  <a:cubicBezTo>
                    <a:pt x="782" y="191"/>
                    <a:pt x="775" y="182"/>
                    <a:pt x="769" y="173"/>
                  </a:cubicBezTo>
                  <a:cubicBezTo>
                    <a:pt x="763" y="164"/>
                    <a:pt x="763" y="161"/>
                    <a:pt x="754" y="146"/>
                  </a:cubicBezTo>
                  <a:cubicBezTo>
                    <a:pt x="745" y="131"/>
                    <a:pt x="729" y="97"/>
                    <a:pt x="716" y="81"/>
                  </a:cubicBezTo>
                  <a:cubicBezTo>
                    <a:pt x="703" y="65"/>
                    <a:pt x="688" y="58"/>
                    <a:pt x="676" y="50"/>
                  </a:cubicBezTo>
                  <a:cubicBezTo>
                    <a:pt x="664" y="42"/>
                    <a:pt x="656" y="38"/>
                    <a:pt x="644" y="33"/>
                  </a:cubicBezTo>
                  <a:cubicBezTo>
                    <a:pt x="632" y="28"/>
                    <a:pt x="617" y="21"/>
                    <a:pt x="601" y="17"/>
                  </a:cubicBezTo>
                  <a:cubicBezTo>
                    <a:pt x="585" y="13"/>
                    <a:pt x="567" y="10"/>
                    <a:pt x="550" y="8"/>
                  </a:cubicBezTo>
                  <a:cubicBezTo>
                    <a:pt x="533" y="6"/>
                    <a:pt x="517" y="4"/>
                    <a:pt x="499" y="3"/>
                  </a:cubicBezTo>
                  <a:cubicBezTo>
                    <a:pt x="481" y="2"/>
                    <a:pt x="457" y="0"/>
                    <a:pt x="439" y="0"/>
                  </a:cubicBezTo>
                  <a:cubicBezTo>
                    <a:pt x="421" y="0"/>
                    <a:pt x="405" y="4"/>
                    <a:pt x="389" y="6"/>
                  </a:cubicBezTo>
                  <a:cubicBezTo>
                    <a:pt x="373" y="8"/>
                    <a:pt x="361" y="7"/>
                    <a:pt x="344" y="11"/>
                  </a:cubicBezTo>
                  <a:cubicBezTo>
                    <a:pt x="327" y="15"/>
                    <a:pt x="303" y="24"/>
                    <a:pt x="286" y="29"/>
                  </a:cubicBezTo>
                  <a:cubicBezTo>
                    <a:pt x="269" y="34"/>
                    <a:pt x="257" y="37"/>
                    <a:pt x="244" y="41"/>
                  </a:cubicBezTo>
                  <a:cubicBezTo>
                    <a:pt x="231" y="45"/>
                    <a:pt x="223" y="49"/>
                    <a:pt x="209" y="56"/>
                  </a:cubicBezTo>
                  <a:cubicBezTo>
                    <a:pt x="195" y="63"/>
                    <a:pt x="174" y="72"/>
                    <a:pt x="160" y="81"/>
                  </a:cubicBezTo>
                  <a:cubicBezTo>
                    <a:pt x="146" y="90"/>
                    <a:pt x="134" y="99"/>
                    <a:pt x="122" y="108"/>
                  </a:cubicBezTo>
                  <a:cubicBezTo>
                    <a:pt x="110" y="117"/>
                    <a:pt x="100" y="124"/>
                    <a:pt x="89" y="135"/>
                  </a:cubicBezTo>
                  <a:cubicBezTo>
                    <a:pt x="78" y="146"/>
                    <a:pt x="65" y="162"/>
                    <a:pt x="55" y="177"/>
                  </a:cubicBezTo>
                  <a:cubicBezTo>
                    <a:pt x="45" y="192"/>
                    <a:pt x="36" y="209"/>
                    <a:pt x="28" y="225"/>
                  </a:cubicBezTo>
                  <a:cubicBezTo>
                    <a:pt x="20" y="241"/>
                    <a:pt x="13" y="258"/>
                    <a:pt x="8" y="272"/>
                  </a:cubicBezTo>
                  <a:cubicBezTo>
                    <a:pt x="3" y="286"/>
                    <a:pt x="2" y="297"/>
                    <a:pt x="1" y="309"/>
                  </a:cubicBezTo>
                  <a:cubicBezTo>
                    <a:pt x="0" y="321"/>
                    <a:pt x="0" y="334"/>
                    <a:pt x="1" y="347"/>
                  </a:cubicBezTo>
                  <a:cubicBezTo>
                    <a:pt x="2" y="360"/>
                    <a:pt x="1" y="372"/>
                    <a:pt x="5" y="386"/>
                  </a:cubicBezTo>
                  <a:cubicBezTo>
                    <a:pt x="9" y="400"/>
                    <a:pt x="15" y="417"/>
                    <a:pt x="23" y="431"/>
                  </a:cubicBezTo>
                  <a:cubicBezTo>
                    <a:pt x="31" y="445"/>
                    <a:pt x="39" y="457"/>
                    <a:pt x="52" y="468"/>
                  </a:cubicBezTo>
                  <a:cubicBezTo>
                    <a:pt x="65" y="479"/>
                    <a:pt x="81" y="489"/>
                    <a:pt x="98" y="494"/>
                  </a:cubicBezTo>
                  <a:cubicBezTo>
                    <a:pt x="115" y="499"/>
                    <a:pt x="132" y="496"/>
                    <a:pt x="154" y="497"/>
                  </a:cubicBezTo>
                  <a:cubicBezTo>
                    <a:pt x="176" y="498"/>
                    <a:pt x="204" y="498"/>
                    <a:pt x="233" y="498"/>
                  </a:cubicBezTo>
                </a:path>
              </a:pathLst>
            </a:custGeom>
            <a:pattFill prst="wdDnDiag">
              <a:fgClr>
                <a:srgbClr val="FF33CC"/>
              </a:fgClr>
              <a:bgClr>
                <a:schemeClr val="bg1"/>
              </a:bgClr>
            </a:pattFill>
            <a:ln w="28575" cmpd="sng">
              <a:solidFill>
                <a:srgbClr val="FF33CC"/>
              </a:solidFill>
              <a:round/>
              <a:headEnd/>
              <a:tailEnd/>
            </a:ln>
          </p:spPr>
          <p:txBody>
            <a:bodyPr/>
            <a:lstStyle/>
            <a:p>
              <a:endParaRPr lang="fr-CA"/>
            </a:p>
          </p:txBody>
        </p:sp>
        <p:sp>
          <p:nvSpPr>
            <p:cNvPr id="42024" name="Freeform 79"/>
            <p:cNvSpPr>
              <a:spLocks/>
            </p:cNvSpPr>
            <p:nvPr/>
          </p:nvSpPr>
          <p:spPr bwMode="auto">
            <a:xfrm>
              <a:off x="1703" y="2478"/>
              <a:ext cx="598" cy="285"/>
            </a:xfrm>
            <a:custGeom>
              <a:avLst/>
              <a:gdLst>
                <a:gd name="T0" fmla="*/ 270 w 598"/>
                <a:gd name="T1" fmla="*/ 12 h 285"/>
                <a:gd name="T2" fmla="*/ 157 w 598"/>
                <a:gd name="T3" fmla="*/ 38 h 285"/>
                <a:gd name="T4" fmla="*/ 52 w 598"/>
                <a:gd name="T5" fmla="*/ 101 h 285"/>
                <a:gd name="T6" fmla="*/ 7 w 598"/>
                <a:gd name="T7" fmla="*/ 185 h 285"/>
                <a:gd name="T8" fmla="*/ 12 w 598"/>
                <a:gd name="T9" fmla="*/ 241 h 285"/>
                <a:gd name="T10" fmla="*/ 45 w 598"/>
                <a:gd name="T11" fmla="*/ 272 h 285"/>
                <a:gd name="T12" fmla="*/ 117 w 598"/>
                <a:gd name="T13" fmla="*/ 284 h 285"/>
                <a:gd name="T14" fmla="*/ 243 w 598"/>
                <a:gd name="T15" fmla="*/ 278 h 285"/>
                <a:gd name="T16" fmla="*/ 358 w 598"/>
                <a:gd name="T17" fmla="*/ 277 h 285"/>
                <a:gd name="T18" fmla="*/ 481 w 598"/>
                <a:gd name="T19" fmla="*/ 278 h 285"/>
                <a:gd name="T20" fmla="*/ 555 w 598"/>
                <a:gd name="T21" fmla="*/ 278 h 285"/>
                <a:gd name="T22" fmla="*/ 588 w 598"/>
                <a:gd name="T23" fmla="*/ 257 h 285"/>
                <a:gd name="T24" fmla="*/ 598 w 598"/>
                <a:gd name="T25" fmla="*/ 217 h 285"/>
                <a:gd name="T26" fmla="*/ 589 w 598"/>
                <a:gd name="T27" fmla="*/ 169 h 285"/>
                <a:gd name="T28" fmla="*/ 562 w 598"/>
                <a:gd name="T29" fmla="*/ 112 h 285"/>
                <a:gd name="T30" fmla="*/ 513 w 598"/>
                <a:gd name="T31" fmla="*/ 56 h 285"/>
                <a:gd name="T32" fmla="*/ 435 w 598"/>
                <a:gd name="T33" fmla="*/ 14 h 285"/>
                <a:gd name="T34" fmla="*/ 348 w 598"/>
                <a:gd name="T35" fmla="*/ 2 h 285"/>
                <a:gd name="T36" fmla="*/ 270 w 598"/>
                <a:gd name="T37" fmla="*/ 12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8"/>
                <a:gd name="T58" fmla="*/ 0 h 285"/>
                <a:gd name="T59" fmla="*/ 598 w 598"/>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8" h="285">
                  <a:moveTo>
                    <a:pt x="270" y="12"/>
                  </a:moveTo>
                  <a:cubicBezTo>
                    <a:pt x="238" y="18"/>
                    <a:pt x="193" y="23"/>
                    <a:pt x="157" y="38"/>
                  </a:cubicBezTo>
                  <a:cubicBezTo>
                    <a:pt x="121" y="53"/>
                    <a:pt x="77" y="77"/>
                    <a:pt x="52" y="101"/>
                  </a:cubicBezTo>
                  <a:cubicBezTo>
                    <a:pt x="27" y="125"/>
                    <a:pt x="14" y="162"/>
                    <a:pt x="7" y="185"/>
                  </a:cubicBezTo>
                  <a:cubicBezTo>
                    <a:pt x="0" y="208"/>
                    <a:pt x="6" y="227"/>
                    <a:pt x="12" y="241"/>
                  </a:cubicBezTo>
                  <a:cubicBezTo>
                    <a:pt x="18" y="255"/>
                    <a:pt x="27" y="265"/>
                    <a:pt x="45" y="272"/>
                  </a:cubicBezTo>
                  <a:cubicBezTo>
                    <a:pt x="63" y="279"/>
                    <a:pt x="84" y="283"/>
                    <a:pt x="117" y="284"/>
                  </a:cubicBezTo>
                  <a:cubicBezTo>
                    <a:pt x="150" y="285"/>
                    <a:pt x="203" y="279"/>
                    <a:pt x="243" y="278"/>
                  </a:cubicBezTo>
                  <a:cubicBezTo>
                    <a:pt x="283" y="277"/>
                    <a:pt x="318" y="277"/>
                    <a:pt x="358" y="277"/>
                  </a:cubicBezTo>
                  <a:cubicBezTo>
                    <a:pt x="398" y="277"/>
                    <a:pt x="448" y="278"/>
                    <a:pt x="481" y="278"/>
                  </a:cubicBezTo>
                  <a:cubicBezTo>
                    <a:pt x="514" y="278"/>
                    <a:pt x="537" y="281"/>
                    <a:pt x="555" y="278"/>
                  </a:cubicBezTo>
                  <a:cubicBezTo>
                    <a:pt x="573" y="275"/>
                    <a:pt x="581" y="267"/>
                    <a:pt x="588" y="257"/>
                  </a:cubicBezTo>
                  <a:cubicBezTo>
                    <a:pt x="595" y="247"/>
                    <a:pt x="598" y="232"/>
                    <a:pt x="598" y="217"/>
                  </a:cubicBezTo>
                  <a:cubicBezTo>
                    <a:pt x="598" y="202"/>
                    <a:pt x="595" y="186"/>
                    <a:pt x="589" y="169"/>
                  </a:cubicBezTo>
                  <a:cubicBezTo>
                    <a:pt x="583" y="152"/>
                    <a:pt x="575" y="131"/>
                    <a:pt x="562" y="112"/>
                  </a:cubicBezTo>
                  <a:cubicBezTo>
                    <a:pt x="549" y="93"/>
                    <a:pt x="534" y="72"/>
                    <a:pt x="513" y="56"/>
                  </a:cubicBezTo>
                  <a:cubicBezTo>
                    <a:pt x="492" y="40"/>
                    <a:pt x="462" y="23"/>
                    <a:pt x="435" y="14"/>
                  </a:cubicBezTo>
                  <a:cubicBezTo>
                    <a:pt x="408" y="5"/>
                    <a:pt x="376" y="4"/>
                    <a:pt x="348" y="2"/>
                  </a:cubicBezTo>
                  <a:cubicBezTo>
                    <a:pt x="320" y="0"/>
                    <a:pt x="302" y="6"/>
                    <a:pt x="270" y="12"/>
                  </a:cubicBezTo>
                  <a:close/>
                </a:path>
              </a:pathLst>
            </a:custGeom>
            <a:solidFill>
              <a:schemeClr val="bg1"/>
            </a:solidFill>
            <a:ln w="19050" cmpd="sng">
              <a:solidFill>
                <a:srgbClr val="FF33CC"/>
              </a:solidFill>
              <a:round/>
              <a:headEnd/>
              <a:tailEnd/>
            </a:ln>
          </p:spPr>
          <p:txBody>
            <a:bodyPr/>
            <a:lstStyle/>
            <a:p>
              <a:endParaRPr lang="fr-CA"/>
            </a:p>
          </p:txBody>
        </p:sp>
        <p:sp>
          <p:nvSpPr>
            <p:cNvPr id="42025" name="Freeform 80" descr="Diagonales larges vers le bas"/>
            <p:cNvSpPr>
              <a:spLocks/>
            </p:cNvSpPr>
            <p:nvPr/>
          </p:nvSpPr>
          <p:spPr bwMode="auto">
            <a:xfrm>
              <a:off x="1785" y="2878"/>
              <a:ext cx="287" cy="6"/>
            </a:xfrm>
            <a:custGeom>
              <a:avLst/>
              <a:gdLst>
                <a:gd name="T0" fmla="*/ 0 w 287"/>
                <a:gd name="T1" fmla="*/ 6 h 6"/>
                <a:gd name="T2" fmla="*/ 287 w 287"/>
                <a:gd name="T3" fmla="*/ 0 h 6"/>
                <a:gd name="T4" fmla="*/ 0 60000 65536"/>
                <a:gd name="T5" fmla="*/ 0 60000 65536"/>
                <a:gd name="T6" fmla="*/ 0 w 287"/>
                <a:gd name="T7" fmla="*/ 0 h 6"/>
                <a:gd name="T8" fmla="*/ 287 w 287"/>
                <a:gd name="T9" fmla="*/ 6 h 6"/>
              </a:gdLst>
              <a:ahLst/>
              <a:cxnLst>
                <a:cxn ang="T4">
                  <a:pos x="T0" y="T1"/>
                </a:cxn>
                <a:cxn ang="T5">
                  <a:pos x="T2" y="T3"/>
                </a:cxn>
              </a:cxnLst>
              <a:rect l="T6" t="T7" r="T8" b="T9"/>
              <a:pathLst>
                <a:path w="287" h="6">
                  <a:moveTo>
                    <a:pt x="0" y="6"/>
                  </a:moveTo>
                  <a:cubicBezTo>
                    <a:pt x="0" y="6"/>
                    <a:pt x="143" y="3"/>
                    <a:pt x="287" y="0"/>
                  </a:cubicBezTo>
                </a:path>
              </a:pathLst>
            </a:custGeom>
            <a:pattFill prst="wdDnDiag">
              <a:fgClr>
                <a:srgbClr val="FF33CC"/>
              </a:fgClr>
              <a:bgClr>
                <a:schemeClr val="bg1"/>
              </a:bgClr>
            </a:pattFill>
            <a:ln w="28575" cmpd="sng">
              <a:solidFill>
                <a:srgbClr val="FF33CC"/>
              </a:solidFill>
              <a:round/>
              <a:headEnd/>
              <a:tailEnd/>
            </a:ln>
          </p:spPr>
          <p:txBody>
            <a:bodyPr/>
            <a:lstStyle/>
            <a:p>
              <a:endParaRPr lang="fr-CA"/>
            </a:p>
          </p:txBody>
        </p:sp>
      </p:grpSp>
      <p:sp>
        <p:nvSpPr>
          <p:cNvPr id="42000" name="Freeform 81" descr="5 %"/>
          <p:cNvSpPr>
            <a:spLocks/>
          </p:cNvSpPr>
          <p:nvPr/>
        </p:nvSpPr>
        <p:spPr bwMode="auto">
          <a:xfrm rot="20513763" flipV="1">
            <a:off x="3136901" y="3033713"/>
            <a:ext cx="4395788" cy="268287"/>
          </a:xfrm>
          <a:custGeom>
            <a:avLst/>
            <a:gdLst>
              <a:gd name="T0" fmla="*/ 711690265 w 1820"/>
              <a:gd name="T1" fmla="*/ 438823176 h 162"/>
              <a:gd name="T2" fmla="*/ 2147483647 w 1820"/>
              <a:gd name="T3" fmla="*/ 427851464 h 162"/>
              <a:gd name="T4" fmla="*/ 2147483647 w 1820"/>
              <a:gd name="T5" fmla="*/ 422366487 h 162"/>
              <a:gd name="T6" fmla="*/ 2147483647 w 1820"/>
              <a:gd name="T7" fmla="*/ 427851464 h 162"/>
              <a:gd name="T8" fmla="*/ 2147483647 w 1820"/>
              <a:gd name="T9" fmla="*/ 422366487 h 162"/>
              <a:gd name="T10" fmla="*/ 2147483647 w 1820"/>
              <a:gd name="T11" fmla="*/ 389454971 h 162"/>
              <a:gd name="T12" fmla="*/ 2147483647 w 1820"/>
              <a:gd name="T13" fmla="*/ 329116917 h 162"/>
              <a:gd name="T14" fmla="*/ 2147483647 w 1820"/>
              <a:gd name="T15" fmla="*/ 252323932 h 162"/>
              <a:gd name="T16" fmla="*/ 2147483647 w 1820"/>
              <a:gd name="T17" fmla="*/ 175529240 h 162"/>
              <a:gd name="T18" fmla="*/ 2147483647 w 1820"/>
              <a:gd name="T19" fmla="*/ 137132747 h 162"/>
              <a:gd name="T20" fmla="*/ 2147483647 w 1820"/>
              <a:gd name="T21" fmla="*/ 21941569 h 162"/>
              <a:gd name="T22" fmla="*/ 2147483647 w 1820"/>
              <a:gd name="T23" fmla="*/ 10969956 h 162"/>
              <a:gd name="T24" fmla="*/ 2147483647 w 1820"/>
              <a:gd name="T25" fmla="*/ 10969956 h 162"/>
              <a:gd name="T26" fmla="*/ 2147483647 w 1820"/>
              <a:gd name="T27" fmla="*/ 5484978 h 162"/>
              <a:gd name="T28" fmla="*/ 2147483647 w 1820"/>
              <a:gd name="T29" fmla="*/ 5484978 h 162"/>
              <a:gd name="T30" fmla="*/ 2147483647 w 1820"/>
              <a:gd name="T31" fmla="*/ 5484978 h 162"/>
              <a:gd name="T32" fmla="*/ 1884228057 w 1820"/>
              <a:gd name="T33" fmla="*/ 10969956 h 162"/>
              <a:gd name="T34" fmla="*/ 869194688 w 1820"/>
              <a:gd name="T35" fmla="*/ 16456592 h 162"/>
              <a:gd name="T36" fmla="*/ 530849376 w 1820"/>
              <a:gd name="T37" fmla="*/ 16456592 h 162"/>
              <a:gd name="T38" fmla="*/ 274176410 w 1820"/>
              <a:gd name="T39" fmla="*/ 16456592 h 162"/>
              <a:gd name="T40" fmla="*/ 122504820 w 1820"/>
              <a:gd name="T41" fmla="*/ 16456592 h 162"/>
              <a:gd name="T42" fmla="*/ 40834946 w 1820"/>
              <a:gd name="T43" fmla="*/ 27426552 h 162"/>
              <a:gd name="T44" fmla="*/ 5832873 w 1820"/>
              <a:gd name="T45" fmla="*/ 65823057 h 162"/>
              <a:gd name="T46" fmla="*/ 17501033 w 1820"/>
              <a:gd name="T47" fmla="*/ 170044263 h 162"/>
              <a:gd name="T48" fmla="*/ 17501033 w 1820"/>
              <a:gd name="T49" fmla="*/ 279748815 h 162"/>
              <a:gd name="T50" fmla="*/ 17501033 w 1820"/>
              <a:gd name="T51" fmla="*/ 400426581 h 162"/>
              <a:gd name="T52" fmla="*/ 40834946 w 1820"/>
              <a:gd name="T53" fmla="*/ 438823176 h 162"/>
              <a:gd name="T54" fmla="*/ 110836663 w 1820"/>
              <a:gd name="T55" fmla="*/ 438823176 h 162"/>
              <a:gd name="T56" fmla="*/ 711690265 w 1820"/>
              <a:gd name="T57" fmla="*/ 438823176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0"/>
              <a:gd name="T88" fmla="*/ 0 h 162"/>
              <a:gd name="T89" fmla="*/ 1820 w 1820"/>
              <a:gd name="T90" fmla="*/ 162 h 1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0" h="162">
                <a:moveTo>
                  <a:pt x="122" y="160"/>
                </a:moveTo>
                <a:cubicBezTo>
                  <a:pt x="241" y="159"/>
                  <a:pt x="570" y="157"/>
                  <a:pt x="735" y="156"/>
                </a:cubicBezTo>
                <a:cubicBezTo>
                  <a:pt x="900" y="155"/>
                  <a:pt x="1020" y="154"/>
                  <a:pt x="1115" y="154"/>
                </a:cubicBezTo>
                <a:cubicBezTo>
                  <a:pt x="1210" y="154"/>
                  <a:pt x="1264" y="156"/>
                  <a:pt x="1307" y="156"/>
                </a:cubicBezTo>
                <a:cubicBezTo>
                  <a:pt x="1350" y="156"/>
                  <a:pt x="1345" y="156"/>
                  <a:pt x="1373" y="154"/>
                </a:cubicBezTo>
                <a:cubicBezTo>
                  <a:pt x="1401" y="152"/>
                  <a:pt x="1442" y="148"/>
                  <a:pt x="1475" y="142"/>
                </a:cubicBezTo>
                <a:cubicBezTo>
                  <a:pt x="1508" y="136"/>
                  <a:pt x="1538" y="128"/>
                  <a:pt x="1571" y="120"/>
                </a:cubicBezTo>
                <a:cubicBezTo>
                  <a:pt x="1604" y="112"/>
                  <a:pt x="1646" y="101"/>
                  <a:pt x="1673" y="92"/>
                </a:cubicBezTo>
                <a:cubicBezTo>
                  <a:pt x="1700" y="83"/>
                  <a:pt x="1721" y="71"/>
                  <a:pt x="1735" y="64"/>
                </a:cubicBezTo>
                <a:cubicBezTo>
                  <a:pt x="1749" y="57"/>
                  <a:pt x="1750" y="59"/>
                  <a:pt x="1755" y="50"/>
                </a:cubicBezTo>
                <a:cubicBezTo>
                  <a:pt x="1760" y="41"/>
                  <a:pt x="1764" y="16"/>
                  <a:pt x="1763" y="8"/>
                </a:cubicBezTo>
                <a:cubicBezTo>
                  <a:pt x="1762" y="0"/>
                  <a:pt x="1820" y="5"/>
                  <a:pt x="1751" y="4"/>
                </a:cubicBezTo>
                <a:cubicBezTo>
                  <a:pt x="1682" y="3"/>
                  <a:pt x="1461" y="4"/>
                  <a:pt x="1351" y="4"/>
                </a:cubicBezTo>
                <a:cubicBezTo>
                  <a:pt x="1241" y="4"/>
                  <a:pt x="1179" y="2"/>
                  <a:pt x="1091" y="2"/>
                </a:cubicBezTo>
                <a:cubicBezTo>
                  <a:pt x="1003" y="2"/>
                  <a:pt x="915" y="2"/>
                  <a:pt x="823" y="2"/>
                </a:cubicBezTo>
                <a:cubicBezTo>
                  <a:pt x="731" y="2"/>
                  <a:pt x="624" y="2"/>
                  <a:pt x="541" y="2"/>
                </a:cubicBezTo>
                <a:cubicBezTo>
                  <a:pt x="458" y="2"/>
                  <a:pt x="388" y="3"/>
                  <a:pt x="323" y="4"/>
                </a:cubicBezTo>
                <a:cubicBezTo>
                  <a:pt x="258" y="5"/>
                  <a:pt x="188" y="6"/>
                  <a:pt x="149" y="6"/>
                </a:cubicBezTo>
                <a:cubicBezTo>
                  <a:pt x="110" y="6"/>
                  <a:pt x="108" y="6"/>
                  <a:pt x="91" y="6"/>
                </a:cubicBezTo>
                <a:cubicBezTo>
                  <a:pt x="74" y="6"/>
                  <a:pt x="59" y="6"/>
                  <a:pt x="47" y="6"/>
                </a:cubicBezTo>
                <a:cubicBezTo>
                  <a:pt x="35" y="6"/>
                  <a:pt x="28" y="5"/>
                  <a:pt x="21" y="6"/>
                </a:cubicBezTo>
                <a:cubicBezTo>
                  <a:pt x="14" y="7"/>
                  <a:pt x="10" y="7"/>
                  <a:pt x="7" y="10"/>
                </a:cubicBezTo>
                <a:cubicBezTo>
                  <a:pt x="4" y="13"/>
                  <a:pt x="2" y="15"/>
                  <a:pt x="1" y="24"/>
                </a:cubicBezTo>
                <a:cubicBezTo>
                  <a:pt x="0" y="33"/>
                  <a:pt x="3" y="49"/>
                  <a:pt x="3" y="62"/>
                </a:cubicBezTo>
                <a:cubicBezTo>
                  <a:pt x="3" y="75"/>
                  <a:pt x="3" y="88"/>
                  <a:pt x="3" y="102"/>
                </a:cubicBezTo>
                <a:cubicBezTo>
                  <a:pt x="3" y="116"/>
                  <a:pt x="2" y="136"/>
                  <a:pt x="3" y="146"/>
                </a:cubicBezTo>
                <a:cubicBezTo>
                  <a:pt x="4" y="156"/>
                  <a:pt x="4" y="158"/>
                  <a:pt x="7" y="160"/>
                </a:cubicBezTo>
                <a:cubicBezTo>
                  <a:pt x="10" y="162"/>
                  <a:pt x="0" y="160"/>
                  <a:pt x="19" y="160"/>
                </a:cubicBezTo>
                <a:cubicBezTo>
                  <a:pt x="38" y="160"/>
                  <a:pt x="3" y="161"/>
                  <a:pt x="122" y="160"/>
                </a:cubicBezTo>
                <a:close/>
              </a:path>
            </a:pathLst>
          </a:custGeom>
          <a:pattFill prst="pct5">
            <a:fgClr>
              <a:srgbClr val="CC3300"/>
            </a:fgClr>
            <a:bgClr>
              <a:schemeClr val="bg1"/>
            </a:bgClr>
          </a:pattFill>
          <a:ln w="28575" cmpd="sng">
            <a:solidFill>
              <a:srgbClr val="CC3300"/>
            </a:solidFill>
            <a:round/>
            <a:headEnd/>
            <a:tailEnd/>
          </a:ln>
        </p:spPr>
        <p:txBody>
          <a:bodyPr/>
          <a:lstStyle/>
          <a:p>
            <a:endParaRPr lang="fr-CA"/>
          </a:p>
        </p:txBody>
      </p:sp>
      <p:grpSp>
        <p:nvGrpSpPr>
          <p:cNvPr id="42001" name="Group 86"/>
          <p:cNvGrpSpPr>
            <a:grpSpLocks/>
          </p:cNvGrpSpPr>
          <p:nvPr/>
        </p:nvGrpSpPr>
        <p:grpSpPr bwMode="auto">
          <a:xfrm rot="1157162" flipV="1">
            <a:off x="3140075" y="3509963"/>
            <a:ext cx="4457700" cy="304800"/>
            <a:chOff x="3061" y="2186"/>
            <a:chExt cx="2111" cy="155"/>
          </a:xfrm>
        </p:grpSpPr>
        <p:sp>
          <p:nvSpPr>
            <p:cNvPr id="42021" name="Freeform 84" descr="5 %"/>
            <p:cNvSpPr>
              <a:spLocks/>
            </p:cNvSpPr>
            <p:nvPr/>
          </p:nvSpPr>
          <p:spPr bwMode="auto">
            <a:xfrm flipV="1">
              <a:off x="3061" y="2186"/>
              <a:ext cx="2111" cy="155"/>
            </a:xfrm>
            <a:custGeom>
              <a:avLst/>
              <a:gdLst>
                <a:gd name="T0" fmla="*/ 165 w 1820"/>
                <a:gd name="T1" fmla="*/ 146 h 162"/>
                <a:gd name="T2" fmla="*/ 989 w 1820"/>
                <a:gd name="T3" fmla="*/ 143 h 162"/>
                <a:gd name="T4" fmla="*/ 1500 w 1820"/>
                <a:gd name="T5" fmla="*/ 141 h 162"/>
                <a:gd name="T6" fmla="*/ 1758 w 1820"/>
                <a:gd name="T7" fmla="*/ 143 h 162"/>
                <a:gd name="T8" fmla="*/ 1848 w 1820"/>
                <a:gd name="T9" fmla="*/ 141 h 162"/>
                <a:gd name="T10" fmla="*/ 1985 w 1820"/>
                <a:gd name="T11" fmla="*/ 130 h 162"/>
                <a:gd name="T12" fmla="*/ 2113 w 1820"/>
                <a:gd name="T13" fmla="*/ 110 h 162"/>
                <a:gd name="T14" fmla="*/ 2250 w 1820"/>
                <a:gd name="T15" fmla="*/ 84 h 162"/>
                <a:gd name="T16" fmla="*/ 2334 w 1820"/>
                <a:gd name="T17" fmla="*/ 58 h 162"/>
                <a:gd name="T18" fmla="*/ 2362 w 1820"/>
                <a:gd name="T19" fmla="*/ 46 h 162"/>
                <a:gd name="T20" fmla="*/ 2372 w 1820"/>
                <a:gd name="T21" fmla="*/ 8 h 162"/>
                <a:gd name="T22" fmla="*/ 2356 w 1820"/>
                <a:gd name="T23" fmla="*/ 4 h 162"/>
                <a:gd name="T24" fmla="*/ 1818 w 1820"/>
                <a:gd name="T25" fmla="*/ 4 h 162"/>
                <a:gd name="T26" fmla="*/ 1467 w 1820"/>
                <a:gd name="T27" fmla="*/ 2 h 162"/>
                <a:gd name="T28" fmla="*/ 1108 w 1820"/>
                <a:gd name="T29" fmla="*/ 2 h 162"/>
                <a:gd name="T30" fmla="*/ 728 w 1820"/>
                <a:gd name="T31" fmla="*/ 2 h 162"/>
                <a:gd name="T32" fmla="*/ 435 w 1820"/>
                <a:gd name="T33" fmla="*/ 4 h 162"/>
                <a:gd name="T34" fmla="*/ 201 w 1820"/>
                <a:gd name="T35" fmla="*/ 6 h 162"/>
                <a:gd name="T36" fmla="*/ 123 w 1820"/>
                <a:gd name="T37" fmla="*/ 6 h 162"/>
                <a:gd name="T38" fmla="*/ 64 w 1820"/>
                <a:gd name="T39" fmla="*/ 6 h 162"/>
                <a:gd name="T40" fmla="*/ 28 w 1820"/>
                <a:gd name="T41" fmla="*/ 6 h 162"/>
                <a:gd name="T42" fmla="*/ 9 w 1820"/>
                <a:gd name="T43" fmla="*/ 10 h 162"/>
                <a:gd name="T44" fmla="*/ 1 w 1820"/>
                <a:gd name="T45" fmla="*/ 22 h 162"/>
                <a:gd name="T46" fmla="*/ 3 w 1820"/>
                <a:gd name="T47" fmla="*/ 56 h 162"/>
                <a:gd name="T48" fmla="*/ 3 w 1820"/>
                <a:gd name="T49" fmla="*/ 94 h 162"/>
                <a:gd name="T50" fmla="*/ 3 w 1820"/>
                <a:gd name="T51" fmla="*/ 134 h 162"/>
                <a:gd name="T52" fmla="*/ 9 w 1820"/>
                <a:gd name="T53" fmla="*/ 146 h 162"/>
                <a:gd name="T54" fmla="*/ 26 w 1820"/>
                <a:gd name="T55" fmla="*/ 146 h 162"/>
                <a:gd name="T56" fmla="*/ 165 w 1820"/>
                <a:gd name="T57" fmla="*/ 146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0"/>
                <a:gd name="T88" fmla="*/ 0 h 162"/>
                <a:gd name="T89" fmla="*/ 1820 w 1820"/>
                <a:gd name="T90" fmla="*/ 162 h 1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0" h="162">
                  <a:moveTo>
                    <a:pt x="122" y="160"/>
                  </a:moveTo>
                  <a:cubicBezTo>
                    <a:pt x="241" y="159"/>
                    <a:pt x="570" y="157"/>
                    <a:pt x="735" y="156"/>
                  </a:cubicBezTo>
                  <a:cubicBezTo>
                    <a:pt x="900" y="155"/>
                    <a:pt x="1020" y="154"/>
                    <a:pt x="1115" y="154"/>
                  </a:cubicBezTo>
                  <a:cubicBezTo>
                    <a:pt x="1210" y="154"/>
                    <a:pt x="1264" y="156"/>
                    <a:pt x="1307" y="156"/>
                  </a:cubicBezTo>
                  <a:cubicBezTo>
                    <a:pt x="1350" y="156"/>
                    <a:pt x="1345" y="156"/>
                    <a:pt x="1373" y="154"/>
                  </a:cubicBezTo>
                  <a:cubicBezTo>
                    <a:pt x="1401" y="152"/>
                    <a:pt x="1442" y="148"/>
                    <a:pt x="1475" y="142"/>
                  </a:cubicBezTo>
                  <a:cubicBezTo>
                    <a:pt x="1508" y="136"/>
                    <a:pt x="1538" y="128"/>
                    <a:pt x="1571" y="120"/>
                  </a:cubicBezTo>
                  <a:cubicBezTo>
                    <a:pt x="1604" y="112"/>
                    <a:pt x="1646" y="101"/>
                    <a:pt x="1673" y="92"/>
                  </a:cubicBezTo>
                  <a:cubicBezTo>
                    <a:pt x="1700" y="83"/>
                    <a:pt x="1721" y="71"/>
                    <a:pt x="1735" y="64"/>
                  </a:cubicBezTo>
                  <a:cubicBezTo>
                    <a:pt x="1749" y="57"/>
                    <a:pt x="1750" y="59"/>
                    <a:pt x="1755" y="50"/>
                  </a:cubicBezTo>
                  <a:cubicBezTo>
                    <a:pt x="1760" y="41"/>
                    <a:pt x="1764" y="16"/>
                    <a:pt x="1763" y="8"/>
                  </a:cubicBezTo>
                  <a:cubicBezTo>
                    <a:pt x="1762" y="0"/>
                    <a:pt x="1820" y="5"/>
                    <a:pt x="1751" y="4"/>
                  </a:cubicBezTo>
                  <a:cubicBezTo>
                    <a:pt x="1682" y="3"/>
                    <a:pt x="1461" y="4"/>
                    <a:pt x="1351" y="4"/>
                  </a:cubicBezTo>
                  <a:cubicBezTo>
                    <a:pt x="1241" y="4"/>
                    <a:pt x="1179" y="2"/>
                    <a:pt x="1091" y="2"/>
                  </a:cubicBezTo>
                  <a:cubicBezTo>
                    <a:pt x="1003" y="2"/>
                    <a:pt x="915" y="2"/>
                    <a:pt x="823" y="2"/>
                  </a:cubicBezTo>
                  <a:cubicBezTo>
                    <a:pt x="731" y="2"/>
                    <a:pt x="624" y="2"/>
                    <a:pt x="541" y="2"/>
                  </a:cubicBezTo>
                  <a:cubicBezTo>
                    <a:pt x="458" y="2"/>
                    <a:pt x="388" y="3"/>
                    <a:pt x="323" y="4"/>
                  </a:cubicBezTo>
                  <a:cubicBezTo>
                    <a:pt x="258" y="5"/>
                    <a:pt x="188" y="6"/>
                    <a:pt x="149" y="6"/>
                  </a:cubicBezTo>
                  <a:cubicBezTo>
                    <a:pt x="110" y="6"/>
                    <a:pt x="108" y="6"/>
                    <a:pt x="91" y="6"/>
                  </a:cubicBezTo>
                  <a:cubicBezTo>
                    <a:pt x="74" y="6"/>
                    <a:pt x="59" y="6"/>
                    <a:pt x="47" y="6"/>
                  </a:cubicBezTo>
                  <a:cubicBezTo>
                    <a:pt x="35" y="6"/>
                    <a:pt x="28" y="5"/>
                    <a:pt x="21" y="6"/>
                  </a:cubicBezTo>
                  <a:cubicBezTo>
                    <a:pt x="14" y="7"/>
                    <a:pt x="10" y="7"/>
                    <a:pt x="7" y="10"/>
                  </a:cubicBezTo>
                  <a:cubicBezTo>
                    <a:pt x="4" y="13"/>
                    <a:pt x="2" y="15"/>
                    <a:pt x="1" y="24"/>
                  </a:cubicBezTo>
                  <a:cubicBezTo>
                    <a:pt x="0" y="33"/>
                    <a:pt x="3" y="49"/>
                    <a:pt x="3" y="62"/>
                  </a:cubicBezTo>
                  <a:cubicBezTo>
                    <a:pt x="3" y="75"/>
                    <a:pt x="3" y="88"/>
                    <a:pt x="3" y="102"/>
                  </a:cubicBezTo>
                  <a:cubicBezTo>
                    <a:pt x="3" y="116"/>
                    <a:pt x="2" y="136"/>
                    <a:pt x="3" y="146"/>
                  </a:cubicBezTo>
                  <a:cubicBezTo>
                    <a:pt x="4" y="156"/>
                    <a:pt x="4" y="158"/>
                    <a:pt x="7" y="160"/>
                  </a:cubicBezTo>
                  <a:cubicBezTo>
                    <a:pt x="10" y="162"/>
                    <a:pt x="0" y="160"/>
                    <a:pt x="19" y="160"/>
                  </a:cubicBezTo>
                  <a:cubicBezTo>
                    <a:pt x="38" y="160"/>
                    <a:pt x="3" y="161"/>
                    <a:pt x="122" y="160"/>
                  </a:cubicBezTo>
                  <a:close/>
                </a:path>
              </a:pathLst>
            </a:custGeom>
            <a:pattFill prst="pct5">
              <a:fgClr>
                <a:schemeClr val="folHlink"/>
              </a:fgClr>
              <a:bgClr>
                <a:schemeClr val="bg1"/>
              </a:bgClr>
            </a:pattFill>
            <a:ln w="28575" cmpd="sng">
              <a:solidFill>
                <a:schemeClr val="folHlink"/>
              </a:solidFill>
              <a:round/>
              <a:headEnd/>
              <a:tailEnd/>
            </a:ln>
          </p:spPr>
          <p:txBody>
            <a:bodyPr/>
            <a:lstStyle/>
            <a:p>
              <a:endParaRPr lang="fr-CA"/>
            </a:p>
          </p:txBody>
        </p:sp>
        <p:sp>
          <p:nvSpPr>
            <p:cNvPr id="42022" name="Line 85"/>
            <p:cNvSpPr>
              <a:spLocks noChangeShapeType="1"/>
            </p:cNvSpPr>
            <p:nvPr/>
          </p:nvSpPr>
          <p:spPr bwMode="auto">
            <a:xfrm flipV="1">
              <a:off x="3548" y="2276"/>
              <a:ext cx="1523" cy="2"/>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42002" name="Oval 10" descr="10 %"/>
          <p:cNvSpPr>
            <a:spLocks noChangeArrowheads="1"/>
          </p:cNvSpPr>
          <p:nvPr/>
        </p:nvSpPr>
        <p:spPr bwMode="auto">
          <a:xfrm>
            <a:off x="4572000" y="3300413"/>
            <a:ext cx="193675" cy="200025"/>
          </a:xfrm>
          <a:prstGeom prst="ellipse">
            <a:avLst/>
          </a:prstGeom>
          <a:pattFill prst="pct10">
            <a:fgClr>
              <a:srgbClr val="FF9900"/>
            </a:fgClr>
            <a:bgClr>
              <a:schemeClr val="bg1"/>
            </a:bgClr>
          </a:pattFill>
          <a:ln w="28575">
            <a:solidFill>
              <a:srgbClr val="FF9900"/>
            </a:solidFill>
            <a:round/>
            <a:headEnd/>
            <a:tailEnd/>
          </a:ln>
        </p:spPr>
        <p:txBody>
          <a:bodyPr wrap="none" anchor="ctr"/>
          <a:lstStyle/>
          <a:p>
            <a:endParaRPr lang="fr-CA">
              <a:latin typeface="Gill Sans MT" pitchFamily="34" charset="0"/>
            </a:endParaRPr>
          </a:p>
        </p:txBody>
      </p:sp>
      <p:sp>
        <p:nvSpPr>
          <p:cNvPr id="42003" name="Line 89"/>
          <p:cNvSpPr>
            <a:spLocks noChangeShapeType="1"/>
          </p:cNvSpPr>
          <p:nvPr/>
        </p:nvSpPr>
        <p:spPr bwMode="auto">
          <a:xfrm flipV="1">
            <a:off x="1908175" y="4687889"/>
            <a:ext cx="312739" cy="3254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2004" name="Line 90"/>
          <p:cNvSpPr>
            <a:spLocks noChangeShapeType="1"/>
          </p:cNvSpPr>
          <p:nvPr/>
        </p:nvSpPr>
        <p:spPr bwMode="auto">
          <a:xfrm>
            <a:off x="2181226" y="1644651"/>
            <a:ext cx="255588" cy="3444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2005" name="Line 91"/>
          <p:cNvSpPr>
            <a:spLocks noChangeShapeType="1"/>
          </p:cNvSpPr>
          <p:nvPr/>
        </p:nvSpPr>
        <p:spPr bwMode="auto">
          <a:xfrm flipH="1">
            <a:off x="7181850" y="2276476"/>
            <a:ext cx="198439"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sp>
        <p:nvSpPr>
          <p:cNvPr id="42006" name="Line 92"/>
          <p:cNvSpPr>
            <a:spLocks noChangeShapeType="1"/>
          </p:cNvSpPr>
          <p:nvPr/>
        </p:nvSpPr>
        <p:spPr bwMode="auto">
          <a:xfrm flipH="1" flipV="1">
            <a:off x="7048501" y="4292601"/>
            <a:ext cx="331788"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grpSp>
        <p:nvGrpSpPr>
          <p:cNvPr id="42007" name="Group 100"/>
          <p:cNvGrpSpPr>
            <a:grpSpLocks/>
          </p:cNvGrpSpPr>
          <p:nvPr/>
        </p:nvGrpSpPr>
        <p:grpSpPr bwMode="auto">
          <a:xfrm>
            <a:off x="4716465" y="1916113"/>
            <a:ext cx="682625" cy="666750"/>
            <a:chOff x="2971" y="1207"/>
            <a:chExt cx="430" cy="420"/>
          </a:xfrm>
        </p:grpSpPr>
        <p:pic>
          <p:nvPicPr>
            <p:cNvPr id="42019" name="Picture 9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97" y="1341"/>
              <a:ext cx="369"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20" name="Oval 98"/>
            <p:cNvSpPr>
              <a:spLocks noChangeArrowheads="1"/>
            </p:cNvSpPr>
            <p:nvPr/>
          </p:nvSpPr>
          <p:spPr bwMode="auto">
            <a:xfrm>
              <a:off x="2971" y="1207"/>
              <a:ext cx="430" cy="42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grpSp>
      <p:sp>
        <p:nvSpPr>
          <p:cNvPr id="42008" name="Line 99"/>
          <p:cNvSpPr>
            <a:spLocks noChangeShapeType="1"/>
          </p:cNvSpPr>
          <p:nvPr/>
        </p:nvSpPr>
        <p:spPr bwMode="auto">
          <a:xfrm flipH="1">
            <a:off x="4686301" y="2536825"/>
            <a:ext cx="246063" cy="7493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42009" name="Text Box 101"/>
          <p:cNvSpPr txBox="1">
            <a:spLocks noChangeArrowheads="1"/>
          </p:cNvSpPr>
          <p:nvPr/>
        </p:nvSpPr>
        <p:spPr bwMode="auto">
          <a:xfrm>
            <a:off x="4449764" y="4378326"/>
            <a:ext cx="7191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atin typeface="Comic Sans MS" pitchFamily="66" charset="0"/>
              </a:rPr>
              <a:t>Pivot</a:t>
            </a:r>
          </a:p>
        </p:txBody>
      </p:sp>
      <p:sp>
        <p:nvSpPr>
          <p:cNvPr id="42010" name="Line 102"/>
          <p:cNvSpPr>
            <a:spLocks noChangeShapeType="1"/>
          </p:cNvSpPr>
          <p:nvPr/>
        </p:nvSpPr>
        <p:spPr bwMode="auto">
          <a:xfrm flipH="1" flipV="1">
            <a:off x="4673602" y="3508376"/>
            <a:ext cx="42863" cy="957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CA"/>
          </a:p>
        </p:txBody>
      </p:sp>
      <p:grpSp>
        <p:nvGrpSpPr>
          <p:cNvPr id="42011" name="Group 105"/>
          <p:cNvGrpSpPr>
            <a:grpSpLocks/>
          </p:cNvGrpSpPr>
          <p:nvPr/>
        </p:nvGrpSpPr>
        <p:grpSpPr bwMode="auto">
          <a:xfrm rot="-1120602">
            <a:off x="3173413" y="3721101"/>
            <a:ext cx="146051" cy="233363"/>
            <a:chOff x="2371" y="3249"/>
            <a:chExt cx="92" cy="147"/>
          </a:xfrm>
        </p:grpSpPr>
        <p:sp>
          <p:nvSpPr>
            <p:cNvPr id="42017" name="Line 103"/>
            <p:cNvSpPr>
              <a:spLocks noChangeShapeType="1"/>
            </p:cNvSpPr>
            <p:nvPr/>
          </p:nvSpPr>
          <p:spPr bwMode="auto">
            <a:xfrm>
              <a:off x="2381" y="3249"/>
              <a:ext cx="79" cy="14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42018" name="Line 104"/>
            <p:cNvSpPr>
              <a:spLocks noChangeShapeType="1"/>
            </p:cNvSpPr>
            <p:nvPr/>
          </p:nvSpPr>
          <p:spPr bwMode="auto">
            <a:xfrm flipH="1">
              <a:off x="2371" y="3254"/>
              <a:ext cx="92" cy="13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42012" name="Group 106"/>
          <p:cNvGrpSpPr>
            <a:grpSpLocks/>
          </p:cNvGrpSpPr>
          <p:nvPr/>
        </p:nvGrpSpPr>
        <p:grpSpPr bwMode="auto">
          <a:xfrm rot="1197170">
            <a:off x="3190875" y="2814639"/>
            <a:ext cx="146051" cy="233362"/>
            <a:chOff x="2371" y="3249"/>
            <a:chExt cx="92" cy="147"/>
          </a:xfrm>
        </p:grpSpPr>
        <p:sp>
          <p:nvSpPr>
            <p:cNvPr id="42015" name="Line 107"/>
            <p:cNvSpPr>
              <a:spLocks noChangeShapeType="1"/>
            </p:cNvSpPr>
            <p:nvPr/>
          </p:nvSpPr>
          <p:spPr bwMode="auto">
            <a:xfrm>
              <a:off x="2381" y="3249"/>
              <a:ext cx="79" cy="14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42016" name="Line 108"/>
            <p:cNvSpPr>
              <a:spLocks noChangeShapeType="1"/>
            </p:cNvSpPr>
            <p:nvPr/>
          </p:nvSpPr>
          <p:spPr bwMode="auto">
            <a:xfrm flipH="1">
              <a:off x="2371" y="3254"/>
              <a:ext cx="92" cy="13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42013" name="Text Box 111"/>
          <p:cNvSpPr txBox="1">
            <a:spLocks noChangeArrowheads="1"/>
          </p:cNvSpPr>
          <p:nvPr/>
        </p:nvSpPr>
        <p:spPr bwMode="auto">
          <a:xfrm>
            <a:off x="1835150" y="454026"/>
            <a:ext cx="66246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2400" u="sng"/>
              <a:t>Schéma de construction d’une paire de ciseaux  </a:t>
            </a:r>
          </a:p>
        </p:txBody>
      </p:sp>
      <p:sp>
        <p:nvSpPr>
          <p:cNvPr id="42014" name="ZoneTexte 43"/>
          <p:cNvSpPr txBox="1">
            <a:spLocks noChangeArrowheads="1"/>
          </p:cNvSpPr>
          <p:nvPr/>
        </p:nvSpPr>
        <p:spPr bwMode="auto">
          <a:xfrm>
            <a:off x="684213" y="6237289"/>
            <a:ext cx="345598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a:latin typeface="Gill Sans MT" pitchFamily="34" charset="0"/>
              </a:rPr>
              <a:t>Diapositive inspirée du CDP et d’Emmanuel Fournier, Estrie</a:t>
            </a:r>
          </a:p>
        </p:txBody>
      </p:sp>
    </p:spTree>
    <p:extLst>
      <p:ext uri="{BB962C8B-B14F-4D97-AF65-F5344CB8AC3E}">
        <p14:creationId xmlns:p14="http://schemas.microsoft.com/office/powerpoint/2010/main" xmlns="" val="69374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35496" y="116632"/>
            <a:ext cx="4585234" cy="6624735"/>
          </a:xfrm>
          <a:prstGeom prst="rect">
            <a:avLst/>
          </a:prstGeom>
          <a:solidFill>
            <a:schemeClr val="bg1"/>
          </a:solidFill>
          <a:ln w="57150">
            <a:solidFill>
              <a:schemeClr val="tx1"/>
            </a:solidFill>
            <a:miter lim="800000"/>
            <a:headEnd/>
            <a:tailEnd/>
          </a:ln>
        </p:spPr>
        <p:txBody>
          <a:bodyPr wrap="none" anchor="ctr"/>
          <a:lstStyle/>
          <a:p>
            <a:endParaRPr lang="fr-CA">
              <a:latin typeface="Gill Sans MT" pitchFamily="34" charset="0"/>
            </a:endParaRPr>
          </a:p>
        </p:txBody>
      </p:sp>
      <p:sp>
        <p:nvSpPr>
          <p:cNvPr id="1028" name="Rectangle 5"/>
          <p:cNvSpPr>
            <a:spLocks noChangeArrowheads="1"/>
          </p:cNvSpPr>
          <p:nvPr/>
        </p:nvSpPr>
        <p:spPr bwMode="auto">
          <a:xfrm>
            <a:off x="4572000" y="116631"/>
            <a:ext cx="4500561" cy="6624736"/>
          </a:xfrm>
          <a:prstGeom prst="rect">
            <a:avLst/>
          </a:prstGeom>
          <a:solidFill>
            <a:schemeClr val="bg1"/>
          </a:solidFill>
          <a:ln w="57150">
            <a:solidFill>
              <a:schemeClr val="tx1"/>
            </a:solidFill>
            <a:miter lim="800000"/>
            <a:headEnd/>
            <a:tailEnd/>
          </a:ln>
        </p:spPr>
        <p:txBody>
          <a:bodyPr wrap="none" anchor="ctr"/>
          <a:lstStyle/>
          <a:p>
            <a:pPr algn="ctr"/>
            <a:endParaRPr lang="fr-FR"/>
          </a:p>
        </p:txBody>
      </p:sp>
      <p:sp>
        <p:nvSpPr>
          <p:cNvPr id="1029" name="Text Box 12"/>
          <p:cNvSpPr txBox="1">
            <a:spLocks noChangeArrowheads="1"/>
          </p:cNvSpPr>
          <p:nvPr/>
        </p:nvSpPr>
        <p:spPr bwMode="auto">
          <a:xfrm>
            <a:off x="539750" y="698501"/>
            <a:ext cx="381635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a:t>Schéma des principes d’une clé à tuyau</a:t>
            </a:r>
          </a:p>
        </p:txBody>
      </p:sp>
      <p:sp>
        <p:nvSpPr>
          <p:cNvPr id="1030" name="Freeform 79" descr="5 %"/>
          <p:cNvSpPr>
            <a:spLocks/>
          </p:cNvSpPr>
          <p:nvPr/>
        </p:nvSpPr>
        <p:spPr bwMode="auto">
          <a:xfrm>
            <a:off x="6464300" y="1425576"/>
            <a:ext cx="517525" cy="1500188"/>
          </a:xfrm>
          <a:custGeom>
            <a:avLst/>
            <a:gdLst>
              <a:gd name="T0" fmla="*/ 458668464 w 326"/>
              <a:gd name="T1" fmla="*/ 2520951 h 945"/>
              <a:gd name="T2" fmla="*/ 375504034 w 326"/>
              <a:gd name="T3" fmla="*/ 15120945 h 945"/>
              <a:gd name="T4" fmla="*/ 294857476 w 326"/>
              <a:gd name="T5" fmla="*/ 25201571 h 945"/>
              <a:gd name="T6" fmla="*/ 183972181 w 326"/>
              <a:gd name="T7" fmla="*/ 75604718 h 945"/>
              <a:gd name="T8" fmla="*/ 93246565 w 326"/>
              <a:gd name="T9" fmla="*/ 166330375 h 945"/>
              <a:gd name="T10" fmla="*/ 32761238 w 326"/>
              <a:gd name="T11" fmla="*/ 257056056 h 945"/>
              <a:gd name="T12" fmla="*/ 22682198 w 326"/>
              <a:gd name="T13" fmla="*/ 378023565 h 945"/>
              <a:gd name="T14" fmla="*/ 2520950 w 326"/>
              <a:gd name="T15" fmla="*/ 488910548 h 945"/>
              <a:gd name="T16" fmla="*/ 12601573 w 326"/>
              <a:gd name="T17" fmla="*/ 630039308 h 945"/>
              <a:gd name="T18" fmla="*/ 2520950 w 326"/>
              <a:gd name="T19" fmla="*/ 801409946 h 945"/>
              <a:gd name="T20" fmla="*/ 2520950 w 326"/>
              <a:gd name="T21" fmla="*/ 982861408 h 945"/>
              <a:gd name="T22" fmla="*/ 12601573 w 326"/>
              <a:gd name="T23" fmla="*/ 1174393297 h 945"/>
              <a:gd name="T24" fmla="*/ 12601573 w 326"/>
              <a:gd name="T25" fmla="*/ 1325602684 h 945"/>
              <a:gd name="T26" fmla="*/ 12601573 w 326"/>
              <a:gd name="T27" fmla="*/ 1557457076 h 945"/>
              <a:gd name="T28" fmla="*/ 12601573 w 326"/>
              <a:gd name="T29" fmla="*/ 1789311865 h 945"/>
              <a:gd name="T30" fmla="*/ 2520950 w 326"/>
              <a:gd name="T31" fmla="*/ 1950601877 h 945"/>
              <a:gd name="T32" fmla="*/ 12601573 w 326"/>
              <a:gd name="T33" fmla="*/ 2121972515 h 945"/>
              <a:gd name="T34" fmla="*/ 12601573 w 326"/>
              <a:gd name="T35" fmla="*/ 2147483647 h 945"/>
              <a:gd name="T36" fmla="*/ 12601573 w 326"/>
              <a:gd name="T37" fmla="*/ 2147483647 h 945"/>
              <a:gd name="T38" fmla="*/ 52922492 w 326"/>
              <a:gd name="T39" fmla="*/ 2147483647 h 945"/>
              <a:gd name="T40" fmla="*/ 133567487 w 326"/>
              <a:gd name="T41" fmla="*/ 2147483647 h 945"/>
              <a:gd name="T42" fmla="*/ 224293128 w 326"/>
              <a:gd name="T43" fmla="*/ 2147483647 h 945"/>
              <a:gd name="T44" fmla="*/ 234373749 w 326"/>
              <a:gd name="T45" fmla="*/ 2147483647 h 945"/>
              <a:gd name="T46" fmla="*/ 224293128 w 326"/>
              <a:gd name="T47" fmla="*/ 2021166258 h 945"/>
              <a:gd name="T48" fmla="*/ 224293128 w 326"/>
              <a:gd name="T49" fmla="*/ 1880037497 h 945"/>
              <a:gd name="T50" fmla="*/ 224293128 w 326"/>
              <a:gd name="T51" fmla="*/ 1708666859 h 945"/>
              <a:gd name="T52" fmla="*/ 224293128 w 326"/>
              <a:gd name="T53" fmla="*/ 1527215199 h 945"/>
              <a:gd name="T54" fmla="*/ 224293128 w 326"/>
              <a:gd name="T55" fmla="*/ 1315522058 h 945"/>
              <a:gd name="T56" fmla="*/ 234373749 w 326"/>
              <a:gd name="T57" fmla="*/ 1103828917 h 945"/>
              <a:gd name="T58" fmla="*/ 244454370 w 326"/>
              <a:gd name="T59" fmla="*/ 811490572 h 945"/>
              <a:gd name="T60" fmla="*/ 274696234 w 326"/>
              <a:gd name="T61" fmla="*/ 599797431 h 945"/>
              <a:gd name="T62" fmla="*/ 315018719 w 326"/>
              <a:gd name="T63" fmla="*/ 458668670 h 945"/>
              <a:gd name="T64" fmla="*/ 335181549 w 326"/>
              <a:gd name="T65" fmla="*/ 378023565 h 945"/>
              <a:gd name="T66" fmla="*/ 425905651 w 326"/>
              <a:gd name="T67" fmla="*/ 337701062 h 945"/>
              <a:gd name="T68" fmla="*/ 546873106 w 326"/>
              <a:gd name="T69" fmla="*/ 337701062 h 945"/>
              <a:gd name="T70" fmla="*/ 627518076 w 326"/>
              <a:gd name="T71" fmla="*/ 337701062 h 945"/>
              <a:gd name="T72" fmla="*/ 688003391 w 326"/>
              <a:gd name="T73" fmla="*/ 337701062 h 945"/>
              <a:gd name="T74" fmla="*/ 748487118 w 326"/>
              <a:gd name="T75" fmla="*/ 337701062 h 945"/>
              <a:gd name="T76" fmla="*/ 808970846 w 326"/>
              <a:gd name="T77" fmla="*/ 337701062 h 945"/>
              <a:gd name="T78" fmla="*/ 819051467 w 326"/>
              <a:gd name="T79" fmla="*/ 277217307 h 945"/>
              <a:gd name="T80" fmla="*/ 798890224 w 326"/>
              <a:gd name="T81" fmla="*/ 196572252 h 945"/>
              <a:gd name="T82" fmla="*/ 748487118 w 326"/>
              <a:gd name="T83" fmla="*/ 146169123 h 945"/>
              <a:gd name="T84" fmla="*/ 647680906 w 326"/>
              <a:gd name="T85" fmla="*/ 75604718 h 945"/>
              <a:gd name="T86" fmla="*/ 546873106 w 326"/>
              <a:gd name="T87" fmla="*/ 35282203 h 945"/>
              <a:gd name="T88" fmla="*/ 458668464 w 326"/>
              <a:gd name="T89" fmla="*/ 2520951 h 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6"/>
              <a:gd name="T136" fmla="*/ 0 h 945"/>
              <a:gd name="T137" fmla="*/ 326 w 326"/>
              <a:gd name="T138" fmla="*/ 945 h 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6" h="945">
                <a:moveTo>
                  <a:pt x="182" y="1"/>
                </a:moveTo>
                <a:cubicBezTo>
                  <a:pt x="171" y="0"/>
                  <a:pt x="160" y="5"/>
                  <a:pt x="149" y="6"/>
                </a:cubicBezTo>
                <a:cubicBezTo>
                  <a:pt x="138" y="7"/>
                  <a:pt x="130" y="6"/>
                  <a:pt x="117" y="10"/>
                </a:cubicBezTo>
                <a:cubicBezTo>
                  <a:pt x="104" y="14"/>
                  <a:pt x="86" y="21"/>
                  <a:pt x="73" y="30"/>
                </a:cubicBezTo>
                <a:cubicBezTo>
                  <a:pt x="60" y="39"/>
                  <a:pt x="47" y="54"/>
                  <a:pt x="37" y="66"/>
                </a:cubicBezTo>
                <a:cubicBezTo>
                  <a:pt x="27" y="78"/>
                  <a:pt x="18" y="88"/>
                  <a:pt x="13" y="102"/>
                </a:cubicBezTo>
                <a:cubicBezTo>
                  <a:pt x="8" y="116"/>
                  <a:pt x="11" y="135"/>
                  <a:pt x="9" y="150"/>
                </a:cubicBezTo>
                <a:cubicBezTo>
                  <a:pt x="7" y="165"/>
                  <a:pt x="2" y="177"/>
                  <a:pt x="1" y="194"/>
                </a:cubicBezTo>
                <a:cubicBezTo>
                  <a:pt x="0" y="211"/>
                  <a:pt x="5" y="229"/>
                  <a:pt x="5" y="250"/>
                </a:cubicBezTo>
                <a:cubicBezTo>
                  <a:pt x="5" y="271"/>
                  <a:pt x="2" y="295"/>
                  <a:pt x="1" y="318"/>
                </a:cubicBezTo>
                <a:cubicBezTo>
                  <a:pt x="0" y="341"/>
                  <a:pt x="0" y="365"/>
                  <a:pt x="1" y="390"/>
                </a:cubicBezTo>
                <a:cubicBezTo>
                  <a:pt x="2" y="415"/>
                  <a:pt x="4" y="443"/>
                  <a:pt x="5" y="466"/>
                </a:cubicBezTo>
                <a:cubicBezTo>
                  <a:pt x="6" y="489"/>
                  <a:pt x="5" y="501"/>
                  <a:pt x="5" y="526"/>
                </a:cubicBezTo>
                <a:cubicBezTo>
                  <a:pt x="5" y="551"/>
                  <a:pt x="5" y="587"/>
                  <a:pt x="5" y="618"/>
                </a:cubicBezTo>
                <a:cubicBezTo>
                  <a:pt x="5" y="649"/>
                  <a:pt x="6" y="684"/>
                  <a:pt x="5" y="710"/>
                </a:cubicBezTo>
                <a:cubicBezTo>
                  <a:pt x="4" y="736"/>
                  <a:pt x="1" y="752"/>
                  <a:pt x="1" y="774"/>
                </a:cubicBezTo>
                <a:cubicBezTo>
                  <a:pt x="1" y="796"/>
                  <a:pt x="4" y="824"/>
                  <a:pt x="5" y="842"/>
                </a:cubicBezTo>
                <a:cubicBezTo>
                  <a:pt x="6" y="860"/>
                  <a:pt x="5" y="870"/>
                  <a:pt x="5" y="882"/>
                </a:cubicBezTo>
                <a:cubicBezTo>
                  <a:pt x="5" y="894"/>
                  <a:pt x="2" y="905"/>
                  <a:pt x="5" y="914"/>
                </a:cubicBezTo>
                <a:cubicBezTo>
                  <a:pt x="8" y="923"/>
                  <a:pt x="13" y="929"/>
                  <a:pt x="21" y="934"/>
                </a:cubicBezTo>
                <a:cubicBezTo>
                  <a:pt x="29" y="939"/>
                  <a:pt x="42" y="945"/>
                  <a:pt x="53" y="942"/>
                </a:cubicBezTo>
                <a:cubicBezTo>
                  <a:pt x="64" y="939"/>
                  <a:pt x="82" y="930"/>
                  <a:pt x="89" y="918"/>
                </a:cubicBezTo>
                <a:cubicBezTo>
                  <a:pt x="96" y="906"/>
                  <a:pt x="93" y="889"/>
                  <a:pt x="93" y="870"/>
                </a:cubicBezTo>
                <a:cubicBezTo>
                  <a:pt x="93" y="851"/>
                  <a:pt x="90" y="823"/>
                  <a:pt x="89" y="802"/>
                </a:cubicBezTo>
                <a:cubicBezTo>
                  <a:pt x="88" y="781"/>
                  <a:pt x="89" y="767"/>
                  <a:pt x="89" y="746"/>
                </a:cubicBezTo>
                <a:cubicBezTo>
                  <a:pt x="89" y="725"/>
                  <a:pt x="89" y="701"/>
                  <a:pt x="89" y="678"/>
                </a:cubicBezTo>
                <a:cubicBezTo>
                  <a:pt x="89" y="655"/>
                  <a:pt x="89" y="632"/>
                  <a:pt x="89" y="606"/>
                </a:cubicBezTo>
                <a:cubicBezTo>
                  <a:pt x="89" y="580"/>
                  <a:pt x="88" y="550"/>
                  <a:pt x="89" y="522"/>
                </a:cubicBezTo>
                <a:cubicBezTo>
                  <a:pt x="90" y="494"/>
                  <a:pt x="92" y="471"/>
                  <a:pt x="93" y="438"/>
                </a:cubicBezTo>
                <a:cubicBezTo>
                  <a:pt x="94" y="405"/>
                  <a:pt x="94" y="355"/>
                  <a:pt x="97" y="322"/>
                </a:cubicBezTo>
                <a:cubicBezTo>
                  <a:pt x="100" y="289"/>
                  <a:pt x="104" y="261"/>
                  <a:pt x="109" y="238"/>
                </a:cubicBezTo>
                <a:cubicBezTo>
                  <a:pt x="114" y="215"/>
                  <a:pt x="121" y="197"/>
                  <a:pt x="125" y="182"/>
                </a:cubicBezTo>
                <a:cubicBezTo>
                  <a:pt x="129" y="167"/>
                  <a:pt x="126" y="158"/>
                  <a:pt x="133" y="150"/>
                </a:cubicBezTo>
                <a:cubicBezTo>
                  <a:pt x="140" y="142"/>
                  <a:pt x="155" y="137"/>
                  <a:pt x="169" y="134"/>
                </a:cubicBezTo>
                <a:cubicBezTo>
                  <a:pt x="183" y="131"/>
                  <a:pt x="204" y="134"/>
                  <a:pt x="217" y="134"/>
                </a:cubicBezTo>
                <a:cubicBezTo>
                  <a:pt x="230" y="134"/>
                  <a:pt x="240" y="134"/>
                  <a:pt x="249" y="134"/>
                </a:cubicBezTo>
                <a:cubicBezTo>
                  <a:pt x="258" y="134"/>
                  <a:pt x="265" y="134"/>
                  <a:pt x="273" y="134"/>
                </a:cubicBezTo>
                <a:cubicBezTo>
                  <a:pt x="281" y="134"/>
                  <a:pt x="289" y="134"/>
                  <a:pt x="297" y="134"/>
                </a:cubicBezTo>
                <a:cubicBezTo>
                  <a:pt x="305" y="134"/>
                  <a:pt x="316" y="138"/>
                  <a:pt x="321" y="134"/>
                </a:cubicBezTo>
                <a:cubicBezTo>
                  <a:pt x="326" y="130"/>
                  <a:pt x="326" y="119"/>
                  <a:pt x="325" y="110"/>
                </a:cubicBezTo>
                <a:cubicBezTo>
                  <a:pt x="324" y="101"/>
                  <a:pt x="322" y="87"/>
                  <a:pt x="317" y="78"/>
                </a:cubicBezTo>
                <a:cubicBezTo>
                  <a:pt x="312" y="69"/>
                  <a:pt x="307" y="66"/>
                  <a:pt x="297" y="58"/>
                </a:cubicBezTo>
                <a:cubicBezTo>
                  <a:pt x="287" y="50"/>
                  <a:pt x="270" y="37"/>
                  <a:pt x="257" y="30"/>
                </a:cubicBezTo>
                <a:cubicBezTo>
                  <a:pt x="244" y="23"/>
                  <a:pt x="230" y="19"/>
                  <a:pt x="217" y="14"/>
                </a:cubicBezTo>
                <a:cubicBezTo>
                  <a:pt x="204" y="9"/>
                  <a:pt x="193" y="2"/>
                  <a:pt x="182" y="1"/>
                </a:cubicBezTo>
                <a:close/>
              </a:path>
            </a:pathLst>
          </a:custGeom>
          <a:solidFill>
            <a:srgbClr val="7030A0"/>
          </a:solidFill>
          <a:ln>
            <a:noFill/>
          </a:ln>
          <a:extLst>
            <a:ext uri="{91240B29-F687-4F45-9708-019B960494DF}">
              <a14:hiddenLine xmlns:a14="http://schemas.microsoft.com/office/drawing/2010/main" xmlns="" w="28575" cmpd="sng">
                <a:solidFill>
                  <a:srgbClr val="000000"/>
                </a:solidFill>
                <a:round/>
                <a:headEnd/>
                <a:tailEnd/>
              </a14:hiddenLine>
            </a:ext>
          </a:extLst>
        </p:spPr>
        <p:txBody>
          <a:bodyPr/>
          <a:lstStyle/>
          <a:p>
            <a:endParaRPr lang="fr-CA"/>
          </a:p>
        </p:txBody>
      </p:sp>
      <p:sp>
        <p:nvSpPr>
          <p:cNvPr id="1031" name="Freeform 80" descr="5 %"/>
          <p:cNvSpPr>
            <a:spLocks/>
          </p:cNvSpPr>
          <p:nvPr/>
        </p:nvSpPr>
        <p:spPr bwMode="auto">
          <a:xfrm>
            <a:off x="6372226" y="1989139"/>
            <a:ext cx="657225" cy="2574925"/>
          </a:xfrm>
          <a:custGeom>
            <a:avLst/>
            <a:gdLst>
              <a:gd name="T0" fmla="*/ 312499382 w 414"/>
              <a:gd name="T1" fmla="*/ 1033264148 h 1622"/>
              <a:gd name="T2" fmla="*/ 360383130 w 414"/>
              <a:gd name="T3" fmla="*/ 1131549419 h 1622"/>
              <a:gd name="T4" fmla="*/ 430947584 w 414"/>
              <a:gd name="T5" fmla="*/ 1202113772 h 1622"/>
              <a:gd name="T6" fmla="*/ 511592560 w 414"/>
              <a:gd name="T7" fmla="*/ 1292840958 h 1622"/>
              <a:gd name="T8" fmla="*/ 572074705 w 414"/>
              <a:gd name="T9" fmla="*/ 1433969665 h 1622"/>
              <a:gd name="T10" fmla="*/ 582155327 w 414"/>
              <a:gd name="T11" fmla="*/ 1655743348 h 1622"/>
              <a:gd name="T12" fmla="*/ 602316571 w 414"/>
              <a:gd name="T13" fmla="*/ 1998484892 h 1622"/>
              <a:gd name="T14" fmla="*/ 602316571 w 414"/>
              <a:gd name="T15" fmla="*/ 2147483647 h 1622"/>
              <a:gd name="T16" fmla="*/ 622477815 w 414"/>
              <a:gd name="T17" fmla="*/ 2147483647 h 1622"/>
              <a:gd name="T18" fmla="*/ 622477815 w 414"/>
              <a:gd name="T19" fmla="*/ 2147483647 h 1622"/>
              <a:gd name="T20" fmla="*/ 632558437 w 414"/>
              <a:gd name="T21" fmla="*/ 2147483647 h 1622"/>
              <a:gd name="T22" fmla="*/ 622477815 w 414"/>
              <a:gd name="T23" fmla="*/ 2147483647 h 1622"/>
              <a:gd name="T24" fmla="*/ 612397193 w 414"/>
              <a:gd name="T25" fmla="*/ 2147483647 h 1622"/>
              <a:gd name="T26" fmla="*/ 592235949 w 414"/>
              <a:gd name="T27" fmla="*/ 2147483647 h 1622"/>
              <a:gd name="T28" fmla="*/ 622477815 w 414"/>
              <a:gd name="T29" fmla="*/ 2147483647 h 1622"/>
              <a:gd name="T30" fmla="*/ 682963135 w 414"/>
              <a:gd name="T31" fmla="*/ 2147483647 h 1622"/>
              <a:gd name="T32" fmla="*/ 783769355 w 414"/>
              <a:gd name="T33" fmla="*/ 2147483647 h 1622"/>
              <a:gd name="T34" fmla="*/ 874495152 w 414"/>
              <a:gd name="T35" fmla="*/ 2147483647 h 1622"/>
              <a:gd name="T36" fmla="*/ 945059506 w 414"/>
              <a:gd name="T37" fmla="*/ 2147483647 h 1622"/>
              <a:gd name="T38" fmla="*/ 985381994 w 414"/>
              <a:gd name="T39" fmla="*/ 2147483647 h 1622"/>
              <a:gd name="T40" fmla="*/ 975301372 w 414"/>
              <a:gd name="T41" fmla="*/ 2147483647 h 1622"/>
              <a:gd name="T42" fmla="*/ 955140128 w 414"/>
              <a:gd name="T43" fmla="*/ 2147483647 h 1622"/>
              <a:gd name="T44" fmla="*/ 955140128 w 414"/>
              <a:gd name="T45" fmla="*/ 2147483647 h 1622"/>
              <a:gd name="T46" fmla="*/ 955140128 w 414"/>
              <a:gd name="T47" fmla="*/ 2147483647 h 1622"/>
              <a:gd name="T48" fmla="*/ 955140128 w 414"/>
              <a:gd name="T49" fmla="*/ 2147483647 h 1622"/>
              <a:gd name="T50" fmla="*/ 965220750 w 414"/>
              <a:gd name="T51" fmla="*/ 2139612012 h 1622"/>
              <a:gd name="T52" fmla="*/ 965220750 w 414"/>
              <a:gd name="T53" fmla="*/ 1817033697 h 1622"/>
              <a:gd name="T54" fmla="*/ 975301372 w 414"/>
              <a:gd name="T55" fmla="*/ 1444050287 h 1622"/>
              <a:gd name="T56" fmla="*/ 985381994 w 414"/>
              <a:gd name="T57" fmla="*/ 1161791285 h 1622"/>
              <a:gd name="T58" fmla="*/ 985381994 w 414"/>
              <a:gd name="T59" fmla="*/ 879535457 h 1622"/>
              <a:gd name="T60" fmla="*/ 995462616 w 414"/>
              <a:gd name="T61" fmla="*/ 567034390 h 1622"/>
              <a:gd name="T62" fmla="*/ 995462616 w 414"/>
              <a:gd name="T63" fmla="*/ 224294732 h 1622"/>
              <a:gd name="T64" fmla="*/ 1005543238 w 414"/>
              <a:gd name="T65" fmla="*/ 32761240 h 1622"/>
              <a:gd name="T66" fmla="*/ 773688733 w 414"/>
              <a:gd name="T67" fmla="*/ 22682199 h 1622"/>
              <a:gd name="T68" fmla="*/ 612397193 w 414"/>
              <a:gd name="T69" fmla="*/ 22682199 h 1622"/>
              <a:gd name="T70" fmla="*/ 451108828 w 414"/>
              <a:gd name="T71" fmla="*/ 32761240 h 1622"/>
              <a:gd name="T72" fmla="*/ 269655945 w 414"/>
              <a:gd name="T73" fmla="*/ 63004706 h 1622"/>
              <a:gd name="T74" fmla="*/ 148688431 w 414"/>
              <a:gd name="T75" fmla="*/ 103327194 h 1622"/>
              <a:gd name="T76" fmla="*/ 78124052 w 414"/>
              <a:gd name="T77" fmla="*/ 173891572 h 1622"/>
              <a:gd name="T78" fmla="*/ 27722517 w 414"/>
              <a:gd name="T79" fmla="*/ 264615632 h 1622"/>
              <a:gd name="T80" fmla="*/ 7561263 w 414"/>
              <a:gd name="T81" fmla="*/ 395665305 h 1622"/>
              <a:gd name="T82" fmla="*/ 7561263 w 414"/>
              <a:gd name="T83" fmla="*/ 536792524 h 1622"/>
              <a:gd name="T84" fmla="*/ 57964395 w 414"/>
              <a:gd name="T85" fmla="*/ 657761575 h 1622"/>
              <a:gd name="T86" fmla="*/ 138607809 w 414"/>
              <a:gd name="T87" fmla="*/ 708164685 h 1622"/>
              <a:gd name="T88" fmla="*/ 289817189 w 414"/>
              <a:gd name="T89" fmla="*/ 708164685 h 1622"/>
              <a:gd name="T90" fmla="*/ 471270072 w 414"/>
              <a:gd name="T91" fmla="*/ 718245307 h 1622"/>
              <a:gd name="T92" fmla="*/ 541832839 w 414"/>
              <a:gd name="T93" fmla="*/ 718245307 h 1622"/>
              <a:gd name="T94" fmla="*/ 551913461 w 414"/>
              <a:gd name="T95" fmla="*/ 859374213 h 1622"/>
              <a:gd name="T96" fmla="*/ 541832839 w 414"/>
              <a:gd name="T97" fmla="*/ 980341677 h 1622"/>
              <a:gd name="T98" fmla="*/ 541832839 w 414"/>
              <a:gd name="T99" fmla="*/ 1040823821 h 1622"/>
              <a:gd name="T100" fmla="*/ 481350694 w 414"/>
              <a:gd name="T101" fmla="*/ 1050904443 h 1622"/>
              <a:gd name="T102" fmla="*/ 390624997 w 414"/>
              <a:gd name="T103" fmla="*/ 1040823821 h 1622"/>
              <a:gd name="T104" fmla="*/ 312499382 w 414"/>
              <a:gd name="T105" fmla="*/ 1033264148 h 1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1622"/>
              <a:gd name="T161" fmla="*/ 414 w 414"/>
              <a:gd name="T162" fmla="*/ 1622 h 1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1622">
                <a:moveTo>
                  <a:pt x="124" y="410"/>
                </a:moveTo>
                <a:cubicBezTo>
                  <a:pt x="122" y="416"/>
                  <a:pt x="135" y="438"/>
                  <a:pt x="143" y="449"/>
                </a:cubicBezTo>
                <a:cubicBezTo>
                  <a:pt x="151" y="460"/>
                  <a:pt x="161" y="466"/>
                  <a:pt x="171" y="477"/>
                </a:cubicBezTo>
                <a:cubicBezTo>
                  <a:pt x="181" y="488"/>
                  <a:pt x="194" y="498"/>
                  <a:pt x="203" y="513"/>
                </a:cubicBezTo>
                <a:cubicBezTo>
                  <a:pt x="212" y="528"/>
                  <a:pt x="222" y="545"/>
                  <a:pt x="227" y="569"/>
                </a:cubicBezTo>
                <a:cubicBezTo>
                  <a:pt x="232" y="593"/>
                  <a:pt x="229" y="620"/>
                  <a:pt x="231" y="657"/>
                </a:cubicBezTo>
                <a:cubicBezTo>
                  <a:pt x="233" y="694"/>
                  <a:pt x="238" y="752"/>
                  <a:pt x="239" y="793"/>
                </a:cubicBezTo>
                <a:cubicBezTo>
                  <a:pt x="240" y="834"/>
                  <a:pt x="238" y="854"/>
                  <a:pt x="239" y="905"/>
                </a:cubicBezTo>
                <a:cubicBezTo>
                  <a:pt x="240" y="956"/>
                  <a:pt x="246" y="1050"/>
                  <a:pt x="247" y="1097"/>
                </a:cubicBezTo>
                <a:cubicBezTo>
                  <a:pt x="248" y="1144"/>
                  <a:pt x="246" y="1158"/>
                  <a:pt x="247" y="1189"/>
                </a:cubicBezTo>
                <a:cubicBezTo>
                  <a:pt x="248" y="1220"/>
                  <a:pt x="251" y="1255"/>
                  <a:pt x="251" y="1281"/>
                </a:cubicBezTo>
                <a:cubicBezTo>
                  <a:pt x="251" y="1307"/>
                  <a:pt x="248" y="1318"/>
                  <a:pt x="247" y="1345"/>
                </a:cubicBezTo>
                <a:cubicBezTo>
                  <a:pt x="246" y="1372"/>
                  <a:pt x="245" y="1416"/>
                  <a:pt x="243" y="1445"/>
                </a:cubicBezTo>
                <a:cubicBezTo>
                  <a:pt x="241" y="1474"/>
                  <a:pt x="234" y="1498"/>
                  <a:pt x="235" y="1521"/>
                </a:cubicBezTo>
                <a:cubicBezTo>
                  <a:pt x="236" y="1544"/>
                  <a:pt x="241" y="1570"/>
                  <a:pt x="247" y="1585"/>
                </a:cubicBezTo>
                <a:cubicBezTo>
                  <a:pt x="253" y="1600"/>
                  <a:pt x="260" y="1603"/>
                  <a:pt x="271" y="1609"/>
                </a:cubicBezTo>
                <a:cubicBezTo>
                  <a:pt x="282" y="1615"/>
                  <a:pt x="298" y="1620"/>
                  <a:pt x="311" y="1621"/>
                </a:cubicBezTo>
                <a:cubicBezTo>
                  <a:pt x="324" y="1622"/>
                  <a:pt x="336" y="1618"/>
                  <a:pt x="347" y="1613"/>
                </a:cubicBezTo>
                <a:cubicBezTo>
                  <a:pt x="358" y="1608"/>
                  <a:pt x="368" y="1600"/>
                  <a:pt x="375" y="1589"/>
                </a:cubicBezTo>
                <a:cubicBezTo>
                  <a:pt x="382" y="1578"/>
                  <a:pt x="389" y="1565"/>
                  <a:pt x="391" y="1545"/>
                </a:cubicBezTo>
                <a:cubicBezTo>
                  <a:pt x="393" y="1525"/>
                  <a:pt x="389" y="1495"/>
                  <a:pt x="387" y="1469"/>
                </a:cubicBezTo>
                <a:cubicBezTo>
                  <a:pt x="385" y="1443"/>
                  <a:pt x="380" y="1418"/>
                  <a:pt x="379" y="1389"/>
                </a:cubicBezTo>
                <a:cubicBezTo>
                  <a:pt x="378" y="1360"/>
                  <a:pt x="379" y="1335"/>
                  <a:pt x="379" y="1293"/>
                </a:cubicBezTo>
                <a:cubicBezTo>
                  <a:pt x="379" y="1251"/>
                  <a:pt x="379" y="1186"/>
                  <a:pt x="379" y="1137"/>
                </a:cubicBezTo>
                <a:cubicBezTo>
                  <a:pt x="379" y="1088"/>
                  <a:pt x="378" y="1045"/>
                  <a:pt x="379" y="997"/>
                </a:cubicBezTo>
                <a:cubicBezTo>
                  <a:pt x="380" y="949"/>
                  <a:pt x="382" y="895"/>
                  <a:pt x="383" y="849"/>
                </a:cubicBezTo>
                <a:cubicBezTo>
                  <a:pt x="384" y="803"/>
                  <a:pt x="382" y="767"/>
                  <a:pt x="383" y="721"/>
                </a:cubicBezTo>
                <a:cubicBezTo>
                  <a:pt x="384" y="675"/>
                  <a:pt x="386" y="616"/>
                  <a:pt x="387" y="573"/>
                </a:cubicBezTo>
                <a:cubicBezTo>
                  <a:pt x="388" y="530"/>
                  <a:pt x="390" y="498"/>
                  <a:pt x="391" y="461"/>
                </a:cubicBezTo>
                <a:cubicBezTo>
                  <a:pt x="392" y="424"/>
                  <a:pt x="390" y="388"/>
                  <a:pt x="391" y="349"/>
                </a:cubicBezTo>
                <a:cubicBezTo>
                  <a:pt x="392" y="310"/>
                  <a:pt x="394" y="268"/>
                  <a:pt x="395" y="225"/>
                </a:cubicBezTo>
                <a:cubicBezTo>
                  <a:pt x="396" y="182"/>
                  <a:pt x="394" y="124"/>
                  <a:pt x="395" y="89"/>
                </a:cubicBezTo>
                <a:cubicBezTo>
                  <a:pt x="396" y="54"/>
                  <a:pt x="414" y="26"/>
                  <a:pt x="399" y="13"/>
                </a:cubicBezTo>
                <a:cubicBezTo>
                  <a:pt x="384" y="0"/>
                  <a:pt x="333" y="10"/>
                  <a:pt x="307" y="9"/>
                </a:cubicBezTo>
                <a:cubicBezTo>
                  <a:pt x="281" y="8"/>
                  <a:pt x="264" y="8"/>
                  <a:pt x="243" y="9"/>
                </a:cubicBezTo>
                <a:cubicBezTo>
                  <a:pt x="222" y="10"/>
                  <a:pt x="202" y="10"/>
                  <a:pt x="179" y="13"/>
                </a:cubicBezTo>
                <a:cubicBezTo>
                  <a:pt x="156" y="16"/>
                  <a:pt x="127" y="20"/>
                  <a:pt x="107" y="25"/>
                </a:cubicBezTo>
                <a:cubicBezTo>
                  <a:pt x="87" y="30"/>
                  <a:pt x="72" y="34"/>
                  <a:pt x="59" y="41"/>
                </a:cubicBezTo>
                <a:cubicBezTo>
                  <a:pt x="46" y="48"/>
                  <a:pt x="39" y="58"/>
                  <a:pt x="31" y="69"/>
                </a:cubicBezTo>
                <a:cubicBezTo>
                  <a:pt x="23" y="80"/>
                  <a:pt x="16" y="90"/>
                  <a:pt x="11" y="105"/>
                </a:cubicBezTo>
                <a:cubicBezTo>
                  <a:pt x="6" y="120"/>
                  <a:pt x="4" y="139"/>
                  <a:pt x="3" y="157"/>
                </a:cubicBezTo>
                <a:cubicBezTo>
                  <a:pt x="2" y="175"/>
                  <a:pt x="0" y="196"/>
                  <a:pt x="3" y="213"/>
                </a:cubicBezTo>
                <a:cubicBezTo>
                  <a:pt x="6" y="230"/>
                  <a:pt x="14" y="250"/>
                  <a:pt x="23" y="261"/>
                </a:cubicBezTo>
                <a:cubicBezTo>
                  <a:pt x="32" y="272"/>
                  <a:pt x="40" y="278"/>
                  <a:pt x="55" y="281"/>
                </a:cubicBezTo>
                <a:cubicBezTo>
                  <a:pt x="70" y="284"/>
                  <a:pt x="93" y="280"/>
                  <a:pt x="115" y="281"/>
                </a:cubicBezTo>
                <a:cubicBezTo>
                  <a:pt x="137" y="282"/>
                  <a:pt x="170" y="284"/>
                  <a:pt x="187" y="285"/>
                </a:cubicBezTo>
                <a:cubicBezTo>
                  <a:pt x="204" y="286"/>
                  <a:pt x="210" y="276"/>
                  <a:pt x="215" y="285"/>
                </a:cubicBezTo>
                <a:cubicBezTo>
                  <a:pt x="220" y="294"/>
                  <a:pt x="219" y="324"/>
                  <a:pt x="219" y="341"/>
                </a:cubicBezTo>
                <a:cubicBezTo>
                  <a:pt x="219" y="358"/>
                  <a:pt x="216" y="377"/>
                  <a:pt x="215" y="389"/>
                </a:cubicBezTo>
                <a:cubicBezTo>
                  <a:pt x="214" y="401"/>
                  <a:pt x="219" y="408"/>
                  <a:pt x="215" y="413"/>
                </a:cubicBezTo>
                <a:cubicBezTo>
                  <a:pt x="211" y="418"/>
                  <a:pt x="201" y="417"/>
                  <a:pt x="191" y="417"/>
                </a:cubicBezTo>
                <a:cubicBezTo>
                  <a:pt x="181" y="417"/>
                  <a:pt x="166" y="413"/>
                  <a:pt x="155" y="413"/>
                </a:cubicBezTo>
                <a:cubicBezTo>
                  <a:pt x="144" y="413"/>
                  <a:pt x="126" y="404"/>
                  <a:pt x="124" y="410"/>
                </a:cubicBezTo>
                <a:close/>
              </a:path>
            </a:pathLst>
          </a:custGeom>
          <a:pattFill prst="pct5">
            <a:fgClr>
              <a:srgbClr val="0066FF"/>
            </a:fgClr>
            <a:bgClr>
              <a:schemeClr val="bg1"/>
            </a:bgClr>
          </a:pattFill>
          <a:ln w="28575" cmpd="sng">
            <a:solidFill>
              <a:srgbClr val="0066FF"/>
            </a:solidFill>
            <a:round/>
            <a:headEnd/>
            <a:tailEnd/>
          </a:ln>
        </p:spPr>
        <p:txBody>
          <a:bodyPr/>
          <a:lstStyle/>
          <a:p>
            <a:endParaRPr lang="fr-CA"/>
          </a:p>
        </p:txBody>
      </p:sp>
      <p:sp>
        <p:nvSpPr>
          <p:cNvPr id="1032" name="Rectangle 81" descr="5 %"/>
          <p:cNvSpPr>
            <a:spLocks noChangeArrowheads="1"/>
          </p:cNvSpPr>
          <p:nvPr/>
        </p:nvSpPr>
        <p:spPr bwMode="auto">
          <a:xfrm>
            <a:off x="6400800" y="2466976"/>
            <a:ext cx="263525" cy="157163"/>
          </a:xfrm>
          <a:prstGeom prst="rect">
            <a:avLst/>
          </a:prstGeom>
          <a:solidFill>
            <a:srgbClr val="D16B2D"/>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pPr algn="ctr"/>
            <a:endParaRPr lang="fr-FR">
              <a:solidFill>
                <a:srgbClr val="FF6600"/>
              </a:solidFill>
              <a:latin typeface="Gill Sans MT" pitchFamily="34" charset="0"/>
            </a:endParaRPr>
          </a:p>
        </p:txBody>
      </p:sp>
      <p:sp>
        <p:nvSpPr>
          <p:cNvPr id="1033" name="Text Box 86"/>
          <p:cNvSpPr txBox="1">
            <a:spLocks noChangeArrowheads="1"/>
          </p:cNvSpPr>
          <p:nvPr/>
        </p:nvSpPr>
        <p:spPr bwMode="auto">
          <a:xfrm>
            <a:off x="7456489" y="1563689"/>
            <a:ext cx="6477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Crans</a:t>
            </a:r>
          </a:p>
        </p:txBody>
      </p:sp>
      <p:sp>
        <p:nvSpPr>
          <p:cNvPr id="1034" name="Line 87"/>
          <p:cNvSpPr>
            <a:spLocks noChangeShapeType="1"/>
          </p:cNvSpPr>
          <p:nvPr/>
        </p:nvSpPr>
        <p:spPr bwMode="auto">
          <a:xfrm>
            <a:off x="6981825" y="1609725"/>
            <a:ext cx="577851" cy="46038"/>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35" name="Line 88"/>
          <p:cNvSpPr>
            <a:spLocks noChangeShapeType="1"/>
          </p:cNvSpPr>
          <p:nvPr/>
        </p:nvSpPr>
        <p:spPr bwMode="auto">
          <a:xfrm flipV="1">
            <a:off x="7029451" y="1736726"/>
            <a:ext cx="538163" cy="3016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36" name="Text Box 89"/>
          <p:cNvSpPr txBox="1">
            <a:spLocks noChangeArrowheads="1"/>
          </p:cNvSpPr>
          <p:nvPr/>
        </p:nvSpPr>
        <p:spPr bwMode="auto">
          <a:xfrm>
            <a:off x="7327901" y="2682876"/>
            <a:ext cx="7921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Poignée</a:t>
            </a:r>
          </a:p>
        </p:txBody>
      </p:sp>
      <p:sp>
        <p:nvSpPr>
          <p:cNvPr id="1037" name="Line 90"/>
          <p:cNvSpPr>
            <a:spLocks noChangeShapeType="1"/>
          </p:cNvSpPr>
          <p:nvPr/>
        </p:nvSpPr>
        <p:spPr bwMode="auto">
          <a:xfrm flipV="1">
            <a:off x="6988177" y="2906714"/>
            <a:ext cx="663575" cy="33813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38" name="Line 91"/>
          <p:cNvSpPr>
            <a:spLocks noChangeShapeType="1"/>
          </p:cNvSpPr>
          <p:nvPr/>
        </p:nvSpPr>
        <p:spPr bwMode="auto">
          <a:xfrm flipH="1" flipV="1">
            <a:off x="5580064" y="2540000"/>
            <a:ext cx="879475" cy="2190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39" name="Text Box 92"/>
          <p:cNvSpPr txBox="1">
            <a:spLocks noChangeArrowheads="1"/>
          </p:cNvSpPr>
          <p:nvPr/>
        </p:nvSpPr>
        <p:spPr bwMode="auto">
          <a:xfrm>
            <a:off x="5165724" y="2382839"/>
            <a:ext cx="51593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Vis</a:t>
            </a:r>
          </a:p>
        </p:txBody>
      </p:sp>
      <p:sp>
        <p:nvSpPr>
          <p:cNvPr id="1040" name="Text Box 93"/>
          <p:cNvSpPr txBox="1">
            <a:spLocks noChangeArrowheads="1"/>
          </p:cNvSpPr>
          <p:nvPr/>
        </p:nvSpPr>
        <p:spPr bwMode="auto">
          <a:xfrm>
            <a:off x="5205414" y="2159001"/>
            <a:ext cx="7318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Écrou</a:t>
            </a:r>
          </a:p>
        </p:txBody>
      </p:sp>
      <p:sp>
        <p:nvSpPr>
          <p:cNvPr id="1041" name="Line 94"/>
          <p:cNvSpPr>
            <a:spLocks noChangeShapeType="1"/>
          </p:cNvSpPr>
          <p:nvPr/>
        </p:nvSpPr>
        <p:spPr bwMode="auto">
          <a:xfrm flipH="1" flipV="1">
            <a:off x="5867400" y="2373314"/>
            <a:ext cx="547688" cy="1492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42" name="Text Box 95"/>
          <p:cNvSpPr txBox="1">
            <a:spLocks noChangeArrowheads="1"/>
          </p:cNvSpPr>
          <p:nvPr/>
        </p:nvSpPr>
        <p:spPr bwMode="auto">
          <a:xfrm>
            <a:off x="4932809" y="692151"/>
            <a:ext cx="41036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600" dirty="0"/>
              <a:t>Schéma de construction d’une clé à tuyau</a:t>
            </a:r>
          </a:p>
        </p:txBody>
      </p:sp>
      <p:sp>
        <p:nvSpPr>
          <p:cNvPr id="1043" name="Oval 99"/>
          <p:cNvSpPr>
            <a:spLocks noChangeArrowheads="1"/>
          </p:cNvSpPr>
          <p:nvPr/>
        </p:nvSpPr>
        <p:spPr bwMode="auto">
          <a:xfrm>
            <a:off x="6804025" y="4221164"/>
            <a:ext cx="142875" cy="288925"/>
          </a:xfrm>
          <a:prstGeom prst="ellipse">
            <a:avLst/>
          </a:prstGeom>
          <a:solidFill>
            <a:schemeClr val="bg1"/>
          </a:solidFill>
          <a:ln w="28575">
            <a:solidFill>
              <a:srgbClr val="0066FF"/>
            </a:solidFill>
            <a:round/>
            <a:headEnd/>
            <a:tailEnd/>
          </a:ln>
        </p:spPr>
        <p:txBody>
          <a:bodyPr wrap="none" anchor="ctr"/>
          <a:lstStyle/>
          <a:p>
            <a:endParaRPr lang="fr-CA">
              <a:latin typeface="Gill Sans MT" pitchFamily="34" charset="0"/>
            </a:endParaRPr>
          </a:p>
        </p:txBody>
      </p:sp>
      <p:grpSp>
        <p:nvGrpSpPr>
          <p:cNvPr id="1044" name="Group 102"/>
          <p:cNvGrpSpPr>
            <a:grpSpLocks/>
          </p:cNvGrpSpPr>
          <p:nvPr/>
        </p:nvGrpSpPr>
        <p:grpSpPr bwMode="auto">
          <a:xfrm>
            <a:off x="5133975" y="1249364"/>
            <a:ext cx="1252539" cy="879475"/>
            <a:chOff x="3225" y="790"/>
            <a:chExt cx="789" cy="524"/>
          </a:xfrm>
        </p:grpSpPr>
        <p:pic>
          <p:nvPicPr>
            <p:cNvPr id="1124" name="Picture 1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43" y="935"/>
              <a:ext cx="408"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5" name="Oval 104"/>
            <p:cNvSpPr>
              <a:spLocks noChangeArrowheads="1"/>
            </p:cNvSpPr>
            <p:nvPr/>
          </p:nvSpPr>
          <p:spPr bwMode="auto">
            <a:xfrm>
              <a:off x="3225" y="790"/>
              <a:ext cx="453" cy="45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1126" name="Line 105"/>
            <p:cNvSpPr>
              <a:spLocks noChangeShapeType="1"/>
            </p:cNvSpPr>
            <p:nvPr/>
          </p:nvSpPr>
          <p:spPr bwMode="auto">
            <a:xfrm>
              <a:off x="3648" y="1131"/>
              <a:ext cx="366" cy="18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1045" name="Group 107"/>
          <p:cNvGrpSpPr>
            <a:grpSpLocks/>
          </p:cNvGrpSpPr>
          <p:nvPr/>
        </p:nvGrpSpPr>
        <p:grpSpPr bwMode="auto">
          <a:xfrm>
            <a:off x="684214" y="1254126"/>
            <a:ext cx="3105151" cy="3759200"/>
            <a:chOff x="431" y="790"/>
            <a:chExt cx="1956" cy="2368"/>
          </a:xfrm>
        </p:grpSpPr>
        <p:grpSp>
          <p:nvGrpSpPr>
            <p:cNvPr id="1073" name="Group 15"/>
            <p:cNvGrpSpPr>
              <a:grpSpLocks/>
            </p:cNvGrpSpPr>
            <p:nvPr/>
          </p:nvGrpSpPr>
          <p:grpSpPr bwMode="auto">
            <a:xfrm>
              <a:off x="1342" y="2165"/>
              <a:ext cx="297" cy="413"/>
              <a:chOff x="4353" y="2297"/>
              <a:chExt cx="297" cy="413"/>
            </a:xfrm>
          </p:grpSpPr>
          <p:pic>
            <p:nvPicPr>
              <p:cNvPr id="1121"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4353" y="2585"/>
                <a:ext cx="297"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2" name="Line 17"/>
              <p:cNvSpPr>
                <a:spLocks noChangeShapeType="1"/>
              </p:cNvSpPr>
              <p:nvPr/>
            </p:nvSpPr>
            <p:spPr bwMode="auto">
              <a:xfrm rot="5400000" flipV="1">
                <a:off x="4309" y="2479"/>
                <a:ext cx="367" cy="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23" name="Oval 18"/>
              <p:cNvSpPr>
                <a:spLocks noChangeArrowheads="1"/>
              </p:cNvSpPr>
              <p:nvPr/>
            </p:nvSpPr>
            <p:spPr bwMode="auto">
              <a:xfrm rot="5400000">
                <a:off x="4477" y="2655"/>
                <a:ext cx="46" cy="45"/>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grpSp>
        <p:sp>
          <p:nvSpPr>
            <p:cNvPr id="1074" name="Line 25"/>
            <p:cNvSpPr>
              <a:spLocks noChangeShapeType="1"/>
            </p:cNvSpPr>
            <p:nvPr/>
          </p:nvSpPr>
          <p:spPr bwMode="auto">
            <a:xfrm flipV="1">
              <a:off x="1660" y="1344"/>
              <a:ext cx="0" cy="1814"/>
            </a:xfrm>
            <a:prstGeom prst="line">
              <a:avLst/>
            </a:prstGeom>
            <a:noFill/>
            <a:ln w="5715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75" name="Line 26"/>
            <p:cNvSpPr>
              <a:spLocks noChangeShapeType="1"/>
            </p:cNvSpPr>
            <p:nvPr/>
          </p:nvSpPr>
          <p:spPr bwMode="auto">
            <a:xfrm flipV="1">
              <a:off x="1391" y="1349"/>
              <a:ext cx="282" cy="5"/>
            </a:xfrm>
            <a:prstGeom prst="line">
              <a:avLst/>
            </a:prstGeom>
            <a:noFill/>
            <a:ln w="5715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1076" name="Group 27"/>
            <p:cNvGrpSpPr>
              <a:grpSpLocks/>
            </p:cNvGrpSpPr>
            <p:nvPr/>
          </p:nvGrpSpPr>
          <p:grpSpPr bwMode="auto">
            <a:xfrm flipH="1">
              <a:off x="1331" y="945"/>
              <a:ext cx="429" cy="358"/>
              <a:chOff x="3655" y="715"/>
              <a:chExt cx="635" cy="362"/>
            </a:xfrm>
          </p:grpSpPr>
          <p:sp>
            <p:nvSpPr>
              <p:cNvPr id="1119" name="Line 28"/>
              <p:cNvSpPr>
                <a:spLocks noChangeShapeType="1"/>
              </p:cNvSpPr>
              <p:nvPr/>
            </p:nvSpPr>
            <p:spPr bwMode="auto">
              <a:xfrm>
                <a:off x="3655" y="719"/>
                <a:ext cx="635" cy="0"/>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20" name="Line 29"/>
              <p:cNvSpPr>
                <a:spLocks noChangeShapeType="1"/>
              </p:cNvSpPr>
              <p:nvPr/>
            </p:nvSpPr>
            <p:spPr bwMode="auto">
              <a:xfrm>
                <a:off x="4281" y="715"/>
                <a:ext cx="0" cy="362"/>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nvGrpSpPr>
            <p:cNvPr id="1077" name="Group 30"/>
            <p:cNvGrpSpPr>
              <a:grpSpLocks/>
            </p:cNvGrpSpPr>
            <p:nvPr/>
          </p:nvGrpSpPr>
          <p:grpSpPr bwMode="auto">
            <a:xfrm flipH="1">
              <a:off x="958" y="2181"/>
              <a:ext cx="384" cy="296"/>
              <a:chOff x="4305" y="1936"/>
              <a:chExt cx="405" cy="296"/>
            </a:xfrm>
          </p:grpSpPr>
          <p:pic>
            <p:nvPicPr>
              <p:cNvPr id="1116" name="Picture 3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4504" y="2026"/>
                <a:ext cx="29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7" name="Line 32"/>
              <p:cNvSpPr>
                <a:spLocks noChangeShapeType="1"/>
              </p:cNvSpPr>
              <p:nvPr/>
            </p:nvSpPr>
            <p:spPr bwMode="auto">
              <a:xfrm rot="-5400000" flipH="1" flipV="1">
                <a:off x="4475" y="1911"/>
                <a:ext cx="4" cy="34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8" name="Oval 33"/>
              <p:cNvSpPr>
                <a:spLocks noChangeArrowheads="1"/>
              </p:cNvSpPr>
              <p:nvPr/>
            </p:nvSpPr>
            <p:spPr bwMode="auto">
              <a:xfrm rot="-5400000">
                <a:off x="4630" y="2059"/>
                <a:ext cx="46" cy="46"/>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CA">
                  <a:latin typeface="Gill Sans MT" pitchFamily="34" charset="0"/>
                </a:endParaRPr>
              </a:p>
            </p:txBody>
          </p:sp>
        </p:grpSp>
        <p:sp>
          <p:nvSpPr>
            <p:cNvPr id="1078" name="Text Box 34"/>
            <p:cNvSpPr txBox="1">
              <a:spLocks noChangeArrowheads="1"/>
            </p:cNvSpPr>
            <p:nvPr/>
          </p:nvSpPr>
          <p:spPr bwMode="auto">
            <a:xfrm>
              <a:off x="1939" y="1041"/>
              <a:ext cx="408"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Crans</a:t>
              </a:r>
            </a:p>
          </p:txBody>
        </p:sp>
        <p:sp>
          <p:nvSpPr>
            <p:cNvPr id="1079" name="Line 39"/>
            <p:cNvSpPr>
              <a:spLocks noChangeShapeType="1"/>
            </p:cNvSpPr>
            <p:nvPr/>
          </p:nvSpPr>
          <p:spPr bwMode="auto">
            <a:xfrm>
              <a:off x="1763" y="950"/>
              <a:ext cx="241" cy="149"/>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80" name="Line 40"/>
            <p:cNvSpPr>
              <a:spLocks noChangeShapeType="1"/>
            </p:cNvSpPr>
            <p:nvPr/>
          </p:nvSpPr>
          <p:spPr bwMode="auto">
            <a:xfrm flipV="1">
              <a:off x="1670" y="1150"/>
              <a:ext cx="339" cy="19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grpSp>
          <p:nvGrpSpPr>
            <p:cNvPr id="1081" name="Group 41"/>
            <p:cNvGrpSpPr>
              <a:grpSpLocks/>
            </p:cNvGrpSpPr>
            <p:nvPr/>
          </p:nvGrpSpPr>
          <p:grpSpPr bwMode="auto">
            <a:xfrm>
              <a:off x="1297" y="1288"/>
              <a:ext cx="83" cy="142"/>
              <a:chOff x="4308" y="1420"/>
              <a:chExt cx="83" cy="142"/>
            </a:xfrm>
          </p:grpSpPr>
          <p:sp>
            <p:nvSpPr>
              <p:cNvPr id="1114" name="Line 42"/>
              <p:cNvSpPr>
                <a:spLocks noChangeShapeType="1"/>
              </p:cNvSpPr>
              <p:nvPr/>
            </p:nvSpPr>
            <p:spPr bwMode="auto">
              <a:xfrm>
                <a:off x="4308" y="1424"/>
                <a:ext cx="1" cy="134"/>
              </a:xfrm>
              <a:prstGeom prst="line">
                <a:avLst/>
              </a:prstGeom>
              <a:noFill/>
              <a:ln w="3810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5" name="Line 43"/>
              <p:cNvSpPr>
                <a:spLocks noChangeShapeType="1"/>
              </p:cNvSpPr>
              <p:nvPr/>
            </p:nvSpPr>
            <p:spPr bwMode="auto">
              <a:xfrm flipH="1">
                <a:off x="4390" y="1420"/>
                <a:ext cx="1" cy="142"/>
              </a:xfrm>
              <a:prstGeom prst="line">
                <a:avLst/>
              </a:prstGeom>
              <a:noFill/>
              <a:ln w="38100">
                <a:solidFill>
                  <a:srgbClr val="3399FF"/>
                </a:solidFill>
                <a:round/>
                <a:headEnd/>
                <a:tailEnd/>
              </a:ln>
              <a:extLst>
                <a:ext uri="{909E8E84-426E-40DD-AFC4-6F175D3DCCD1}">
                  <a14:hiddenFill xmlns:a14="http://schemas.microsoft.com/office/drawing/2010/main" xmlns="">
                    <a:noFill/>
                  </a14:hiddenFill>
                </a:ext>
              </a:extLst>
            </p:spPr>
            <p:txBody>
              <a:bodyPr/>
              <a:lstStyle/>
              <a:p>
                <a:endParaRPr lang="fr-CA"/>
              </a:p>
            </p:txBody>
          </p:sp>
        </p:grpSp>
        <p:pic>
          <p:nvPicPr>
            <p:cNvPr id="1082" name="Picture 4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9" y="1797"/>
              <a:ext cx="324"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83" name="Group 47"/>
            <p:cNvGrpSpPr>
              <a:grpSpLocks/>
            </p:cNvGrpSpPr>
            <p:nvPr/>
          </p:nvGrpSpPr>
          <p:grpSpPr bwMode="auto">
            <a:xfrm>
              <a:off x="1280" y="1295"/>
              <a:ext cx="118" cy="1069"/>
              <a:chOff x="4291" y="1427"/>
              <a:chExt cx="118" cy="1069"/>
            </a:xfrm>
          </p:grpSpPr>
          <p:sp>
            <p:nvSpPr>
              <p:cNvPr id="1106" name="Line 48"/>
              <p:cNvSpPr>
                <a:spLocks noChangeShapeType="1"/>
              </p:cNvSpPr>
              <p:nvPr/>
            </p:nvSpPr>
            <p:spPr bwMode="auto">
              <a:xfrm flipH="1">
                <a:off x="4292" y="1614"/>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7" name="Line 49"/>
              <p:cNvSpPr>
                <a:spLocks noChangeShapeType="1"/>
              </p:cNvSpPr>
              <p:nvPr/>
            </p:nvSpPr>
            <p:spPr bwMode="auto">
              <a:xfrm flipH="1">
                <a:off x="4296" y="1729"/>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8" name="Line 50"/>
              <p:cNvSpPr>
                <a:spLocks noChangeShapeType="1"/>
              </p:cNvSpPr>
              <p:nvPr/>
            </p:nvSpPr>
            <p:spPr bwMode="auto">
              <a:xfrm flipH="1">
                <a:off x="4294" y="1847"/>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9" name="Line 51"/>
              <p:cNvSpPr>
                <a:spLocks noChangeShapeType="1"/>
              </p:cNvSpPr>
              <p:nvPr/>
            </p:nvSpPr>
            <p:spPr bwMode="auto">
              <a:xfrm flipH="1">
                <a:off x="4294" y="1950"/>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0" name="Line 52"/>
              <p:cNvSpPr>
                <a:spLocks noChangeShapeType="1"/>
              </p:cNvSpPr>
              <p:nvPr/>
            </p:nvSpPr>
            <p:spPr bwMode="auto">
              <a:xfrm flipH="1">
                <a:off x="4291" y="2062"/>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1" name="Line 53"/>
              <p:cNvSpPr>
                <a:spLocks noChangeShapeType="1"/>
              </p:cNvSpPr>
              <p:nvPr/>
            </p:nvSpPr>
            <p:spPr bwMode="auto">
              <a:xfrm flipH="1">
                <a:off x="4295" y="2177"/>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2" name="Line 54"/>
              <p:cNvSpPr>
                <a:spLocks noChangeShapeType="1"/>
              </p:cNvSpPr>
              <p:nvPr/>
            </p:nvSpPr>
            <p:spPr bwMode="auto">
              <a:xfrm flipH="1">
                <a:off x="4293" y="2295"/>
                <a:ext cx="113" cy="117"/>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13" name="Line 55"/>
              <p:cNvSpPr>
                <a:spLocks noChangeShapeType="1"/>
              </p:cNvSpPr>
              <p:nvPr/>
            </p:nvSpPr>
            <p:spPr bwMode="auto">
              <a:xfrm flipH="1" flipV="1">
                <a:off x="4351" y="1427"/>
                <a:ext cx="2" cy="1069"/>
              </a:xfrm>
              <a:prstGeom prst="line">
                <a:avLst/>
              </a:prstGeom>
              <a:noFill/>
              <a:ln w="571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1084" name="Text Box 56"/>
            <p:cNvSpPr txBox="1">
              <a:spLocks noChangeArrowheads="1"/>
            </p:cNvSpPr>
            <p:nvPr/>
          </p:nvSpPr>
          <p:spPr bwMode="auto">
            <a:xfrm>
              <a:off x="1888" y="1842"/>
              <a:ext cx="49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Poignée</a:t>
              </a:r>
            </a:p>
          </p:txBody>
        </p:sp>
        <p:sp>
          <p:nvSpPr>
            <p:cNvPr id="1085" name="Line 57"/>
            <p:cNvSpPr>
              <a:spLocks noChangeShapeType="1"/>
            </p:cNvSpPr>
            <p:nvPr/>
          </p:nvSpPr>
          <p:spPr bwMode="auto">
            <a:xfrm flipV="1">
              <a:off x="1674" y="1983"/>
              <a:ext cx="418" cy="213"/>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86" name="Text Box 58"/>
            <p:cNvSpPr txBox="1">
              <a:spLocks noChangeArrowheads="1"/>
            </p:cNvSpPr>
            <p:nvPr/>
          </p:nvSpPr>
          <p:spPr bwMode="auto">
            <a:xfrm>
              <a:off x="431" y="1488"/>
              <a:ext cx="46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Écrou</a:t>
              </a:r>
            </a:p>
          </p:txBody>
        </p:sp>
        <p:sp>
          <p:nvSpPr>
            <p:cNvPr id="1087" name="Line 59"/>
            <p:cNvSpPr>
              <a:spLocks noChangeShapeType="1"/>
            </p:cNvSpPr>
            <p:nvPr/>
          </p:nvSpPr>
          <p:spPr bwMode="auto">
            <a:xfrm flipH="1" flipV="1">
              <a:off x="821" y="1604"/>
              <a:ext cx="360" cy="94"/>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88" name="Line 60"/>
            <p:cNvSpPr>
              <a:spLocks noChangeShapeType="1"/>
            </p:cNvSpPr>
            <p:nvPr/>
          </p:nvSpPr>
          <p:spPr bwMode="auto">
            <a:xfrm flipH="1">
              <a:off x="1261" y="1303"/>
              <a:ext cx="147" cy="10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1089" name="Group 65"/>
            <p:cNvGrpSpPr>
              <a:grpSpLocks/>
            </p:cNvGrpSpPr>
            <p:nvPr/>
          </p:nvGrpSpPr>
          <p:grpSpPr bwMode="auto">
            <a:xfrm>
              <a:off x="1194" y="1672"/>
              <a:ext cx="292" cy="507"/>
              <a:chOff x="4205" y="1804"/>
              <a:chExt cx="292" cy="507"/>
            </a:xfrm>
          </p:grpSpPr>
          <p:sp>
            <p:nvSpPr>
              <p:cNvPr id="1095" name="Line 66"/>
              <p:cNvSpPr>
                <a:spLocks noChangeShapeType="1"/>
              </p:cNvSpPr>
              <p:nvPr/>
            </p:nvSpPr>
            <p:spPr bwMode="auto">
              <a:xfrm>
                <a:off x="4206" y="1807"/>
                <a:ext cx="1" cy="503"/>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grpSp>
            <p:nvGrpSpPr>
              <p:cNvPr id="1096" name="Group 67"/>
              <p:cNvGrpSpPr>
                <a:grpSpLocks/>
              </p:cNvGrpSpPr>
              <p:nvPr/>
            </p:nvGrpSpPr>
            <p:grpSpPr bwMode="auto">
              <a:xfrm>
                <a:off x="4205" y="1804"/>
                <a:ext cx="292" cy="507"/>
                <a:chOff x="4205" y="1804"/>
                <a:chExt cx="292" cy="507"/>
              </a:xfrm>
            </p:grpSpPr>
            <p:sp>
              <p:nvSpPr>
                <p:cNvPr id="1097" name="Line 68"/>
                <p:cNvSpPr>
                  <a:spLocks noChangeShapeType="1"/>
                </p:cNvSpPr>
                <p:nvPr/>
              </p:nvSpPr>
              <p:spPr bwMode="auto">
                <a:xfrm flipH="1">
                  <a:off x="4492" y="1804"/>
                  <a:ext cx="5" cy="493"/>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98" name="Line 69"/>
                <p:cNvSpPr>
                  <a:spLocks noChangeShapeType="1"/>
                </p:cNvSpPr>
                <p:nvPr/>
              </p:nvSpPr>
              <p:spPr bwMode="auto">
                <a:xfrm flipH="1">
                  <a:off x="4381" y="1813"/>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99" name="Line 70"/>
                <p:cNvSpPr>
                  <a:spLocks noChangeShapeType="1"/>
                </p:cNvSpPr>
                <p:nvPr/>
              </p:nvSpPr>
              <p:spPr bwMode="auto">
                <a:xfrm flipH="1">
                  <a:off x="4383" y="1920"/>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0" name="Line 71"/>
                <p:cNvSpPr>
                  <a:spLocks noChangeShapeType="1"/>
                </p:cNvSpPr>
                <p:nvPr/>
              </p:nvSpPr>
              <p:spPr bwMode="auto">
                <a:xfrm flipH="1">
                  <a:off x="4383" y="2141"/>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1" name="Line 72"/>
                <p:cNvSpPr>
                  <a:spLocks noChangeShapeType="1"/>
                </p:cNvSpPr>
                <p:nvPr/>
              </p:nvSpPr>
              <p:spPr bwMode="auto">
                <a:xfrm flipH="1">
                  <a:off x="4211" y="1871"/>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2" name="Line 73"/>
                <p:cNvSpPr>
                  <a:spLocks noChangeShapeType="1"/>
                </p:cNvSpPr>
                <p:nvPr/>
              </p:nvSpPr>
              <p:spPr bwMode="auto">
                <a:xfrm flipH="1">
                  <a:off x="4213" y="1978"/>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3" name="Line 74"/>
                <p:cNvSpPr>
                  <a:spLocks noChangeShapeType="1"/>
                </p:cNvSpPr>
                <p:nvPr/>
              </p:nvSpPr>
              <p:spPr bwMode="auto">
                <a:xfrm flipH="1">
                  <a:off x="4207" y="2088"/>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4" name="Line 75"/>
                <p:cNvSpPr>
                  <a:spLocks noChangeShapeType="1"/>
                </p:cNvSpPr>
                <p:nvPr/>
              </p:nvSpPr>
              <p:spPr bwMode="auto">
                <a:xfrm flipH="1">
                  <a:off x="4205" y="2194"/>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105" name="Line 76"/>
                <p:cNvSpPr>
                  <a:spLocks noChangeShapeType="1"/>
                </p:cNvSpPr>
                <p:nvPr/>
              </p:nvSpPr>
              <p:spPr bwMode="auto">
                <a:xfrm flipH="1">
                  <a:off x="4375" y="2042"/>
                  <a:ext cx="113" cy="117"/>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CA"/>
                </a:p>
              </p:txBody>
            </p:sp>
          </p:grpSp>
        </p:grpSp>
        <p:sp>
          <p:nvSpPr>
            <p:cNvPr id="1090" name="Line 77"/>
            <p:cNvSpPr>
              <a:spLocks noChangeShapeType="1"/>
            </p:cNvSpPr>
            <p:nvPr/>
          </p:nvSpPr>
          <p:spPr bwMode="auto">
            <a:xfrm flipH="1" flipV="1">
              <a:off x="757" y="2100"/>
              <a:ext cx="554" cy="138"/>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fr-CA"/>
            </a:p>
          </p:txBody>
        </p:sp>
        <p:sp>
          <p:nvSpPr>
            <p:cNvPr id="1091" name="Text Box 78"/>
            <p:cNvSpPr txBox="1">
              <a:spLocks noChangeArrowheads="1"/>
            </p:cNvSpPr>
            <p:nvPr/>
          </p:nvSpPr>
          <p:spPr bwMode="auto">
            <a:xfrm>
              <a:off x="496" y="2001"/>
              <a:ext cx="32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200">
                  <a:latin typeface="Comic Sans MS" pitchFamily="66" charset="0"/>
                </a:rPr>
                <a:t>Vis</a:t>
              </a:r>
            </a:p>
          </p:txBody>
        </p:sp>
        <p:pic>
          <p:nvPicPr>
            <p:cNvPr id="1092" name="Picture 9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9" y="899"/>
              <a:ext cx="428" cy="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3" name="Oval 101"/>
            <p:cNvSpPr>
              <a:spLocks noChangeArrowheads="1"/>
            </p:cNvSpPr>
            <p:nvPr/>
          </p:nvSpPr>
          <p:spPr bwMode="auto">
            <a:xfrm>
              <a:off x="658" y="790"/>
              <a:ext cx="466" cy="45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1094" name="Line 106"/>
            <p:cNvSpPr>
              <a:spLocks noChangeShapeType="1"/>
            </p:cNvSpPr>
            <p:nvPr/>
          </p:nvSpPr>
          <p:spPr bwMode="auto">
            <a:xfrm>
              <a:off x="1085" y="1152"/>
              <a:ext cx="201" cy="13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graphicFrame>
        <p:nvGraphicFramePr>
          <p:cNvPr id="1026" name="Object 73"/>
          <p:cNvGraphicFramePr>
            <a:graphicFrameLocks noChangeAspect="1"/>
          </p:cNvGraphicFramePr>
          <p:nvPr>
            <p:extLst>
              <p:ext uri="{D42A27DB-BD31-4B8C-83A1-F6EECF244321}">
                <p14:modId xmlns:p14="http://schemas.microsoft.com/office/powerpoint/2010/main" xmlns="" val="182216151"/>
              </p:ext>
            </p:extLst>
          </p:nvPr>
        </p:nvGraphicFramePr>
        <p:xfrm>
          <a:off x="4139952" y="3429000"/>
          <a:ext cx="701675" cy="2881313"/>
        </p:xfrm>
        <a:graphic>
          <a:graphicData uri="http://schemas.openxmlformats.org/presentationml/2006/ole">
            <p:oleObj spid="_x0000_s1026" name="CorelDRAW" r:id="rId8" imgW="1143000" imgH="4697280" progId="">
              <p:embed/>
            </p:oleObj>
          </a:graphicData>
        </a:graphic>
      </p:graphicFrame>
      <p:sp>
        <p:nvSpPr>
          <p:cNvPr id="86" name="Rectangle 85"/>
          <p:cNvSpPr/>
          <p:nvPr/>
        </p:nvSpPr>
        <p:spPr>
          <a:xfrm>
            <a:off x="6659563" y="1890714"/>
            <a:ext cx="360363" cy="1698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7" name="Rectangle 86"/>
          <p:cNvSpPr/>
          <p:nvPr/>
        </p:nvSpPr>
        <p:spPr>
          <a:xfrm>
            <a:off x="6659563" y="1628776"/>
            <a:ext cx="360363" cy="1444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0" name="Triangle isocèle 89"/>
          <p:cNvSpPr>
            <a:spLocks noChangeAspect="1"/>
          </p:cNvSpPr>
          <p:nvPr/>
        </p:nvSpPr>
        <p:spPr>
          <a:xfrm rot="5400000" flipH="1">
            <a:off x="6599238" y="2747963"/>
            <a:ext cx="19050" cy="19051"/>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1" name="Triangle isocèle 90"/>
          <p:cNvSpPr>
            <a:spLocks/>
          </p:cNvSpPr>
          <p:nvPr/>
        </p:nvSpPr>
        <p:spPr>
          <a:xfrm rot="16200000">
            <a:off x="6458745" y="2867819"/>
            <a:ext cx="17462" cy="19051"/>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2" name="Triangle isocèle 91"/>
          <p:cNvSpPr/>
          <p:nvPr/>
        </p:nvSpPr>
        <p:spPr>
          <a:xfrm rot="16200000">
            <a:off x="6308725" y="-1827214"/>
            <a:ext cx="46038" cy="46039"/>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3" name="Triangle isocèle 92"/>
          <p:cNvSpPr>
            <a:spLocks/>
          </p:cNvSpPr>
          <p:nvPr/>
        </p:nvSpPr>
        <p:spPr>
          <a:xfrm rot="16200000">
            <a:off x="6444458" y="2664618"/>
            <a:ext cx="17462" cy="19051"/>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7" name="Rectangle 96"/>
          <p:cNvSpPr/>
          <p:nvPr/>
        </p:nvSpPr>
        <p:spPr>
          <a:xfrm rot="1695761">
            <a:off x="6442075" y="2757489"/>
            <a:ext cx="215900" cy="460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6" name="Triangle isocèle 95"/>
          <p:cNvSpPr>
            <a:spLocks noChangeAspect="1"/>
          </p:cNvSpPr>
          <p:nvPr/>
        </p:nvSpPr>
        <p:spPr>
          <a:xfrm rot="5400000" flipH="1">
            <a:off x="6620670" y="2807493"/>
            <a:ext cx="17462" cy="19051"/>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8" name="Rectangle 97"/>
          <p:cNvSpPr/>
          <p:nvPr/>
        </p:nvSpPr>
        <p:spPr>
          <a:xfrm rot="1695761">
            <a:off x="6434140" y="2825750"/>
            <a:ext cx="211137" cy="460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0" name="Triangle isocèle 99"/>
          <p:cNvSpPr>
            <a:spLocks noChangeAspect="1"/>
          </p:cNvSpPr>
          <p:nvPr/>
        </p:nvSpPr>
        <p:spPr>
          <a:xfrm>
            <a:off x="6659565" y="1844675"/>
            <a:ext cx="73025"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1" name="Triangle isocèle 100"/>
          <p:cNvSpPr>
            <a:spLocks noChangeAspect="1"/>
          </p:cNvSpPr>
          <p:nvPr/>
        </p:nvSpPr>
        <p:spPr>
          <a:xfrm>
            <a:off x="6732588" y="1844675"/>
            <a:ext cx="71437"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2" name="Triangle isocèle 101"/>
          <p:cNvSpPr>
            <a:spLocks noChangeAspect="1"/>
          </p:cNvSpPr>
          <p:nvPr/>
        </p:nvSpPr>
        <p:spPr>
          <a:xfrm>
            <a:off x="6804026" y="1844675"/>
            <a:ext cx="71439"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3" name="Triangle isocèle 102"/>
          <p:cNvSpPr>
            <a:spLocks noChangeAspect="1"/>
          </p:cNvSpPr>
          <p:nvPr/>
        </p:nvSpPr>
        <p:spPr>
          <a:xfrm>
            <a:off x="6875465" y="1844675"/>
            <a:ext cx="73025"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4" name="Triangle isocèle 103"/>
          <p:cNvSpPr>
            <a:spLocks noChangeAspect="1"/>
          </p:cNvSpPr>
          <p:nvPr/>
        </p:nvSpPr>
        <p:spPr>
          <a:xfrm>
            <a:off x="6948488" y="1844675"/>
            <a:ext cx="71437"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5" name="Triangle isocèle 104"/>
          <p:cNvSpPr>
            <a:spLocks noChangeAspect="1"/>
          </p:cNvSpPr>
          <p:nvPr/>
        </p:nvSpPr>
        <p:spPr>
          <a:xfrm flipV="1">
            <a:off x="6692901" y="1700213"/>
            <a:ext cx="71439"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6" name="Triangle isocèle 105"/>
          <p:cNvSpPr>
            <a:spLocks noChangeAspect="1"/>
          </p:cNvSpPr>
          <p:nvPr/>
        </p:nvSpPr>
        <p:spPr>
          <a:xfrm flipV="1">
            <a:off x="6767514" y="1700213"/>
            <a:ext cx="71437"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7" name="Triangle isocèle 106"/>
          <p:cNvSpPr>
            <a:spLocks noChangeAspect="1"/>
          </p:cNvSpPr>
          <p:nvPr/>
        </p:nvSpPr>
        <p:spPr>
          <a:xfrm flipV="1">
            <a:off x="6835777" y="1700213"/>
            <a:ext cx="73025"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108" name="Triangle isocèle 107"/>
          <p:cNvSpPr>
            <a:spLocks noChangeAspect="1"/>
          </p:cNvSpPr>
          <p:nvPr/>
        </p:nvSpPr>
        <p:spPr>
          <a:xfrm flipV="1">
            <a:off x="6916739" y="1700213"/>
            <a:ext cx="71437" cy="1143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grpSp>
        <p:nvGrpSpPr>
          <p:cNvPr id="1064" name="Group 106"/>
          <p:cNvGrpSpPr>
            <a:grpSpLocks/>
          </p:cNvGrpSpPr>
          <p:nvPr/>
        </p:nvGrpSpPr>
        <p:grpSpPr bwMode="auto">
          <a:xfrm>
            <a:off x="6777040" y="1989138"/>
            <a:ext cx="109537" cy="144462"/>
            <a:chOff x="2371" y="3249"/>
            <a:chExt cx="92" cy="147"/>
          </a:xfrm>
        </p:grpSpPr>
        <p:sp>
          <p:nvSpPr>
            <p:cNvPr id="1071" name="Line 107"/>
            <p:cNvSpPr>
              <a:spLocks noChangeShapeType="1"/>
            </p:cNvSpPr>
            <p:nvPr/>
          </p:nvSpPr>
          <p:spPr bwMode="auto">
            <a:xfrm>
              <a:off x="2381" y="3249"/>
              <a:ext cx="79" cy="14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72" name="Line 108"/>
            <p:cNvSpPr>
              <a:spLocks noChangeShapeType="1"/>
            </p:cNvSpPr>
            <p:nvPr/>
          </p:nvSpPr>
          <p:spPr bwMode="auto">
            <a:xfrm flipH="1">
              <a:off x="2371" y="3254"/>
              <a:ext cx="92" cy="13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grpSp>
      <p:sp>
        <p:nvSpPr>
          <p:cNvPr id="1065" name="Line 107"/>
          <p:cNvSpPr>
            <a:spLocks noChangeShapeType="1"/>
          </p:cNvSpPr>
          <p:nvPr/>
        </p:nvSpPr>
        <p:spPr bwMode="auto">
          <a:xfrm flipV="1">
            <a:off x="6740525" y="1557339"/>
            <a:ext cx="134939" cy="146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66" name="Line 107"/>
          <p:cNvSpPr>
            <a:spLocks noChangeShapeType="1"/>
          </p:cNvSpPr>
          <p:nvPr/>
        </p:nvSpPr>
        <p:spPr bwMode="auto">
          <a:xfrm>
            <a:off x="6732589" y="1557339"/>
            <a:ext cx="134937" cy="146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A"/>
          </a:p>
        </p:txBody>
      </p:sp>
      <p:sp>
        <p:nvSpPr>
          <p:cNvPr id="1067" name="ZoneTexte 116"/>
          <p:cNvSpPr txBox="1">
            <a:spLocks noChangeArrowheads="1"/>
          </p:cNvSpPr>
          <p:nvPr/>
        </p:nvSpPr>
        <p:spPr bwMode="auto">
          <a:xfrm>
            <a:off x="971549" y="2852739"/>
            <a:ext cx="2873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2400">
                <a:latin typeface="Gill Sans MT" pitchFamily="34" charset="0"/>
              </a:rPr>
              <a:t>F</a:t>
            </a:r>
          </a:p>
        </p:txBody>
      </p:sp>
      <p:sp>
        <p:nvSpPr>
          <p:cNvPr id="1068" name="Rectangle 110"/>
          <p:cNvSpPr>
            <a:spLocks noChangeArrowheads="1"/>
          </p:cNvSpPr>
          <p:nvPr/>
        </p:nvSpPr>
        <p:spPr bwMode="auto">
          <a:xfrm>
            <a:off x="6632576" y="4710114"/>
            <a:ext cx="2143125" cy="7397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CA">
              <a:latin typeface="Gill Sans MT" pitchFamily="34" charset="0"/>
            </a:endParaRPr>
          </a:p>
        </p:txBody>
      </p:sp>
      <p:sp>
        <p:nvSpPr>
          <p:cNvPr id="1069" name="Text Box 40"/>
          <p:cNvSpPr txBox="1">
            <a:spLocks noChangeArrowheads="1"/>
          </p:cNvSpPr>
          <p:nvPr/>
        </p:nvSpPr>
        <p:spPr bwMode="auto">
          <a:xfrm>
            <a:off x="6732589" y="4868864"/>
            <a:ext cx="19224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Matériaux : acier</a:t>
            </a:r>
            <a:r>
              <a:rPr lang="fr-CA">
                <a:latin typeface="Comic Sans MS" pitchFamily="66" charset="0"/>
              </a:rPr>
              <a:t>  </a:t>
            </a:r>
          </a:p>
        </p:txBody>
      </p:sp>
      <p:sp>
        <p:nvSpPr>
          <p:cNvPr id="1070" name="ZoneTexte 111"/>
          <p:cNvSpPr txBox="1">
            <a:spLocks noChangeArrowheads="1"/>
          </p:cNvSpPr>
          <p:nvPr/>
        </p:nvSpPr>
        <p:spPr bwMode="auto">
          <a:xfrm>
            <a:off x="5435602" y="6308725"/>
            <a:ext cx="34575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latin typeface="Gill Sans MT" pitchFamily="34" charset="0"/>
              </a:rPr>
              <a:t>Diapositive inspirée du CDP et d’Emmanuel Fournier, Estrie</a:t>
            </a:r>
          </a:p>
        </p:txBody>
      </p:sp>
    </p:spTree>
    <p:extLst>
      <p:ext uri="{BB962C8B-B14F-4D97-AF65-F5344CB8AC3E}">
        <p14:creationId xmlns:p14="http://schemas.microsoft.com/office/powerpoint/2010/main" xmlns="" val="219406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467544" y="1809304"/>
            <a:ext cx="3816424" cy="1259656"/>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p:txBody>
          <a:bodyPr/>
          <a:lstStyle/>
          <a:p>
            <a:r>
              <a:rPr lang="fr-CA" dirty="0" smtClean="0">
                <a:solidFill>
                  <a:schemeClr val="tx1"/>
                </a:solidFill>
              </a:rPr>
              <a:t>Le schéma des principes</a:t>
            </a:r>
            <a:endParaRPr lang="fr-CA" dirty="0">
              <a:solidFill>
                <a:schemeClr val="tx1"/>
              </a:solidFill>
            </a:endParaRPr>
          </a:p>
        </p:txBody>
      </p:sp>
      <p:sp>
        <p:nvSpPr>
          <p:cNvPr id="6" name="ZoneTexte 5"/>
          <p:cNvSpPr txBox="1"/>
          <p:nvPr/>
        </p:nvSpPr>
        <p:spPr>
          <a:xfrm>
            <a:off x="564266" y="1909281"/>
            <a:ext cx="3809966" cy="1015663"/>
          </a:xfrm>
          <a:prstGeom prst="rect">
            <a:avLst/>
          </a:prstGeom>
          <a:noFill/>
        </p:spPr>
        <p:txBody>
          <a:bodyPr wrap="square" rtlCol="0">
            <a:spAutoFit/>
          </a:bodyPr>
          <a:lstStyle/>
          <a:p>
            <a:r>
              <a:rPr lang="fr-CA" sz="2000" dirty="0"/>
              <a:t>Le schéma des principes est la représentation </a:t>
            </a:r>
            <a:r>
              <a:rPr lang="fr-CA" sz="2000" dirty="0">
                <a:solidFill>
                  <a:srgbClr val="CC3300"/>
                </a:solidFill>
              </a:rPr>
              <a:t>simplifiée </a:t>
            </a:r>
            <a:r>
              <a:rPr lang="fr-CA" sz="2000" dirty="0"/>
              <a:t>d’un objet technique.</a:t>
            </a:r>
          </a:p>
        </p:txBody>
      </p:sp>
      <p:sp>
        <p:nvSpPr>
          <p:cNvPr id="8" name="Rectangle à coins arrondis 7"/>
          <p:cNvSpPr/>
          <p:nvPr/>
        </p:nvSpPr>
        <p:spPr>
          <a:xfrm>
            <a:off x="4499992" y="1747603"/>
            <a:ext cx="4176464" cy="1465373"/>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4446240" y="1817529"/>
            <a:ext cx="4158208" cy="1323439"/>
          </a:xfrm>
          <a:prstGeom prst="rect">
            <a:avLst/>
          </a:prstGeom>
        </p:spPr>
        <p:txBody>
          <a:bodyPr wrap="square">
            <a:spAutoFit/>
          </a:bodyPr>
          <a:lstStyle/>
          <a:p>
            <a:pPr algn="ctr">
              <a:spcBef>
                <a:spcPct val="50000"/>
              </a:spcBef>
            </a:pPr>
            <a:r>
              <a:rPr lang="fr-CA" sz="2000" dirty="0"/>
              <a:t>Il sert à représenter le fonctionnement d’un objet technique en y décrivant les forces et les mouvements.</a:t>
            </a:r>
          </a:p>
        </p:txBody>
      </p:sp>
      <p:sp>
        <p:nvSpPr>
          <p:cNvPr id="10" name="Rectangle 9"/>
          <p:cNvSpPr/>
          <p:nvPr/>
        </p:nvSpPr>
        <p:spPr>
          <a:xfrm>
            <a:off x="2526407" y="3284984"/>
            <a:ext cx="4514377" cy="400110"/>
          </a:xfrm>
          <a:prstGeom prst="rect">
            <a:avLst/>
          </a:prstGeom>
        </p:spPr>
        <p:txBody>
          <a:bodyPr wrap="none">
            <a:spAutoFit/>
          </a:bodyPr>
          <a:lstStyle/>
          <a:p>
            <a:r>
              <a:rPr lang="fr-CA" sz="2000" b="1" dirty="0"/>
              <a:t>On y retrouve les éléments suivants</a:t>
            </a:r>
          </a:p>
        </p:txBody>
      </p:sp>
      <p:sp>
        <p:nvSpPr>
          <p:cNvPr id="11" name="Rectangle 10"/>
          <p:cNvSpPr/>
          <p:nvPr/>
        </p:nvSpPr>
        <p:spPr>
          <a:xfrm>
            <a:off x="179512" y="3789040"/>
            <a:ext cx="8784975" cy="2800767"/>
          </a:xfrm>
          <a:prstGeom prst="rect">
            <a:avLst/>
          </a:prstGeom>
        </p:spPr>
        <p:txBody>
          <a:bodyPr wrap="square">
            <a:spAutoFit/>
          </a:bodyPr>
          <a:lstStyle/>
          <a:p>
            <a:pPr marL="271463" indent="-271463">
              <a:spcBef>
                <a:spcPct val="50000"/>
              </a:spcBef>
              <a:buFont typeface="+mj-lt"/>
              <a:buAutoNum type="arabicPeriod"/>
            </a:pPr>
            <a:r>
              <a:rPr lang="fr-CA" sz="2200" dirty="0" smtClean="0"/>
              <a:t>Les </a:t>
            </a:r>
            <a:r>
              <a:rPr lang="fr-CA" sz="2200" dirty="0">
                <a:solidFill>
                  <a:schemeClr val="accent2"/>
                </a:solidFill>
              </a:rPr>
              <a:t>pièces essentielles </a:t>
            </a:r>
            <a:r>
              <a:rPr lang="fr-CA" sz="2200" dirty="0"/>
              <a:t>au fonctionnement, représentées par des traits épais de couleurs différentes</a:t>
            </a:r>
          </a:p>
          <a:p>
            <a:pPr>
              <a:spcBef>
                <a:spcPct val="50000"/>
              </a:spcBef>
            </a:pPr>
            <a:r>
              <a:rPr lang="fr-CA" sz="2200" dirty="0"/>
              <a:t>2. Le </a:t>
            </a:r>
            <a:r>
              <a:rPr lang="fr-CA" sz="2200" dirty="0">
                <a:solidFill>
                  <a:schemeClr val="accent2"/>
                </a:solidFill>
              </a:rPr>
              <a:t>nom</a:t>
            </a:r>
            <a:r>
              <a:rPr lang="fr-CA" sz="2200" dirty="0"/>
              <a:t> des pièces (désignation)</a:t>
            </a:r>
          </a:p>
          <a:p>
            <a:pPr>
              <a:spcBef>
                <a:spcPct val="50000"/>
              </a:spcBef>
            </a:pPr>
            <a:r>
              <a:rPr lang="fr-CA" sz="2200" dirty="0"/>
              <a:t>3. Les symboles des </a:t>
            </a:r>
            <a:r>
              <a:rPr lang="fr-CA" sz="2200" dirty="0">
                <a:solidFill>
                  <a:schemeClr val="accent2"/>
                </a:solidFill>
              </a:rPr>
              <a:t>mouvements</a:t>
            </a:r>
            <a:r>
              <a:rPr lang="fr-CA" sz="2200" dirty="0"/>
              <a:t> effectués par les pièces</a:t>
            </a:r>
          </a:p>
          <a:p>
            <a:pPr>
              <a:spcBef>
                <a:spcPct val="50000"/>
              </a:spcBef>
            </a:pPr>
            <a:r>
              <a:rPr lang="fr-CA" sz="2200" dirty="0"/>
              <a:t>4. Les </a:t>
            </a:r>
            <a:r>
              <a:rPr lang="fr-CA" sz="2200" dirty="0">
                <a:solidFill>
                  <a:schemeClr val="accent2"/>
                </a:solidFill>
              </a:rPr>
              <a:t>forces</a:t>
            </a:r>
            <a:r>
              <a:rPr lang="fr-CA" sz="2200" dirty="0"/>
              <a:t> en action</a:t>
            </a:r>
          </a:p>
          <a:p>
            <a:pPr>
              <a:spcBef>
                <a:spcPct val="50000"/>
              </a:spcBef>
            </a:pPr>
            <a:r>
              <a:rPr lang="fr-CA" sz="2200" dirty="0"/>
              <a:t>5. Les </a:t>
            </a:r>
            <a:r>
              <a:rPr lang="fr-CA" sz="2200" dirty="0">
                <a:solidFill>
                  <a:schemeClr val="accent2"/>
                </a:solidFill>
              </a:rPr>
              <a:t>guidages et liaisons </a:t>
            </a:r>
            <a:r>
              <a:rPr lang="fr-CA" sz="2200" dirty="0"/>
              <a:t>( si nécessaire)</a:t>
            </a:r>
          </a:p>
        </p:txBody>
      </p:sp>
      <p:sp>
        <p:nvSpPr>
          <p:cNvPr id="12" name="ZoneTexte 14"/>
          <p:cNvSpPr txBox="1">
            <a:spLocks noChangeArrowheads="1"/>
          </p:cNvSpPr>
          <p:nvPr/>
        </p:nvSpPr>
        <p:spPr bwMode="auto">
          <a:xfrm>
            <a:off x="5796532" y="6453336"/>
            <a:ext cx="3455988"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latin typeface="Gill Sans MT" pitchFamily="34" charset="0"/>
              </a:rPr>
              <a:t>Diapositive inspirée du CDP et d’Emmanuel Fournier, Estrie</a:t>
            </a:r>
          </a:p>
        </p:txBody>
      </p:sp>
    </p:spTree>
    <p:extLst>
      <p:ext uri="{BB962C8B-B14F-4D97-AF65-F5344CB8AC3E}">
        <p14:creationId xmlns:p14="http://schemas.microsoft.com/office/powerpoint/2010/main" xmlns="" val="425680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86"/>
            <a:ext cx="9143999" cy="683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4035" name="Group 9"/>
          <p:cNvGrpSpPr>
            <a:grpSpLocks/>
          </p:cNvGrpSpPr>
          <p:nvPr/>
        </p:nvGrpSpPr>
        <p:grpSpPr bwMode="auto">
          <a:xfrm>
            <a:off x="7308850" y="5678489"/>
            <a:ext cx="1011239" cy="757237"/>
            <a:chOff x="4093" y="2634"/>
            <a:chExt cx="1572" cy="1179"/>
          </a:xfrm>
        </p:grpSpPr>
        <p:sp>
          <p:nvSpPr>
            <p:cNvPr id="44044" name="AutoShape 10"/>
            <p:cNvSpPr>
              <a:spLocks noChangeArrowheads="1"/>
            </p:cNvSpPr>
            <p:nvPr/>
          </p:nvSpPr>
          <p:spPr bwMode="auto">
            <a:xfrm rot="2748690">
              <a:off x="4294" y="2614"/>
              <a:ext cx="1179" cy="1220"/>
            </a:xfrm>
            <a:prstGeom prst="roundRect">
              <a:avLst>
                <a:gd name="adj" fmla="val 16667"/>
              </a:avLst>
            </a:prstGeom>
            <a:gradFill rotWithShape="1">
              <a:gsLst>
                <a:gs pos="0">
                  <a:schemeClr val="bg1"/>
                </a:gs>
                <a:gs pos="100000">
                  <a:schemeClr val="bg2"/>
                </a:gs>
              </a:gsLst>
              <a:path path="shape">
                <a:fillToRect l="50000" t="50000" r="50000" b="50000"/>
              </a:path>
            </a:gradFill>
            <a:ln w="76200">
              <a:solidFill>
                <a:srgbClr val="FFFF00"/>
              </a:solidFill>
              <a:round/>
              <a:headEnd/>
              <a:tailEnd/>
            </a:ln>
          </p:spPr>
          <p:txBody>
            <a:bodyPr rot="10800000" vert="eaVert" wrap="none" anchor="ctr"/>
            <a:lstStyle/>
            <a:p>
              <a:pPr algn="ctr"/>
              <a:endParaRPr lang="fr-FR"/>
            </a:p>
          </p:txBody>
        </p:sp>
        <p:sp>
          <p:nvSpPr>
            <p:cNvPr id="44045" name="Text Box 11"/>
            <p:cNvSpPr txBox="1">
              <a:spLocks noChangeArrowheads="1"/>
            </p:cNvSpPr>
            <p:nvPr/>
          </p:nvSpPr>
          <p:spPr bwMode="auto">
            <a:xfrm>
              <a:off x="4093" y="2916"/>
              <a:ext cx="1572"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000" dirty="0">
                  <a:solidFill>
                    <a:srgbClr val="FF3300"/>
                  </a:solidFill>
                  <a:latin typeface="Gill Sans MT" pitchFamily="34" charset="0"/>
                </a:rPr>
                <a:t>Symboles normalisés</a:t>
              </a:r>
            </a:p>
          </p:txBody>
        </p:sp>
      </p:grpSp>
    </p:spTree>
    <p:extLst>
      <p:ext uri="{BB962C8B-B14F-4D97-AF65-F5344CB8AC3E}">
        <p14:creationId xmlns:p14="http://schemas.microsoft.com/office/powerpoint/2010/main" xmlns="" val="14716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1"/>
            </p:custDataLst>
          </p:nvPr>
        </p:nvSpPr>
        <p:spPr>
          <a:xfrm>
            <a:off x="468313" y="0"/>
            <a:ext cx="8229600" cy="1143000"/>
          </a:xfrm>
        </p:spPr>
        <p:txBody>
          <a:bodyPr>
            <a:normAutofit fontScale="90000"/>
          </a:bodyPr>
          <a:lstStyle/>
          <a:p>
            <a:pPr eaLnBrk="1" hangingPunct="1">
              <a:defRPr/>
            </a:pPr>
            <a:r>
              <a:rPr lang="fr-CA" sz="4000" dirty="0">
                <a:solidFill>
                  <a:schemeClr val="tx1"/>
                </a:solidFill>
              </a:rPr>
              <a:t>Le </a:t>
            </a:r>
            <a:r>
              <a:rPr lang="fr-CA" sz="4000" dirty="0" smtClean="0">
                <a:solidFill>
                  <a:schemeClr val="tx1"/>
                </a:solidFill>
              </a:rPr>
              <a:t>mouvement et le guidage </a:t>
            </a:r>
            <a:r>
              <a:rPr lang="fr-CA" sz="4000" dirty="0">
                <a:solidFill>
                  <a:schemeClr val="tx1"/>
                </a:solidFill>
              </a:rPr>
              <a:t>des pièces</a:t>
            </a:r>
          </a:p>
        </p:txBody>
      </p:sp>
      <p:graphicFrame>
        <p:nvGraphicFramePr>
          <p:cNvPr id="117872" name="Group 112"/>
          <p:cNvGraphicFramePr>
            <a:graphicFrameLocks noGrp="1"/>
          </p:cNvGraphicFramePr>
          <p:nvPr>
            <p:ph type="tbl" idx="1"/>
            <p:custDataLst>
              <p:tags r:id="rId2"/>
            </p:custDataLst>
            <p:extLst>
              <p:ext uri="{D42A27DB-BD31-4B8C-83A1-F6EECF244321}">
                <p14:modId xmlns:p14="http://schemas.microsoft.com/office/powerpoint/2010/main" xmlns="" val="229019896"/>
              </p:ext>
            </p:extLst>
          </p:nvPr>
        </p:nvGraphicFramePr>
        <p:xfrm>
          <a:off x="288032" y="1039806"/>
          <a:ext cx="8604448" cy="5544351"/>
        </p:xfrm>
        <a:graphic>
          <a:graphicData uri="http://schemas.openxmlformats.org/drawingml/2006/table">
            <a:tbl>
              <a:tblPr/>
              <a:tblGrid>
                <a:gridCol w="763513"/>
                <a:gridCol w="5721361"/>
                <a:gridCol w="2119574"/>
              </a:tblGrid>
              <a:tr h="1247688">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7200" b="1" i="0" u="none" strike="noStrike" cap="none" normalizeH="0" baseline="0" dirty="0" smtClean="0">
                        <a:ln>
                          <a:noFill/>
                        </a:ln>
                        <a:solidFill>
                          <a:schemeClr val="tx1"/>
                        </a:solidFill>
                        <a:effectLst/>
                        <a:latin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Translation rectiligne dans un sens</a:t>
                      </a:r>
                      <a:r>
                        <a:rPr kumimoji="0" lang="fr-CA" sz="2800" b="0" i="0" u="none" strike="noStrike" cap="none" normalizeH="0" baseline="0" dirty="0" smtClean="0">
                          <a:ln>
                            <a:noFill/>
                          </a:ln>
                          <a:solidFill>
                            <a:schemeClr val="tx1"/>
                          </a:solidFill>
                          <a:effectLst/>
                          <a:latin typeface="Arial" charset="0"/>
                        </a:rPr>
                        <a:t> </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47688">
                <a:tc vMerge="1">
                  <a:txBody>
                    <a:bodyPr/>
                    <a:lstStyle/>
                    <a:p>
                      <a:endParaRPr lang="fr-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Translation rectiligne dans deux sens</a:t>
                      </a:r>
                      <a:r>
                        <a:rPr kumimoji="0" lang="fr-CA" sz="2800" b="0" i="0" u="none" strike="noStrike" cap="none" normalizeH="0" baseline="0" dirty="0" smtClean="0">
                          <a:ln>
                            <a:noFill/>
                          </a:ln>
                          <a:solidFill>
                            <a:schemeClr val="tx1"/>
                          </a:solidFill>
                          <a:effectLst/>
                          <a:latin typeface="Arial" charset="0"/>
                        </a:rPr>
                        <a:t> </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975">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bl>
          </a:graphicData>
        </a:graphic>
      </p:graphicFrame>
      <p:pic>
        <p:nvPicPr>
          <p:cNvPr id="45074" name="Picture 97"/>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48489" y="1628776"/>
            <a:ext cx="14859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5" name="Picture 98"/>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48489" y="2707010"/>
            <a:ext cx="1428751"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869" name="Picture 109" descr="Translation_1_sens"/>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98808" y="3756548"/>
            <a:ext cx="7333632" cy="2696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77" name="ZoneTexte 6"/>
          <p:cNvSpPr txBox="1">
            <a:spLocks noChangeArrowheads="1"/>
          </p:cNvSpPr>
          <p:nvPr/>
        </p:nvSpPr>
        <p:spPr bwMode="auto">
          <a:xfrm rot="10800000" flipV="1">
            <a:off x="6589017" y="6551765"/>
            <a:ext cx="230346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t>Diapositive inspirée du CDP</a:t>
            </a:r>
          </a:p>
        </p:txBody>
      </p:sp>
    </p:spTree>
    <p:extLst>
      <p:ext uri="{BB962C8B-B14F-4D97-AF65-F5344CB8AC3E}">
        <p14:creationId xmlns:p14="http://schemas.microsoft.com/office/powerpoint/2010/main" xmlns="" val="4163034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7869"/>
                                        </p:tgtEl>
                                        <p:attrNameLst>
                                          <p:attrName>style.visibility</p:attrName>
                                        </p:attrNameLst>
                                      </p:cBhvr>
                                      <p:to>
                                        <p:strVal val="visible"/>
                                      </p:to>
                                    </p:set>
                                    <p:animEffect transition="in" filter="fade">
                                      <p:cBhvr>
                                        <p:cTn id="7" dur="2000"/>
                                        <p:tgtEl>
                                          <p:spTgt spid="117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custDataLst>
              <p:tags r:id="rId1"/>
            </p:custDataLst>
          </p:nvPr>
        </p:nvSpPr>
        <p:spPr>
          <a:xfrm>
            <a:off x="468313" y="269776"/>
            <a:ext cx="8229600" cy="1143000"/>
          </a:xfrm>
        </p:spPr>
        <p:txBody>
          <a:bodyPr>
            <a:noAutofit/>
          </a:bodyPr>
          <a:lstStyle/>
          <a:p>
            <a:pPr>
              <a:defRPr/>
            </a:pPr>
            <a:r>
              <a:rPr lang="fr-CA" sz="4000" dirty="0">
                <a:solidFill>
                  <a:schemeClr val="tx1"/>
                </a:solidFill>
              </a:rPr>
              <a:t>Le mouvement </a:t>
            </a:r>
            <a:r>
              <a:rPr lang="fr-CA" sz="4000" dirty="0" smtClean="0">
                <a:solidFill>
                  <a:schemeClr val="tx1"/>
                </a:solidFill>
              </a:rPr>
              <a:t>et le guidage des </a:t>
            </a:r>
            <a:r>
              <a:rPr lang="fr-CA" sz="4000" dirty="0">
                <a:solidFill>
                  <a:schemeClr val="tx1"/>
                </a:solidFill>
              </a:rPr>
              <a:t>pièces (suite)</a:t>
            </a:r>
          </a:p>
        </p:txBody>
      </p:sp>
      <p:graphicFrame>
        <p:nvGraphicFramePr>
          <p:cNvPr id="121877" name="Group 21"/>
          <p:cNvGraphicFramePr>
            <a:graphicFrameLocks noGrp="1"/>
          </p:cNvGraphicFramePr>
          <p:nvPr>
            <p:ph type="tbl" idx="1"/>
            <p:custDataLst>
              <p:tags r:id="rId2"/>
            </p:custDataLst>
            <p:extLst>
              <p:ext uri="{D42A27DB-BD31-4B8C-83A1-F6EECF244321}">
                <p14:modId xmlns:p14="http://schemas.microsoft.com/office/powerpoint/2010/main" xmlns="" val="3450526585"/>
              </p:ext>
            </p:extLst>
          </p:nvPr>
        </p:nvGraphicFramePr>
        <p:xfrm>
          <a:off x="251521" y="1394223"/>
          <a:ext cx="8640960" cy="5131121"/>
        </p:xfrm>
        <a:graphic>
          <a:graphicData uri="http://schemas.openxmlformats.org/drawingml/2006/table">
            <a:tbl>
              <a:tblPr/>
              <a:tblGrid>
                <a:gridCol w="766753"/>
                <a:gridCol w="5745638"/>
                <a:gridCol w="2128569"/>
              </a:tblGrid>
              <a:tr h="92130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7200" b="1" i="0" u="none" strike="noStrike" cap="none" normalizeH="0" baseline="0" dirty="0" smtClean="0">
                        <a:ln>
                          <a:noFill/>
                        </a:ln>
                        <a:solidFill>
                          <a:schemeClr val="tx1"/>
                        </a:solidFill>
                        <a:effectLst/>
                        <a:latin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Rotation rectiligne dans un sens</a:t>
                      </a:r>
                      <a:r>
                        <a:rPr kumimoji="0" lang="fr-CA" sz="2800" b="0" i="0" u="none" strike="noStrike" cap="none" normalizeH="0" baseline="0" dirty="0" smtClean="0">
                          <a:ln>
                            <a:noFill/>
                          </a:ln>
                          <a:solidFill>
                            <a:schemeClr val="tx1"/>
                          </a:solidFill>
                          <a:effectLst/>
                          <a:latin typeface="Arial"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42373">
                <a:tc vMerge="1">
                  <a:txBody>
                    <a:bodyPr/>
                    <a:lstStyle/>
                    <a:p>
                      <a:endParaRPr lang="fr-CA"/>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Rotation rectiligne dans deux sens</a:t>
                      </a:r>
                      <a:r>
                        <a:rPr kumimoji="0" lang="fr-CA" sz="2800" b="0" i="0" u="none" strike="noStrike" cap="none" normalizeH="0" baseline="0" dirty="0" smtClean="0">
                          <a:ln>
                            <a:noFill/>
                          </a:ln>
                          <a:solidFill>
                            <a:schemeClr val="tx1"/>
                          </a:solidFill>
                          <a:effectLst/>
                          <a:latin typeface="Arial"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67445">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bl>
          </a:graphicData>
        </a:graphic>
      </p:graphicFrame>
      <p:pic>
        <p:nvPicPr>
          <p:cNvPr id="46098" name="Picture 25"/>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64389" y="1518940"/>
            <a:ext cx="86518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9" name="Picture 26"/>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64389" y="2442344"/>
            <a:ext cx="936625"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883" name="Picture 27" descr="Rotation_1_sens"/>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331641" y="3332450"/>
            <a:ext cx="7128792" cy="3155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01" name="ZoneTexte 6"/>
          <p:cNvSpPr txBox="1">
            <a:spLocks noChangeArrowheads="1"/>
          </p:cNvSpPr>
          <p:nvPr/>
        </p:nvSpPr>
        <p:spPr bwMode="auto">
          <a:xfrm rot="10800000" flipV="1">
            <a:off x="6372226" y="6551765"/>
            <a:ext cx="230346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dirty="0"/>
              <a:t>Diapositive inspirée du CDP</a:t>
            </a:r>
          </a:p>
        </p:txBody>
      </p:sp>
    </p:spTree>
    <p:extLst>
      <p:ext uri="{BB962C8B-B14F-4D97-AF65-F5344CB8AC3E}">
        <p14:creationId xmlns:p14="http://schemas.microsoft.com/office/powerpoint/2010/main" xmlns="" val="2311378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1883"/>
                                        </p:tgtEl>
                                        <p:attrNameLst>
                                          <p:attrName>style.visibility</p:attrName>
                                        </p:attrNameLst>
                                      </p:cBhvr>
                                      <p:to>
                                        <p:strVal val="visible"/>
                                      </p:to>
                                    </p:set>
                                    <p:animEffect transition="in" filter="fade">
                                      <p:cBhvr>
                                        <p:cTn id="7" dur="2000"/>
                                        <p:tgtEl>
                                          <p:spTgt spid="12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custDataLst>
              <p:tags r:id="rId1"/>
            </p:custDataLst>
          </p:nvPr>
        </p:nvSpPr>
        <p:spPr>
          <a:xfrm>
            <a:off x="539751" y="381809"/>
            <a:ext cx="8229600" cy="1143000"/>
          </a:xfrm>
        </p:spPr>
        <p:txBody>
          <a:bodyPr>
            <a:noAutofit/>
          </a:bodyPr>
          <a:lstStyle/>
          <a:p>
            <a:pPr>
              <a:defRPr/>
            </a:pPr>
            <a:r>
              <a:rPr lang="fr-CA" sz="4000" dirty="0">
                <a:solidFill>
                  <a:schemeClr val="tx1"/>
                </a:solidFill>
              </a:rPr>
              <a:t>Le mouvement </a:t>
            </a:r>
            <a:r>
              <a:rPr lang="fr-CA" sz="4000" dirty="0" smtClean="0">
                <a:solidFill>
                  <a:schemeClr val="tx1"/>
                </a:solidFill>
              </a:rPr>
              <a:t>et le guidage des </a:t>
            </a:r>
            <a:r>
              <a:rPr lang="fr-CA" sz="4000" dirty="0">
                <a:solidFill>
                  <a:schemeClr val="tx1"/>
                </a:solidFill>
              </a:rPr>
              <a:t>pièces (suite)</a:t>
            </a:r>
          </a:p>
        </p:txBody>
      </p:sp>
      <p:graphicFrame>
        <p:nvGraphicFramePr>
          <p:cNvPr id="122908" name="Group 28"/>
          <p:cNvGraphicFramePr>
            <a:graphicFrameLocks noGrp="1"/>
          </p:cNvGraphicFramePr>
          <p:nvPr>
            <p:ph type="tbl" idx="1"/>
            <p:custDataLst>
              <p:tags r:id="rId2"/>
            </p:custDataLst>
            <p:extLst>
              <p:ext uri="{D42A27DB-BD31-4B8C-83A1-F6EECF244321}">
                <p14:modId xmlns:p14="http://schemas.microsoft.com/office/powerpoint/2010/main" xmlns="" val="2715206693"/>
              </p:ext>
            </p:extLst>
          </p:nvPr>
        </p:nvGraphicFramePr>
        <p:xfrm>
          <a:off x="395288" y="1650223"/>
          <a:ext cx="8229601" cy="4708525"/>
        </p:xfrm>
        <a:graphic>
          <a:graphicData uri="http://schemas.openxmlformats.org/drawingml/2006/table">
            <a:tbl>
              <a:tblPr/>
              <a:tblGrid>
                <a:gridCol w="730251"/>
                <a:gridCol w="5472113"/>
                <a:gridCol w="2027237"/>
              </a:tblGrid>
              <a:tr h="82073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7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Hélicoïdal</a:t>
                      </a:r>
                      <a:r>
                        <a:rPr kumimoji="0" lang="fr-CA" sz="28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87787">
                <a:tc vMerge="1">
                  <a:txBody>
                    <a:bodyPr/>
                    <a:lstStyle/>
                    <a:p>
                      <a:endParaRPr lang="fr-CA"/>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CA"/>
                    </a:p>
                  </a:txBody>
                  <a:tcPr/>
                </a:tc>
              </a:tr>
            </a:tbl>
          </a:graphicData>
        </a:graphic>
      </p:graphicFrame>
      <p:pic>
        <p:nvPicPr>
          <p:cNvPr id="122906" name="Picture 26" descr="Helicoidal"/>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31913" y="2515409"/>
            <a:ext cx="7127875"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20" name="Picture 27" descr="006Helico"/>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92951" y="1861964"/>
            <a:ext cx="11176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21" name="ZoneTexte 5"/>
          <p:cNvSpPr txBox="1">
            <a:spLocks noChangeArrowheads="1"/>
          </p:cNvSpPr>
          <p:nvPr/>
        </p:nvSpPr>
        <p:spPr bwMode="auto">
          <a:xfrm rot="10800000" flipV="1">
            <a:off x="6372226" y="6453352"/>
            <a:ext cx="230346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100" i="1"/>
              <a:t>Diapositive inspirée du CDP</a:t>
            </a:r>
          </a:p>
        </p:txBody>
      </p:sp>
    </p:spTree>
    <p:extLst>
      <p:ext uri="{BB962C8B-B14F-4D97-AF65-F5344CB8AC3E}">
        <p14:creationId xmlns:p14="http://schemas.microsoft.com/office/powerpoint/2010/main" xmlns="" val="1594279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06"/>
                                        </p:tgtEl>
                                        <p:attrNameLst>
                                          <p:attrName>style.visibility</p:attrName>
                                        </p:attrNameLst>
                                      </p:cBhvr>
                                      <p:to>
                                        <p:strVal val="visible"/>
                                      </p:to>
                                    </p:set>
                                    <p:animEffect transition="in" filter="fade">
                                      <p:cBhvr>
                                        <p:cTn id="7" dur="2000"/>
                                        <p:tgtEl>
                                          <p:spTgt spid="12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TotalTime>
  <Words>1320</Words>
  <Application>Microsoft Office PowerPoint</Application>
  <PresentationFormat>Affichage à l'écran (4:3)</PresentationFormat>
  <Paragraphs>231</Paragraphs>
  <Slides>17</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Apothicaire</vt:lpstr>
      <vt:lpstr>CorelDRAW</vt:lpstr>
      <vt:lpstr>Étude des principes</vt:lpstr>
      <vt:lpstr>Diapositive 2</vt:lpstr>
      <vt:lpstr>Diapositive 3</vt:lpstr>
      <vt:lpstr>Diapositive 4</vt:lpstr>
      <vt:lpstr>Le schéma des principes</vt:lpstr>
      <vt:lpstr>Diapositive 6</vt:lpstr>
      <vt:lpstr>Le mouvement et le guidage des pièces</vt:lpstr>
      <vt:lpstr>Le mouvement et le guidage des pièces (suite)</vt:lpstr>
      <vt:lpstr>Le mouvement et le guidage des pièces (suite)</vt:lpstr>
      <vt:lpstr>Les forces d’action</vt:lpstr>
      <vt:lpstr>Les forces d’action (suite)</vt:lpstr>
      <vt:lpstr>Diapositive 12</vt:lpstr>
      <vt:lpstr>Diapositive 13</vt:lpstr>
      <vt:lpstr>Schéma de construction</vt:lpstr>
      <vt:lpstr>Diapositive 15</vt:lpstr>
      <vt:lpstr>Diapositive 16</vt:lpstr>
      <vt:lpstr>Diapositive 17</vt:lpstr>
    </vt:vector>
  </TitlesOfParts>
  <Company>Commission Scolaire des Premières Seigneuries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Étude des principes</dc:title>
  <dc:creator>Formation Générale Des Adultes</dc:creator>
  <cp:lastModifiedBy>Danielle Gilbert</cp:lastModifiedBy>
  <cp:revision>2</cp:revision>
  <dcterms:created xsi:type="dcterms:W3CDTF">2014-03-11T12:51:09Z</dcterms:created>
  <dcterms:modified xsi:type="dcterms:W3CDTF">2014-04-23T15:13:08Z</dcterms:modified>
</cp:coreProperties>
</file>