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277" r:id="rId4"/>
    <p:sldId id="278" r:id="rId5"/>
    <p:sldId id="281" r:id="rId6"/>
    <p:sldId id="280" r:id="rId7"/>
    <p:sldId id="287" r:id="rId8"/>
    <p:sldId id="283" r:id="rId9"/>
    <p:sldId id="288" r:id="rId10"/>
    <p:sldId id="289" r:id="rId11"/>
    <p:sldId id="285" r:id="rId12"/>
    <p:sldId id="286" r:id="rId13"/>
    <p:sldId id="290" r:id="rId14"/>
    <p:sldId id="291" r:id="rId15"/>
    <p:sldId id="292" r:id="rId16"/>
    <p:sldId id="268" r:id="rId17"/>
    <p:sldId id="302" r:id="rId18"/>
    <p:sldId id="263" r:id="rId19"/>
    <p:sldId id="273" r:id="rId20"/>
    <p:sldId id="264" r:id="rId21"/>
    <p:sldId id="265" r:id="rId22"/>
    <p:sldId id="266" r:id="rId23"/>
    <p:sldId id="267" r:id="rId24"/>
    <p:sldId id="269" r:id="rId25"/>
    <p:sldId id="295" r:id="rId26"/>
    <p:sldId id="293" r:id="rId27"/>
    <p:sldId id="306" r:id="rId28"/>
    <p:sldId id="307" r:id="rId29"/>
    <p:sldId id="308" r:id="rId30"/>
    <p:sldId id="303" r:id="rId31"/>
    <p:sldId id="298" r:id="rId32"/>
    <p:sldId id="294" r:id="rId33"/>
    <p:sldId id="305" r:id="rId34"/>
    <p:sldId id="271" r:id="rId35"/>
    <p:sldId id="272" r:id="rId36"/>
    <p:sldId id="301" r:id="rId37"/>
    <p:sldId id="274" r:id="rId38"/>
    <p:sldId id="309" r:id="rId39"/>
    <p:sldId id="275" r:id="rId40"/>
    <p:sldId id="276" r:id="rId41"/>
    <p:sldId id="31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A6E93-B191-4233-8EFE-32893843D2DC}" v="8" dt="2019-01-25T16:47:00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7" autoAdjust="0"/>
    <p:restoredTop sz="86484" autoAdjust="0"/>
  </p:normalViewPr>
  <p:slideViewPr>
    <p:cSldViewPr snapToGrid="0">
      <p:cViewPr varScale="1">
        <p:scale>
          <a:sx n="72" d="100"/>
          <a:sy n="72" d="100"/>
        </p:scale>
        <p:origin x="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48" Type="http://schemas.microsoft.com/office/2015/10/relationships/revisionInfo" Target="revisionInfo.xml"/><Relationship Id="rId49" Type="http://schemas.microsoft.com/office/2016/11/relationships/changesInfo" Target="changesInfos/changesInfo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lahaie@csduroy.qc.ca" userId="S::urn:spo:guest#martinlahaie@csduroy.qc.ca::" providerId="AD" clId="Web-{39260199-62C9-4AD9-9C04-2B22F91497B8}"/>
    <pc:docChg chg="modSld">
      <pc:chgData name="martinlahaie@csduroy.qc.ca" userId="S::urn:spo:guest#martinlahaie@csduroy.qc.ca::" providerId="AD" clId="Web-{39260199-62C9-4AD9-9C04-2B22F91497B8}" dt="2018-04-11T17:32:29.656" v="173"/>
      <pc:docMkLst>
        <pc:docMk/>
      </pc:docMkLst>
      <pc:sldChg chg="modSp">
        <pc:chgData name="martinlahaie@csduroy.qc.ca" userId="S::urn:spo:guest#martinlahaie@csduroy.qc.ca::" providerId="AD" clId="Web-{39260199-62C9-4AD9-9C04-2B22F91497B8}" dt="2018-04-11T17:15:11.710" v="76"/>
        <pc:sldMkLst>
          <pc:docMk/>
          <pc:sldMk cId="1864853949" sldId="257"/>
        </pc:sldMkLst>
        <pc:spChg chg="mod">
          <ac:chgData name="martinlahaie@csduroy.qc.ca" userId="S::urn:spo:guest#martinlahaie@csduroy.qc.ca::" providerId="AD" clId="Web-{39260199-62C9-4AD9-9C04-2B22F91497B8}" dt="2018-04-11T17:15:11.710" v="76"/>
          <ac:spMkLst>
            <pc:docMk/>
            <pc:sldMk cId="1864853949" sldId="257"/>
            <ac:spMk id="3" creationId="{FBFAB9BB-3C25-4037-BD21-E1FBA2188286}"/>
          </ac:spMkLst>
        </pc:spChg>
      </pc:sldChg>
      <pc:sldChg chg="modSp">
        <pc:chgData name="martinlahaie@csduroy.qc.ca" userId="S::urn:spo:guest#martinlahaie@csduroy.qc.ca::" providerId="AD" clId="Web-{39260199-62C9-4AD9-9C04-2B22F91497B8}" dt="2018-04-11T17:32:29.656" v="172"/>
        <pc:sldMkLst>
          <pc:docMk/>
          <pc:sldMk cId="1021754794" sldId="272"/>
        </pc:sldMkLst>
        <pc:spChg chg="mod">
          <ac:chgData name="martinlahaie@csduroy.qc.ca" userId="S::urn:spo:guest#martinlahaie@csduroy.qc.ca::" providerId="AD" clId="Web-{39260199-62C9-4AD9-9C04-2B22F91497B8}" dt="2018-04-11T17:32:29.656" v="172"/>
          <ac:spMkLst>
            <pc:docMk/>
            <pc:sldMk cId="1021754794" sldId="272"/>
            <ac:spMk id="3" creationId="{755F9A52-ACC7-458F-8402-B3608BF6A0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70EA9-4EBF-4C87-984C-594A7F1304AD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15483-9CA2-46F2-801B-85609E3521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485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Vos attentes? 2h30 c’est trop…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15483-9CA2-46F2-801B-85609E352177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102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Jusqu’à 3:15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15483-9CA2-46F2-801B-85609E352177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472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3;15 à 4:30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15483-9CA2-46F2-801B-85609E352177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7880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4:30 à 7:05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15483-9CA2-46F2-801B-85609E352177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618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7:05 à 9:09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15483-9CA2-46F2-801B-85609E352177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155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87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694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29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17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1881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999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1344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7569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731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260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90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295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700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018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730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722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409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1835-D3C0-4EA9-8FFA-4EBB0E668B51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90D7-7C86-40C1-BD01-E7A97ECE89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0022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2.carrefourfga.com/alexandrie/nouveau/ressource_detail.php?idRessource=267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szFuqoh6gE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szFuqoh6gEI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szFuqoh6gEI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1ukbO51W2Kw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szFuqoh6gEI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10aluOYYgXk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dpsciencetechno.org/wp-content/uploads/2015/06/analyse_tec_sec_11x17.pdf" TargetMode="External"/><Relationship Id="rId4" Type="http://schemas.openxmlformats.org/officeDocument/2006/relationships/hyperlink" Target="http://cdpsciencetechno.org/wp-content/uploads/2015/06/concep_sec_11x17.pdf" TargetMode="External"/><Relationship Id="rId5" Type="http://schemas.openxmlformats.org/officeDocument/2006/relationships/hyperlink" Target="https://www.dropbox.com/sh/ost2xy9rae5d7kj/AADT5z5QgrWvwIWDY4rgNo4Pa?dl=0" TargetMode="External"/><Relationship Id="rId6" Type="http://schemas.openxmlformats.org/officeDocument/2006/relationships/hyperlink" Target="https://csvtqcca-my.sharepoint.com/:f:/g/personal/mathieug2_csvt_qc_ca/EvyfO0_Fqm5PkZ2kkmdX9zkBuuFCjUWzipc_7suSrXKhBg?e=ohAr6J" TargetMode="External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psciencetechno.org/documentation/secondaire/outils-et-ressources-pedagogiques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0F6AB3-E3F8-4CDB-844A-39A4F0D4A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037" y="1240971"/>
            <a:ext cx="10851502" cy="3349690"/>
          </a:xfrm>
        </p:spPr>
        <p:txBody>
          <a:bodyPr>
            <a:normAutofit fontScale="90000"/>
          </a:bodyPr>
          <a:lstStyle/>
          <a:p>
            <a:r>
              <a:rPr lang="fr-CA" dirty="0"/>
              <a:t>Résultats d’expérimentations en classe du matériel didactique créé pour le cours SCT-4063-2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7F0D70-1B12-4F92-A196-C6A8D67F5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037" y="4590660"/>
            <a:ext cx="9448800" cy="1860939"/>
          </a:xfrm>
        </p:spPr>
        <p:txBody>
          <a:bodyPr>
            <a:normAutofit/>
          </a:bodyPr>
          <a:lstStyle/>
          <a:p>
            <a:r>
              <a:rPr lang="fr-CA" sz="1800" dirty="0"/>
              <a:t>Par François Guay-Fleurent</a:t>
            </a:r>
          </a:p>
          <a:p>
            <a:r>
              <a:rPr lang="fr-CA" sz="1800" dirty="0"/>
              <a:t>Membre de l’équipe-choc pédagogique</a:t>
            </a:r>
          </a:p>
          <a:p>
            <a:r>
              <a:rPr lang="fr-CA" sz="1800" dirty="0"/>
              <a:t>Rencontre nationale</a:t>
            </a:r>
          </a:p>
          <a:p>
            <a:r>
              <a:rPr lang="fr-CA" sz="1800" dirty="0"/>
              <a:t>25 janvier 2019</a:t>
            </a:r>
          </a:p>
          <a:p>
            <a:r>
              <a:rPr lang="fr-CA" sz="1800" dirty="0"/>
              <a:t>guayfleuref@ecole.csriveraine.qc.ca</a:t>
            </a:r>
          </a:p>
        </p:txBody>
      </p:sp>
    </p:spTree>
    <p:extLst>
      <p:ext uri="{BB962C8B-B14F-4D97-AF65-F5344CB8AC3E}">
        <p14:creationId xmlns:p14="http://schemas.microsoft.com/office/powerpoint/2010/main" val="150308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95CC02-F798-4E59-98B4-45F188B2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20564"/>
            <a:ext cx="8610600" cy="1293028"/>
          </a:xfrm>
        </p:spPr>
        <p:txBody>
          <a:bodyPr/>
          <a:lstStyle/>
          <a:p>
            <a:r>
              <a:rPr lang="fr-CA" dirty="0"/>
              <a:t>Réalité FGA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718E428-332E-4A71-8191-D40C277DA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75FE9D3-F523-4433-A863-ECFBB8285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811" y="1077293"/>
            <a:ext cx="8322135" cy="5411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B8FC73-D07F-4047-92A5-14FF667F7DD0}"/>
              </a:ext>
            </a:extLst>
          </p:cNvPr>
          <p:cNvSpPr/>
          <p:nvPr/>
        </p:nvSpPr>
        <p:spPr>
          <a:xfrm>
            <a:off x="1553965" y="6488668"/>
            <a:ext cx="8969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</a:rPr>
              <a:t>Reproduit du programme d’études Science et technologie de la FGA (MEES, 2018, p. 40).</a:t>
            </a:r>
            <a:endParaRPr lang="fr-CA" sz="11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3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95CC02-F798-4E59-98B4-45F188B2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20564"/>
            <a:ext cx="8610600" cy="1293028"/>
          </a:xfrm>
        </p:spPr>
        <p:txBody>
          <a:bodyPr/>
          <a:lstStyle/>
          <a:p>
            <a:r>
              <a:rPr lang="fr-CA" dirty="0"/>
              <a:t>Réalité FGA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1726C942-CC31-4D72-B950-595D6F2C3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41213"/>
            <a:ext cx="10820400" cy="40241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3200" dirty="0"/>
              <a:t>Cours à suivre pour </a:t>
            </a:r>
            <a:r>
              <a:rPr lang="fr-CA" sz="3200" dirty="0">
                <a:solidFill>
                  <a:schemeClr val="accent2"/>
                </a:solidFill>
              </a:rPr>
              <a:t>compléter</a:t>
            </a:r>
            <a:r>
              <a:rPr lang="fr-CA" sz="3200" dirty="0"/>
              <a:t> les différents parcours du programme </a:t>
            </a:r>
            <a:r>
              <a:rPr lang="fr-CA" sz="3200" dirty="0" err="1"/>
              <a:t>ScT</a:t>
            </a:r>
            <a:r>
              <a:rPr lang="fr-CA" sz="3200" dirty="0"/>
              <a:t> de la FGA</a:t>
            </a:r>
          </a:p>
        </p:txBody>
      </p:sp>
    </p:spTree>
    <p:extLst>
      <p:ext uri="{BB962C8B-B14F-4D97-AF65-F5344CB8AC3E}">
        <p14:creationId xmlns:p14="http://schemas.microsoft.com/office/powerpoint/2010/main" val="156169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95CC02-F798-4E59-98B4-45F188B2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20564"/>
            <a:ext cx="8610600" cy="1293028"/>
          </a:xfrm>
        </p:spPr>
        <p:txBody>
          <a:bodyPr/>
          <a:lstStyle/>
          <a:p>
            <a:r>
              <a:rPr lang="fr-CA" dirty="0"/>
              <a:t>Réalité FGA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23CC407-5C08-4669-9D8F-68C35649E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E7D5532-6F0C-4DAA-B477-7AE0EDE5A5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1" y="1119673"/>
            <a:ext cx="4609323" cy="563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06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95CC02-F798-4E59-98B4-45F188B2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20564"/>
            <a:ext cx="8610600" cy="1293028"/>
          </a:xfrm>
        </p:spPr>
        <p:txBody>
          <a:bodyPr/>
          <a:lstStyle/>
          <a:p>
            <a:r>
              <a:rPr lang="fr-CA" dirty="0"/>
              <a:t>Réalité FGA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23CC407-5C08-4669-9D8F-68C35649E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Bref…que fait-on?</a:t>
            </a:r>
          </a:p>
        </p:txBody>
      </p:sp>
    </p:spTree>
    <p:extLst>
      <p:ext uri="{BB962C8B-B14F-4D97-AF65-F5344CB8AC3E}">
        <p14:creationId xmlns:p14="http://schemas.microsoft.com/office/powerpoint/2010/main" val="2744435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D4C1DA-6EF9-4D3E-8F8F-71B47789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Problématique à l’origine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0B861AA-E070-4034-B20E-ED5CECF01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pic>
        <p:nvPicPr>
          <p:cNvPr id="6146" name="Picture 2" descr="Route, Autoroute, Voyage, Asphalte, Ciel, Paysage">
            <a:extLst>
              <a:ext uri="{FF2B5EF4-FFF2-40B4-BE49-F238E27FC236}">
                <a16:creationId xmlns:a16="http://schemas.microsoft.com/office/drawing/2014/main" xmlns="" id="{72FF07C3-81F7-4BEC-8967-C3B49F30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6845" y="2055359"/>
            <a:ext cx="7318310" cy="480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6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910BA2-E458-4BDB-BF85-95611F07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 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77EAE80-8330-41FF-A19B-420933E96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241" y="2194560"/>
            <a:ext cx="4330958" cy="4024125"/>
          </a:xfrm>
        </p:spPr>
        <p:txBody>
          <a:bodyPr/>
          <a:lstStyle/>
          <a:p>
            <a:r>
              <a:rPr lang="fr-CA" dirty="0">
                <a:hlinkClick r:id="rId2"/>
              </a:rPr>
              <a:t>Alexandrie FGA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12290" name="Picture 2" descr="SCT-4063-2 â La mÃ©canisation du travail">
            <a:extLst>
              <a:ext uri="{FF2B5EF4-FFF2-40B4-BE49-F238E27FC236}">
                <a16:creationId xmlns:a16="http://schemas.microsoft.com/office/drawing/2014/main" xmlns="" id="{72741FC1-91FE-4BC2-8DB2-52FA046A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79" y="1427583"/>
            <a:ext cx="4930083" cy="493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525B520-E70F-4F9E-BFB7-BF3E52BB2BB6}"/>
              </a:ext>
            </a:extLst>
          </p:cNvPr>
          <p:cNvSpPr txBox="1"/>
          <p:nvPr/>
        </p:nvSpPr>
        <p:spPr>
          <a:xfrm>
            <a:off x="755780" y="6488668"/>
            <a:ext cx="358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Source : https://sofad.qc.ca/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DD26A00-F201-461A-8609-B8BFFD0B9E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2" y="2780665"/>
            <a:ext cx="3918859" cy="3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C89ABA-0983-4446-A941-DC292F79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Cheminement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07CBBF6-D315-4000-A418-8E26D8E9A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512E845-42B7-45FD-BF33-53C4E7DA68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396" y="74646"/>
            <a:ext cx="5278016" cy="67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30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74FD6A5-CE29-432B-922A-3748E2B6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440" y="764373"/>
            <a:ext cx="8610600" cy="1293028"/>
          </a:xfrm>
        </p:spPr>
        <p:txBody>
          <a:bodyPr/>
          <a:lstStyle/>
          <a:p>
            <a:r>
              <a:rPr lang="fr-CA" dirty="0"/>
              <a:t>Témoignages d’enseignants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B2BDC65-5280-4216-846D-8166E001B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Quelle SA avez-vous la plus appréciée?</a:t>
            </a:r>
          </a:p>
          <a:p>
            <a:endParaRPr lang="fr-CA" dirty="0"/>
          </a:p>
          <a:p>
            <a:r>
              <a:rPr lang="fr-CA" dirty="0">
                <a:hlinkClick r:id="rId3"/>
              </a:rPr>
              <a:t>https://youtu.be/szFuqoh6gEI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61076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823DB33-17D0-4751-A9CC-B5A7122FB2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726" y="1045029"/>
            <a:ext cx="5680866" cy="3815392"/>
          </a:xfrm>
          <a:prstGeom prst="rect">
            <a:avLst/>
          </a:prstGeom>
        </p:spPr>
      </p:pic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xmlns="" id="{BA090C95-253C-4B83-BF1C-4E1C7B7F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EA7F19E-C1DB-45F3-8108-357129062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719" y="2127379"/>
            <a:ext cx="5131836" cy="431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8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01D27E8-94B3-4838-9C07-9B40E8F2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878" y="3019275"/>
            <a:ext cx="2779122" cy="37054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B9F4AAB-BA79-4829-81CC-4C192CBDF0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28" y="1187132"/>
            <a:ext cx="5645273" cy="4233955"/>
          </a:xfrm>
          <a:prstGeom prst="rect">
            <a:avLst/>
          </a:prstGeom>
        </p:spPr>
      </p:pic>
      <p:pic>
        <p:nvPicPr>
          <p:cNvPr id="11" name="Espace réservé du contenu 5">
            <a:extLst>
              <a:ext uri="{FF2B5EF4-FFF2-40B4-BE49-F238E27FC236}">
                <a16:creationId xmlns:a16="http://schemas.microsoft.com/office/drawing/2014/main" xmlns="" id="{ACC7598F-BB7C-40BB-8ED0-43EF1DCBA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346" y="1763569"/>
            <a:ext cx="3418782" cy="4558377"/>
          </a:xfrm>
        </p:spPr>
      </p:pic>
    </p:spTree>
    <p:extLst>
      <p:ext uri="{BB962C8B-B14F-4D97-AF65-F5344CB8AC3E}">
        <p14:creationId xmlns:p14="http://schemas.microsoft.com/office/powerpoint/2010/main" val="426752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B8B1D9-7467-49D3-AD95-A2A17ED7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79558EE-3320-4388-88FF-5A4BA8D26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741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CA" dirty="0"/>
              <a:t>Ce cours est-il obligatoire? Réalité FGJ vs FGA</a:t>
            </a:r>
          </a:p>
          <a:p>
            <a:pPr>
              <a:lnSpc>
                <a:spcPct val="150000"/>
              </a:lnSpc>
            </a:pPr>
            <a:r>
              <a:rPr lang="fr-CA" dirty="0"/>
              <a:t>Problématique à l’origine du matériel développé</a:t>
            </a:r>
          </a:p>
          <a:p>
            <a:pPr>
              <a:lnSpc>
                <a:spcPct val="150000"/>
              </a:lnSpc>
            </a:pPr>
            <a:r>
              <a:rPr lang="fr-CA" dirty="0"/>
              <a:t>Situation actuelle</a:t>
            </a:r>
          </a:p>
          <a:p>
            <a:pPr>
              <a:lnSpc>
                <a:spcPct val="150000"/>
              </a:lnSpc>
            </a:pPr>
            <a:r>
              <a:rPr lang="fr-CA" dirty="0"/>
              <a:t>Survol du matériel</a:t>
            </a:r>
          </a:p>
          <a:p>
            <a:pPr>
              <a:lnSpc>
                <a:spcPct val="150000"/>
              </a:lnSpc>
            </a:pPr>
            <a:r>
              <a:rPr lang="fr-CA" dirty="0"/>
              <a:t>Résultats d’expérimentations avec extraits vidéos</a:t>
            </a:r>
          </a:p>
          <a:p>
            <a:pPr>
              <a:lnSpc>
                <a:spcPct val="150000"/>
              </a:lnSpc>
            </a:pPr>
            <a:r>
              <a:rPr lang="fr-CA" dirty="0"/>
              <a:t>Aménagement nécessaire et outillage nécessaires pour le cours</a:t>
            </a:r>
          </a:p>
          <a:p>
            <a:pPr>
              <a:lnSpc>
                <a:spcPct val="150000"/>
              </a:lnSpc>
            </a:pPr>
            <a:r>
              <a:rPr lang="fr-CA" dirty="0"/>
              <a:t>Discussion</a:t>
            </a:r>
          </a:p>
          <a:p>
            <a:pPr>
              <a:lnSpc>
                <a:spcPct val="150000"/>
              </a:lnSpc>
            </a:pPr>
            <a:r>
              <a:rPr lang="fr-CA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68056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0232293-6D02-45CB-8B32-B6A40AE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8B8E4B2-4C14-4ACC-A3DE-9E029C196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629" y="1555245"/>
            <a:ext cx="5719666" cy="36361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6958607-3F9C-44ED-BC66-2FE7F10BE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8810" y="2212180"/>
            <a:ext cx="4599419" cy="41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4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0232293-6D02-45CB-8B32-B6A40AE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4A2101E-4395-49FB-A0D5-F0DDCBC0A9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371" y="1739497"/>
            <a:ext cx="5700234" cy="30324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5B82129-A85F-4D12-BEE2-BC811CDDF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0356" y="3050449"/>
            <a:ext cx="5808359" cy="344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82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0232293-6D02-45CB-8B32-B6A40AE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D15EEEF-5ABE-4112-AE46-B7EA75FB9D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297" y="634482"/>
            <a:ext cx="2937128" cy="59529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5E1D872-3357-40EC-BC70-642AC07371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489" y="2057401"/>
            <a:ext cx="4754821" cy="44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60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0232293-6D02-45CB-8B32-B6A40AE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D0FA395-51DF-48B4-A625-2E0134F6BD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951" y="1869136"/>
            <a:ext cx="6428791" cy="43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19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B1FA3-CB7B-4287-B071-8EB80BFB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0232293-6D02-45CB-8B32-B6A40AE9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F599BA4-E85B-4A0D-A61D-CEC740B2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8" y="951722"/>
            <a:ext cx="3974841" cy="54210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CC3808F-84F9-4BB9-9C08-21106BCAE6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5663" y="3200400"/>
            <a:ext cx="7931020" cy="32843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D34D3B-D52B-4A97-8AF1-A8D5C2EC55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2453" y="1014956"/>
            <a:ext cx="3107094" cy="20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4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4EDE16-6348-4624-AB1E-0787E848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47" y="764373"/>
            <a:ext cx="10638453" cy="1293028"/>
          </a:xfrm>
        </p:spPr>
        <p:txBody>
          <a:bodyPr/>
          <a:lstStyle/>
          <a:p>
            <a:r>
              <a:rPr lang="fr-CA" dirty="0"/>
              <a:t>témoignages d’enseignants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341E29D-A5B5-4AAF-9526-1CC0FE3EA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Quand vous redonnerez le cours, que ferez-vous différemment?</a:t>
            </a:r>
          </a:p>
          <a:p>
            <a:endParaRPr lang="fr-CA" dirty="0"/>
          </a:p>
          <a:p>
            <a:r>
              <a:rPr lang="fr-CA" dirty="0">
                <a:hlinkClick r:id="rId3"/>
              </a:rPr>
              <a:t>https://youtu.be/szFuqoh6gEI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3850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2B856C-40B0-4B6B-BD7B-08B2C17B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Résultats d’expérimentations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2A1ADC6-7136-4A27-9F14-924151F83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sz="2800" dirty="0"/>
          </a:p>
          <a:p>
            <a:r>
              <a:rPr lang="fr-CA" sz="2800" dirty="0"/>
              <a:t>3 mises à l’essai dans 3 CS</a:t>
            </a:r>
          </a:p>
          <a:p>
            <a:endParaRPr lang="fr-CA" sz="2800" dirty="0"/>
          </a:p>
          <a:p>
            <a:r>
              <a:rPr lang="fr-CA" sz="2800" dirty="0"/>
              <a:t>10 adultes, dont 5 qui ont terminé le cours</a:t>
            </a:r>
          </a:p>
          <a:p>
            <a:endParaRPr lang="fr-CA" sz="2800" dirty="0"/>
          </a:p>
          <a:p>
            <a:r>
              <a:rPr lang="fr-CA" sz="2800" dirty="0"/>
              <a:t>Expérience à la CSDM</a:t>
            </a:r>
          </a:p>
        </p:txBody>
      </p:sp>
    </p:spTree>
    <p:extLst>
      <p:ext uri="{BB962C8B-B14F-4D97-AF65-F5344CB8AC3E}">
        <p14:creationId xmlns:p14="http://schemas.microsoft.com/office/powerpoint/2010/main" val="2810604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2203CC6-FBE6-4621-A368-BA851A0B6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960" y="764373"/>
            <a:ext cx="3571240" cy="1293028"/>
          </a:xfrm>
        </p:spPr>
        <p:txBody>
          <a:bodyPr/>
          <a:lstStyle/>
          <a:p>
            <a:r>
              <a:rPr lang="fr-CA" dirty="0"/>
              <a:t>CS de Montréal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D66F4A2-5DCC-49AF-B019-FF9A57016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E9E0D65-B568-4ADC-8FAC-4D2B722188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398" y="3027680"/>
            <a:ext cx="5657601" cy="37717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5984CC8-7932-4D0A-8674-E394A0C45C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7071359" cy="47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1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BD70CD-263A-413B-8FBA-54AF1883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240" y="189186"/>
            <a:ext cx="4148959" cy="1868215"/>
          </a:xfrm>
        </p:spPr>
        <p:txBody>
          <a:bodyPr/>
          <a:lstStyle/>
          <a:p>
            <a:r>
              <a:rPr lang="fr-CA" dirty="0"/>
              <a:t>CS du Chemin-du-</a:t>
            </a:r>
            <a:r>
              <a:rPr lang="fr-CA" dirty="0" err="1"/>
              <a:t>roy</a:t>
            </a:r>
            <a:endParaRPr lang="fr-CA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xmlns="" id="{431449F5-04A1-440E-B653-FA4322749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00" y="2921876"/>
            <a:ext cx="5348272" cy="4024313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7CB8D28-CCF8-4D64-BD52-E7769F8223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469" y="-848280"/>
            <a:ext cx="7363369" cy="55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79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BE85F5-A588-4696-BAA2-E6A1BE47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8" y="764373"/>
            <a:ext cx="2885442" cy="1293028"/>
          </a:xfrm>
        </p:spPr>
        <p:txBody>
          <a:bodyPr>
            <a:normAutofit fontScale="90000"/>
          </a:bodyPr>
          <a:lstStyle/>
          <a:p>
            <a:r>
              <a:rPr lang="fr-CA" dirty="0"/>
              <a:t>CS de la Beauce-</a:t>
            </a:r>
            <a:r>
              <a:rPr lang="fr-CA" dirty="0" err="1"/>
              <a:t>Etchemin</a:t>
            </a:r>
            <a:endParaRPr lang="fr-CA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D49A10BA-9B59-44CE-99C2-DAD3E9898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531" y="2821774"/>
            <a:ext cx="6036469" cy="402431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5524D7E-A55A-4D6F-8AA1-7473856761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2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D15A924-A070-481B-8D87-1E4EEF16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Obligatoire?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8D5CEB86-662F-49F6-8135-B4D60DBF5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658" y="1870319"/>
            <a:ext cx="4721144" cy="4721144"/>
          </a:xfrm>
        </p:spPr>
      </p:pic>
    </p:spTree>
    <p:extLst>
      <p:ext uri="{BB962C8B-B14F-4D97-AF65-F5344CB8AC3E}">
        <p14:creationId xmlns:p14="http://schemas.microsoft.com/office/powerpoint/2010/main" val="1494859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4EDE16-6348-4624-AB1E-0787E848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47" y="764373"/>
            <a:ext cx="10638453" cy="1293028"/>
          </a:xfrm>
        </p:spPr>
        <p:txBody>
          <a:bodyPr/>
          <a:lstStyle/>
          <a:p>
            <a:r>
              <a:rPr lang="fr-CA" dirty="0"/>
              <a:t>témoignages d’enseignants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341E29D-A5B5-4AAF-9526-1CC0FE3EA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plus beau moment de l’expérimentation?</a:t>
            </a:r>
          </a:p>
          <a:p>
            <a:r>
              <a:rPr lang="fr-CA" dirty="0"/>
              <a:t>Le moment le plus difficile?</a:t>
            </a:r>
          </a:p>
          <a:p>
            <a:endParaRPr lang="fr-CA" dirty="0"/>
          </a:p>
          <a:p>
            <a:r>
              <a:rPr lang="fr-CA" dirty="0">
                <a:hlinkClick r:id="rId3"/>
              </a:rPr>
              <a:t>https://youtu.be/szFuqoh6gEI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8312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4EDE16-6348-4624-AB1E-0787E848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47" y="764373"/>
            <a:ext cx="10638453" cy="1293028"/>
          </a:xfrm>
        </p:spPr>
        <p:txBody>
          <a:bodyPr/>
          <a:lstStyle/>
          <a:p>
            <a:r>
              <a:rPr lang="fr-CA" dirty="0"/>
              <a:t>témoignage D’un adulte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341E29D-A5B5-4AAF-9526-1CC0FE3EA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Réponses et mot de la fin.</a:t>
            </a:r>
          </a:p>
          <a:p>
            <a:endParaRPr lang="fr-CA" dirty="0"/>
          </a:p>
          <a:p>
            <a:r>
              <a:rPr lang="fr-CA" dirty="0">
                <a:hlinkClick r:id="rId2"/>
              </a:rPr>
              <a:t>www.youtube.com/watch?v=1ukbO51W2Kw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58430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2B856C-40B0-4B6B-BD7B-08B2C17B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Résultats d’expérimentations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2A1ADC6-7136-4A27-9F14-924151F83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285376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/>
              <a:t>Constats :</a:t>
            </a:r>
          </a:p>
          <a:p>
            <a:r>
              <a:rPr lang="fr-CA" sz="2800" dirty="0"/>
              <a:t>Cours préalable sur le langage des lignes</a:t>
            </a:r>
          </a:p>
          <a:p>
            <a:r>
              <a:rPr lang="fr-CA" sz="2800" dirty="0"/>
              <a:t>Présence du TTP un atout, mais possible de faire autrement</a:t>
            </a:r>
          </a:p>
          <a:p>
            <a:r>
              <a:rPr lang="fr-CA" sz="2800" dirty="0"/>
              <a:t>30 à 50% du temps à l’atelier</a:t>
            </a:r>
          </a:p>
          <a:p>
            <a:r>
              <a:rPr lang="fr-CA" sz="2800" dirty="0"/>
              <a:t>Sélection de matériel et planification à faire</a:t>
            </a:r>
          </a:p>
          <a:p>
            <a:r>
              <a:rPr lang="fr-CA" sz="2800" dirty="0"/>
              <a:t>Enseignants et adultes ont aimé différentes activités</a:t>
            </a:r>
          </a:p>
          <a:p>
            <a:r>
              <a:rPr lang="fr-CA" sz="2800" dirty="0"/>
              <a:t>Outils de base nécessaires, aménagement complet apprécié</a:t>
            </a:r>
          </a:p>
          <a:p>
            <a:endParaRPr lang="fr-CA" sz="2800" dirty="0"/>
          </a:p>
          <a:p>
            <a:endParaRPr lang="fr-CA" sz="2800" dirty="0"/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034924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4EDE16-6348-4624-AB1E-0787E848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47" y="764373"/>
            <a:ext cx="10638453" cy="1293028"/>
          </a:xfrm>
        </p:spPr>
        <p:txBody>
          <a:bodyPr/>
          <a:lstStyle/>
          <a:p>
            <a:r>
              <a:rPr lang="fr-CA" dirty="0"/>
              <a:t>témoignages d’enseignants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341E29D-A5B5-4AAF-9526-1CC0FE3EA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Un mot de la fin pour les enseignantes et les enseignants? Des recommandations?</a:t>
            </a:r>
          </a:p>
          <a:p>
            <a:endParaRPr lang="fr-CA" dirty="0"/>
          </a:p>
          <a:p>
            <a:r>
              <a:rPr lang="fr-CA" dirty="0">
                <a:hlinkClick r:id="rId3"/>
              </a:rPr>
              <a:t>https://youtu.be/szFuqoh6gEI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48399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2B856C-40B0-4B6B-BD7B-08B2C17B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 et échanges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2A1ADC6-7136-4A27-9F14-924151F83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sz="2800" dirty="0"/>
          </a:p>
          <a:p>
            <a:r>
              <a:rPr lang="fr-CA" sz="2800" dirty="0"/>
              <a:t>Matériel didactique</a:t>
            </a:r>
          </a:p>
          <a:p>
            <a:r>
              <a:rPr lang="fr-CA" sz="2800" dirty="0"/>
              <a:t>Évaluation</a:t>
            </a:r>
          </a:p>
          <a:p>
            <a:r>
              <a:rPr lang="fr-CA" sz="2800" dirty="0"/>
              <a:t>Accompagnement des enseignants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F825296-0998-47B9-A2B4-9A997B5EDFA2}"/>
              </a:ext>
            </a:extLst>
          </p:cNvPr>
          <p:cNvSpPr txBox="1"/>
          <p:nvPr/>
        </p:nvSpPr>
        <p:spPr>
          <a:xfrm>
            <a:off x="1986280" y="6355844"/>
            <a:ext cx="848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Source des images décoratives dans la présentation : www.pixabay.com</a:t>
            </a:r>
          </a:p>
        </p:txBody>
      </p:sp>
    </p:spTree>
    <p:extLst>
      <p:ext uri="{BB962C8B-B14F-4D97-AF65-F5344CB8AC3E}">
        <p14:creationId xmlns:p14="http://schemas.microsoft.com/office/powerpoint/2010/main" val="7350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DD1D7B-7F80-45D8-B0A5-371C0591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Discussion sur les solutions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55F9A52-ACC7-458F-8402-B3608BF6A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CA" dirty="0"/>
          </a:p>
          <a:p>
            <a:r>
              <a:rPr lang="fr-CA" sz="2800" dirty="0"/>
              <a:t>Des solutions pour offrir ce cours?</a:t>
            </a:r>
          </a:p>
          <a:p>
            <a:pPr marL="0" indent="0">
              <a:buNone/>
            </a:pPr>
            <a:endParaRPr lang="fr-CA" sz="2800" dirty="0"/>
          </a:p>
          <a:p>
            <a:endParaRPr lang="fr-CA" sz="2800" dirty="0"/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021754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0AB4CC-BEA4-4ABB-91F5-FBD2CC71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Aménagement et Outillage nécessaires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916B57-0D83-41F3-B1F7-F32A3F14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9" y="1726602"/>
            <a:ext cx="5079991" cy="823912"/>
          </a:xfrm>
        </p:spPr>
        <p:txBody>
          <a:bodyPr/>
          <a:lstStyle/>
          <a:p>
            <a:r>
              <a:rPr lang="fr-CA" dirty="0"/>
              <a:t>Aménagement et </a:t>
            </a:r>
            <a:r>
              <a:rPr lang="fr-CA" dirty="0">
                <a:hlinkClick r:id="rId2"/>
              </a:rPr>
              <a:t>outillage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836B92B-D145-4C41-AE5E-F8B45E7A2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827866"/>
            <a:ext cx="5311775" cy="3633894"/>
          </a:xfrm>
        </p:spPr>
        <p:txBody>
          <a:bodyPr>
            <a:normAutofit/>
          </a:bodyPr>
          <a:lstStyle/>
          <a:p>
            <a:r>
              <a:rPr lang="fr-CA" dirty="0"/>
              <a:t>Table de travail</a:t>
            </a:r>
          </a:p>
          <a:p>
            <a:r>
              <a:rPr lang="fr-CA" dirty="0"/>
              <a:t>Équerre et ruban à mesurer</a:t>
            </a:r>
          </a:p>
          <a:p>
            <a:r>
              <a:rPr lang="fr-CA" dirty="0"/>
              <a:t>Scie à dos avec boite à onglets</a:t>
            </a:r>
          </a:p>
          <a:p>
            <a:r>
              <a:rPr lang="fr-CA" dirty="0"/>
              <a:t>Perceuse manuelle et forets</a:t>
            </a:r>
          </a:p>
          <a:p>
            <a:r>
              <a:rPr lang="fr-CA" dirty="0"/>
              <a:t>Étau ou serres</a:t>
            </a:r>
          </a:p>
          <a:p>
            <a:r>
              <a:rPr lang="fr-CA" dirty="0"/>
              <a:t>Bloc à sabler</a:t>
            </a:r>
          </a:p>
          <a:p>
            <a:r>
              <a:rPr lang="fr-CA" dirty="0"/>
              <a:t>Clés, tournevis, pinces, marteau</a:t>
            </a:r>
          </a:p>
          <a:p>
            <a:r>
              <a:rPr lang="fr-CA" dirty="0"/>
              <a:t>Couteau à lame rétractable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B1C95BD-E781-4E51-9237-0B6686D3E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1736762"/>
            <a:ext cx="5105400" cy="823912"/>
          </a:xfrm>
        </p:spPr>
        <p:txBody>
          <a:bodyPr/>
          <a:lstStyle/>
          <a:p>
            <a:r>
              <a:rPr lang="fr-CA" dirty="0"/>
              <a:t>Autres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22575BB-6E5D-422B-A544-D4ECF7E78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7546"/>
            <a:ext cx="5334000" cy="3247814"/>
          </a:xfrm>
        </p:spPr>
        <p:txBody>
          <a:bodyPr/>
          <a:lstStyle/>
          <a:p>
            <a:r>
              <a:rPr lang="fr-CA" dirty="0"/>
              <a:t>Lunettes de protection</a:t>
            </a:r>
          </a:p>
          <a:p>
            <a:r>
              <a:rPr lang="fr-CA" dirty="0"/>
              <a:t>Tabliers</a:t>
            </a:r>
          </a:p>
          <a:p>
            <a:r>
              <a:rPr lang="fr-CA" dirty="0"/>
              <a:t>Colles</a:t>
            </a:r>
          </a:p>
          <a:p>
            <a:r>
              <a:rPr lang="fr-CA" dirty="0"/>
              <a:t>Accès à une perceuse à colonne pour la préparation</a:t>
            </a:r>
          </a:p>
          <a:p>
            <a:r>
              <a:rPr lang="fr-CA" dirty="0"/>
              <a:t>Accès à un banc de scie pour la préparation si le contreplaqué est employé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9204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DB660C-0773-4746-86EE-EBB4B4DC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Ressources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EA603E8-7478-4E4E-BAF4-014885EFA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Affiches du </a:t>
            </a:r>
            <a:r>
              <a:rPr lang="fr-CA" dirty="0">
                <a:hlinkClick r:id="rId2"/>
              </a:rPr>
              <a:t>CDP</a:t>
            </a:r>
            <a:r>
              <a:rPr lang="fr-CA" dirty="0"/>
              <a:t> et documentation en lien avec l’atelier et le laboratoire</a:t>
            </a:r>
          </a:p>
          <a:p>
            <a:endParaRPr lang="fr-CA" dirty="0"/>
          </a:p>
          <a:p>
            <a:r>
              <a:rPr lang="fr-CA" dirty="0">
                <a:hlinkClick r:id="rId3"/>
              </a:rPr>
              <a:t>Affiche</a:t>
            </a:r>
            <a:r>
              <a:rPr lang="fr-CA" dirty="0"/>
              <a:t> sur la démarche d’analyse technologique</a:t>
            </a:r>
          </a:p>
          <a:p>
            <a:endParaRPr lang="fr-CA" dirty="0"/>
          </a:p>
          <a:p>
            <a:r>
              <a:rPr lang="fr-CA" dirty="0">
                <a:hlinkClick r:id="rId4"/>
              </a:rPr>
              <a:t>Affiche</a:t>
            </a:r>
            <a:r>
              <a:rPr lang="fr-CA" dirty="0"/>
              <a:t> sur la démarche de conception technologique</a:t>
            </a:r>
          </a:p>
          <a:p>
            <a:endParaRPr lang="fr-CA" dirty="0"/>
          </a:p>
          <a:p>
            <a:r>
              <a:rPr lang="fr-CA" dirty="0">
                <a:hlinkClick r:id="rId5"/>
              </a:rPr>
              <a:t>Lien</a:t>
            </a:r>
            <a:r>
              <a:rPr lang="fr-CA" dirty="0"/>
              <a:t> vers les documents numérique</a:t>
            </a:r>
          </a:p>
          <a:p>
            <a:endParaRPr lang="fr-CA" dirty="0"/>
          </a:p>
          <a:p>
            <a:r>
              <a:rPr lang="fr-CA" dirty="0">
                <a:hlinkClick r:id="rId6"/>
              </a:rPr>
              <a:t>Lien</a:t>
            </a:r>
            <a:r>
              <a:rPr lang="fr-CA" dirty="0"/>
              <a:t> vers les planifications de Guy Mathieu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1A6C916-172C-40B9-B4FF-95AF705B48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245" y="4520683"/>
            <a:ext cx="662474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74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568944B-CA49-4489-AAF8-DC212AB9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6329A92-30AC-4038-A1B5-814504FB5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Partage d’expériences avec ce cours</a:t>
            </a:r>
          </a:p>
        </p:txBody>
      </p:sp>
    </p:spTree>
    <p:extLst>
      <p:ext uri="{BB962C8B-B14F-4D97-AF65-F5344CB8AC3E}">
        <p14:creationId xmlns:p14="http://schemas.microsoft.com/office/powerpoint/2010/main" val="13471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AA8C61-9156-47F8-BF35-27DD7CFF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23FED9A-B4F9-4B8A-922A-534095EB9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BEF76BF-5FD9-4A44-8172-39ED5EC92F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2229" y="0"/>
            <a:ext cx="9004040" cy="68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95CC02-F798-4E59-98B4-45F188B2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20564"/>
            <a:ext cx="8610600" cy="1293028"/>
          </a:xfrm>
        </p:spPr>
        <p:txBody>
          <a:bodyPr/>
          <a:lstStyle/>
          <a:p>
            <a:r>
              <a:rPr lang="fr-CA" dirty="0"/>
              <a:t>Réalité FGJ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718E428-332E-4A71-8191-D40C277DA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3592"/>
            <a:ext cx="10820400" cy="523913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b="1" dirty="0"/>
              <a:t>Note au lecteur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Ce document présente le programme optionnel de science et environnement. Ce programme, offert à la deuxième année du parcours de formation générale appliquée, </a:t>
            </a:r>
            <a:r>
              <a:rPr lang="fr-FR" b="1" dirty="0">
                <a:solidFill>
                  <a:schemeClr val="accent2"/>
                </a:solidFill>
              </a:rPr>
              <a:t>est un complément au programme d’applications technologiques et scientifiques</a:t>
            </a:r>
            <a:r>
              <a:rPr lang="fr-FR" dirty="0"/>
              <a:t>. Il donne accès aux programmes optionnels offerts en science et technologie à la dernière année du secondaire. Il se caractérise par la nature de son contenu, </a:t>
            </a:r>
            <a:r>
              <a:rPr lang="fr-FR" dirty="0">
                <a:solidFill>
                  <a:schemeClr val="accent2"/>
                </a:solidFill>
              </a:rPr>
              <a:t>constitué uniquement de concepts d'ordre scientifique</a:t>
            </a:r>
            <a:r>
              <a:rPr lang="fr-FR" dirty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55711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A51FBBC-6C04-4F5D-808E-57E7DF70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96E4DBC-3C36-47F3-906B-F4BFD785C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08B71D3-7440-46CA-8EED-0A8AB6D361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7541" y="-34893"/>
            <a:ext cx="8948057" cy="68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25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6121E7-B9CD-44C3-8212-8548E6B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Exemples analyse technologique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62B3483-8196-49B3-BF6C-E86058250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942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95CC02-F798-4E59-98B4-45F188B2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20564"/>
            <a:ext cx="8610600" cy="1293028"/>
          </a:xfrm>
        </p:spPr>
        <p:txBody>
          <a:bodyPr/>
          <a:lstStyle/>
          <a:p>
            <a:r>
              <a:rPr lang="fr-CA" dirty="0"/>
              <a:t>Réalité FGJ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A3915C9D-C3D2-4F09-9678-AFEBF06D5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B3E2D26-DAD0-4095-AD5D-542E55EE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657" y="1413592"/>
            <a:ext cx="9484004" cy="50525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63ABD3-ECD5-4662-8C01-A37D7F857806}"/>
              </a:ext>
            </a:extLst>
          </p:cNvPr>
          <p:cNvSpPr/>
          <p:nvPr/>
        </p:nvSpPr>
        <p:spPr>
          <a:xfrm>
            <a:off x="2017356" y="6466114"/>
            <a:ext cx="7933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</a:rPr>
              <a:t>(Reproduit du PFEQ (MELS, 2007)</a:t>
            </a:r>
            <a:endParaRPr lang="fr-CA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5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95CC02-F798-4E59-98B4-45F188B2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20564"/>
            <a:ext cx="8610600" cy="1293028"/>
          </a:xfrm>
        </p:spPr>
        <p:txBody>
          <a:bodyPr/>
          <a:lstStyle/>
          <a:p>
            <a:r>
              <a:rPr lang="fr-CA" dirty="0"/>
              <a:t>Réalité FGJ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718E428-332E-4A71-8191-D40C277DA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23E3BD6-215B-4449-8B00-3EFEE96E24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248" y="1278126"/>
            <a:ext cx="9545218" cy="48520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F225EE-F83F-4D82-9308-48956CE2258B}"/>
              </a:ext>
            </a:extLst>
          </p:cNvPr>
          <p:cNvSpPr/>
          <p:nvPr/>
        </p:nvSpPr>
        <p:spPr>
          <a:xfrm>
            <a:off x="2129323" y="6297827"/>
            <a:ext cx="7933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CA" dirty="0">
                <a:latin typeface="Times New Roman" panose="02020603050405020304" pitchFamily="18" charset="0"/>
                <a:ea typeface="Calibri" panose="020F0502020204030204" pitchFamily="34" charset="0"/>
              </a:rPr>
              <a:t>(Reproduit d’Instruction 2008-2009 (MELS, 2008)</a:t>
            </a:r>
            <a:endParaRPr lang="fr-CA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95CC02-F798-4E59-98B4-45F188B2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20564"/>
            <a:ext cx="8610600" cy="1293028"/>
          </a:xfrm>
        </p:spPr>
        <p:txBody>
          <a:bodyPr/>
          <a:lstStyle/>
          <a:p>
            <a:r>
              <a:rPr lang="fr-CA" dirty="0"/>
              <a:t>Réalité FGJ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718E428-332E-4A71-8191-D40C277DA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4 unités de </a:t>
            </a:r>
            <a:r>
              <a:rPr lang="fr-CA" sz="3200" dirty="0" err="1"/>
              <a:t>ScT</a:t>
            </a:r>
            <a:r>
              <a:rPr lang="fr-CA" sz="3200" dirty="0"/>
              <a:t> obligatoires pour l’obtention du DES</a:t>
            </a:r>
          </a:p>
        </p:txBody>
      </p:sp>
    </p:spTree>
    <p:extLst>
      <p:ext uri="{BB962C8B-B14F-4D97-AF65-F5344CB8AC3E}">
        <p14:creationId xmlns:p14="http://schemas.microsoft.com/office/powerpoint/2010/main" val="330938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95CC02-F798-4E59-98B4-45F188B2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20564"/>
            <a:ext cx="8610600" cy="1293028"/>
          </a:xfrm>
        </p:spPr>
        <p:txBody>
          <a:bodyPr/>
          <a:lstStyle/>
          <a:p>
            <a:r>
              <a:rPr lang="fr-CA" dirty="0"/>
              <a:t>Réalité FGA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xmlns="" id="{9D00ECF0-809A-4491-AB9F-3FFDB5365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RÃ©sultats de recherche d'images pour Â«Â perduÂ Â»">
            <a:extLst>
              <a:ext uri="{FF2B5EF4-FFF2-40B4-BE49-F238E27FC236}">
                <a16:creationId xmlns:a16="http://schemas.microsoft.com/office/drawing/2014/main" xmlns="" id="{4C7F43E1-B796-4222-ABD5-D4EC0B467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794" y="1305143"/>
            <a:ext cx="7483151" cy="498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7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95CC02-F798-4E59-98B4-45F188B2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20564"/>
            <a:ext cx="8610600" cy="1293028"/>
          </a:xfrm>
        </p:spPr>
        <p:txBody>
          <a:bodyPr/>
          <a:lstStyle/>
          <a:p>
            <a:r>
              <a:rPr lang="fr-CA" dirty="0"/>
              <a:t>Réalité FGA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718E428-332E-4A71-8191-D40C277DA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4 unités de </a:t>
            </a:r>
            <a:r>
              <a:rPr lang="fr-CA" sz="3200" dirty="0" err="1"/>
              <a:t>ScT</a:t>
            </a:r>
            <a:r>
              <a:rPr lang="fr-CA" sz="3200" dirty="0"/>
              <a:t> optionnelles pour l’obtention du DES</a:t>
            </a:r>
          </a:p>
        </p:txBody>
      </p:sp>
    </p:spTree>
    <p:extLst>
      <p:ext uri="{BB962C8B-B14F-4D97-AF65-F5344CB8AC3E}">
        <p14:creationId xmlns:p14="http://schemas.microsoft.com/office/powerpoint/2010/main" val="2974327056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1458</TotalTime>
  <Words>589</Words>
  <Application>Microsoft Macintosh PowerPoint</Application>
  <PresentationFormat>Grand écran</PresentationFormat>
  <Paragraphs>143</Paragraphs>
  <Slides>41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Century Gothic</vt:lpstr>
      <vt:lpstr>Times New Roman</vt:lpstr>
      <vt:lpstr>Traînée de condensation</vt:lpstr>
      <vt:lpstr>Résultats d’expérimentations en classe du matériel didactique créé pour le cours SCT-4063-2</vt:lpstr>
      <vt:lpstr>Plan de la présentation</vt:lpstr>
      <vt:lpstr>Obligatoire?</vt:lpstr>
      <vt:lpstr>Réalité FGJ</vt:lpstr>
      <vt:lpstr>Réalité FGJ</vt:lpstr>
      <vt:lpstr>Réalité FGJ</vt:lpstr>
      <vt:lpstr>Réalité FGJ</vt:lpstr>
      <vt:lpstr>Réalité FGA</vt:lpstr>
      <vt:lpstr>Réalité FGA</vt:lpstr>
      <vt:lpstr>Réalité FGA</vt:lpstr>
      <vt:lpstr>Réalité FGA</vt:lpstr>
      <vt:lpstr>Réalité FGA</vt:lpstr>
      <vt:lpstr>Réalité FGA</vt:lpstr>
      <vt:lpstr>Problématique à l’origine</vt:lpstr>
      <vt:lpstr>En 2019</vt:lpstr>
      <vt:lpstr>Cheminement</vt:lpstr>
      <vt:lpstr>Témoignages d’enseignants</vt:lpstr>
      <vt:lpstr>Chapitre 1</vt:lpstr>
      <vt:lpstr>Chapitre 1</vt:lpstr>
      <vt:lpstr>Chapitre 2</vt:lpstr>
      <vt:lpstr>Chapitre 3</vt:lpstr>
      <vt:lpstr>Chapitre 4</vt:lpstr>
      <vt:lpstr>Chapitre 5</vt:lpstr>
      <vt:lpstr>Conclusion</vt:lpstr>
      <vt:lpstr>témoignages d’enseignants</vt:lpstr>
      <vt:lpstr>Résultats d’expérimentations</vt:lpstr>
      <vt:lpstr>CS de Montréal</vt:lpstr>
      <vt:lpstr>CS du Chemin-du-roy</vt:lpstr>
      <vt:lpstr>CS de la Beauce-Etchemin</vt:lpstr>
      <vt:lpstr>témoignages d’enseignants</vt:lpstr>
      <vt:lpstr>témoignage D’un adulte</vt:lpstr>
      <vt:lpstr>Résultats d’expérimentations</vt:lpstr>
      <vt:lpstr>témoignages d’enseignants</vt:lpstr>
      <vt:lpstr>Questions et échanges</vt:lpstr>
      <vt:lpstr>Discussion sur les solutions</vt:lpstr>
      <vt:lpstr>Aménagement et Outillage nécessaires</vt:lpstr>
      <vt:lpstr>Ressources </vt:lpstr>
      <vt:lpstr>Partage</vt:lpstr>
      <vt:lpstr>Présentation PowerPoint</vt:lpstr>
      <vt:lpstr>Présentation PowerPoint</vt:lpstr>
      <vt:lpstr>Exemples analyse technologique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matériel produit pour le cours SCT-4063, La mécanisation du travail</dc:title>
  <dc:creator>Guay-Fleurent François</dc:creator>
  <cp:lastModifiedBy>Pauline Lalancette</cp:lastModifiedBy>
  <cp:revision>64</cp:revision>
  <dcterms:created xsi:type="dcterms:W3CDTF">2018-04-04T19:59:08Z</dcterms:created>
  <dcterms:modified xsi:type="dcterms:W3CDTF">2019-01-31T16:49:34Z</dcterms:modified>
</cp:coreProperties>
</file>